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307" r:id="rId4"/>
    <p:sldId id="308" r:id="rId5"/>
    <p:sldId id="259" r:id="rId6"/>
    <p:sldId id="265" r:id="rId7"/>
    <p:sldId id="273" r:id="rId8"/>
    <p:sldId id="283" r:id="rId9"/>
    <p:sldId id="295" r:id="rId10"/>
    <p:sldId id="284" r:id="rId11"/>
    <p:sldId id="286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6" r:id="rId22"/>
    <p:sldId id="299" r:id="rId23"/>
    <p:sldId id="303" r:id="rId24"/>
    <p:sldId id="300" r:id="rId25"/>
    <p:sldId id="301" r:id="rId26"/>
    <p:sldId id="302" r:id="rId27"/>
    <p:sldId id="304" r:id="rId28"/>
    <p:sldId id="305" r:id="rId29"/>
    <p:sldId id="306" r:id="rId30"/>
    <p:sldId id="281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73CE-7E70-4C77-9E93-E9360896C389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32F298F-C082-47EE-8B9F-5B85D0C5901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73CE-7E70-4C77-9E93-E9360896C389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298F-C082-47EE-8B9F-5B85D0C5901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73CE-7E70-4C77-9E93-E9360896C389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298F-C082-47EE-8B9F-5B85D0C5901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73CE-7E70-4C77-9E93-E9360896C389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298F-C082-47EE-8B9F-5B85D0C5901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73CE-7E70-4C77-9E93-E9360896C389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32F298F-C082-47EE-8B9F-5B85D0C5901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73CE-7E70-4C77-9E93-E9360896C389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298F-C082-47EE-8B9F-5B85D0C5901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73CE-7E70-4C77-9E93-E9360896C389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298F-C082-47EE-8B9F-5B85D0C5901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73CE-7E70-4C77-9E93-E9360896C389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298F-C082-47EE-8B9F-5B85D0C5901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73CE-7E70-4C77-9E93-E9360896C389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298F-C082-47EE-8B9F-5B85D0C5901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73CE-7E70-4C77-9E93-E9360896C389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298F-C082-47EE-8B9F-5B85D0C5901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73CE-7E70-4C77-9E93-E9360896C389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32F298F-C082-47EE-8B9F-5B85D0C5901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7C73CE-7E70-4C77-9E93-E9360896C389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32F298F-C082-47EE-8B9F-5B85D0C5901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apandra@uol.com.br" TargetMode="External"/><Relationship Id="rId2" Type="http://schemas.openxmlformats.org/officeDocument/2006/relationships/hyperlink" Target="http://www.profelisson.com.br/aluno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1600200"/>
          </a:xfrm>
        </p:spPr>
        <p:txBody>
          <a:bodyPr/>
          <a:lstStyle/>
          <a:p>
            <a:r>
              <a:rPr lang="pt-BR" dirty="0" smtClean="0"/>
              <a:t>Prof. </a:t>
            </a:r>
            <a:r>
              <a:rPr lang="pt-BR" dirty="0" err="1" smtClean="0"/>
              <a:t>Elisson</a:t>
            </a:r>
            <a:r>
              <a:rPr lang="pt-BR" dirty="0" smtClean="0"/>
              <a:t> de Andrade</a:t>
            </a:r>
          </a:p>
          <a:p>
            <a:r>
              <a:rPr lang="pt-BR" dirty="0" smtClean="0">
                <a:hlinkClick r:id="rId2"/>
              </a:rPr>
              <a:t>www.profelisson.com.br/alunos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eapandra@uol.com.br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AULA 1: TEORIA DO CONSUMIDOR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44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É a quantidade de bens e serviços que o consumidor DESEJA adquirir</a:t>
            </a:r>
          </a:p>
          <a:p>
            <a:endParaRPr lang="pt-BR" sz="2800" dirty="0" smtClean="0"/>
          </a:p>
          <a:p>
            <a:r>
              <a:rPr lang="pt-BR" sz="2800" b="1" dirty="0" smtClean="0"/>
              <a:t>PERGUNTA PARA A CLASSE:</a:t>
            </a:r>
          </a:p>
          <a:p>
            <a:endParaRPr lang="pt-BR" sz="2800" b="1" dirty="0" smtClean="0"/>
          </a:p>
          <a:p>
            <a:r>
              <a:rPr lang="pt-BR" sz="2800" dirty="0" smtClean="0"/>
              <a:t>O que influencia a demanda por um bem/serviço?</a:t>
            </a:r>
          </a:p>
          <a:p>
            <a:pPr lvl="1"/>
            <a:r>
              <a:rPr lang="pt-BR" dirty="0" smtClean="0"/>
              <a:t>Antes de responder, façamos um exercício prático mentalmente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132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2" y="-16071"/>
            <a:ext cx="9144000" cy="609341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9512" y="623731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Quando vai a um restaurante, o que influencia a sua escolha?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8700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É a quantidade de bens e serviços que o consumidor DESEJA adquirir</a:t>
            </a:r>
          </a:p>
          <a:p>
            <a:endParaRPr lang="pt-BR" sz="2800" dirty="0" smtClean="0"/>
          </a:p>
          <a:p>
            <a:r>
              <a:rPr lang="pt-BR" sz="2800" b="1" dirty="0" smtClean="0"/>
              <a:t>PERGUNTA PARA A CLASSE:</a:t>
            </a:r>
          </a:p>
          <a:p>
            <a:r>
              <a:rPr lang="pt-BR" sz="2800" dirty="0" smtClean="0"/>
              <a:t>O que influencia a demanda por um bem/serviço?</a:t>
            </a:r>
          </a:p>
          <a:p>
            <a:pPr lvl="1"/>
            <a:r>
              <a:rPr lang="pt-BR" dirty="0" smtClean="0"/>
              <a:t>Preço do bem/serviço em questão</a:t>
            </a:r>
          </a:p>
          <a:p>
            <a:pPr lvl="1"/>
            <a:r>
              <a:rPr lang="pt-BR" dirty="0" smtClean="0"/>
              <a:t>Preço de bens/serviços substitutos</a:t>
            </a:r>
          </a:p>
          <a:p>
            <a:pPr lvl="1"/>
            <a:r>
              <a:rPr lang="pt-BR" dirty="0"/>
              <a:t>Preço de bens/serviços </a:t>
            </a:r>
            <a:r>
              <a:rPr lang="pt-BR" dirty="0" smtClean="0"/>
              <a:t>complementares</a:t>
            </a:r>
            <a:endParaRPr lang="pt-BR" dirty="0"/>
          </a:p>
          <a:p>
            <a:pPr lvl="1"/>
            <a:r>
              <a:rPr lang="pt-BR" dirty="0" smtClean="0"/>
              <a:t>Renda do consumidor</a:t>
            </a:r>
          </a:p>
          <a:p>
            <a:pPr lvl="1"/>
            <a:r>
              <a:rPr lang="pt-BR" dirty="0" smtClean="0"/>
              <a:t>Suas preferências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093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72400" cy="1728192"/>
          </a:xfrm>
        </p:spPr>
        <p:txBody>
          <a:bodyPr>
            <a:normAutofit/>
          </a:bodyPr>
          <a:lstStyle/>
          <a:p>
            <a:r>
              <a:rPr lang="pt-BR" b="1" dirty="0" smtClean="0"/>
              <a:t>Vamos estudar cada uma dessas variáveis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257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Demanda e preço do bem/serviço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/>
              <a:t>Quando o preço do bem/serviço cai, o que tende a acontecer com a demanda?</a:t>
            </a:r>
          </a:p>
          <a:p>
            <a:pPr>
              <a:lnSpc>
                <a:spcPct val="150000"/>
              </a:lnSpc>
            </a:pPr>
            <a:r>
              <a:rPr lang="pt-BR" sz="3200" dirty="0" smtClean="0"/>
              <a:t>SUBIR!!!!!!!</a:t>
            </a:r>
          </a:p>
          <a:p>
            <a:pPr>
              <a:lnSpc>
                <a:spcPct val="150000"/>
              </a:lnSpc>
            </a:pPr>
            <a:r>
              <a:rPr lang="pt-BR" sz="3200" dirty="0" err="1" smtClean="0"/>
              <a:t>Obs</a:t>
            </a:r>
            <a:r>
              <a:rPr lang="pt-BR" sz="3200" dirty="0" smtClean="0"/>
              <a:t>: todas as outras variáveis permanecendo constantes</a:t>
            </a:r>
          </a:p>
          <a:p>
            <a:pPr>
              <a:lnSpc>
                <a:spcPct val="150000"/>
              </a:lnSpc>
            </a:pPr>
            <a:r>
              <a:rPr lang="pt-BR" sz="3200" dirty="0" smtClean="0"/>
              <a:t>Curva de demanda (Quantidade </a:t>
            </a:r>
            <a:r>
              <a:rPr lang="pt-BR" sz="3200" i="1" dirty="0" smtClean="0"/>
              <a:t>versus</a:t>
            </a:r>
            <a:r>
              <a:rPr lang="pt-BR" sz="3200" dirty="0" smtClean="0"/>
              <a:t> Preço) </a:t>
            </a:r>
            <a:endParaRPr lang="pt-BR" sz="2800" dirty="0" smtClean="0"/>
          </a:p>
          <a:p>
            <a:pPr lvl="1">
              <a:lnSpc>
                <a:spcPct val="150000"/>
              </a:lnSpc>
            </a:pPr>
            <a:endParaRPr lang="pt-BR" sz="2800" dirty="0" smtClean="0"/>
          </a:p>
          <a:p>
            <a:pPr lvl="1">
              <a:lnSpc>
                <a:spcPct val="150000"/>
              </a:lnSpc>
            </a:pPr>
            <a:endParaRPr lang="pt-BR" sz="2800" dirty="0" smtClean="0"/>
          </a:p>
          <a:p>
            <a:pPr>
              <a:lnSpc>
                <a:spcPct val="150000"/>
              </a:lnSpc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6168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5971410" cy="558924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076056" y="105273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CURVA DE DEMANDA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7670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Demanda e preço de outros produtos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/>
              <a:t>Quando o preço de um bem/serviço </a:t>
            </a:r>
            <a:r>
              <a:rPr lang="pt-BR" sz="3200" b="1" dirty="0" smtClean="0"/>
              <a:t>SUBSTITUTO</a:t>
            </a:r>
            <a:r>
              <a:rPr lang="pt-BR" sz="3200" dirty="0" smtClean="0"/>
              <a:t> cai, o que tende a acontecer com a demanda do produto estudado?</a:t>
            </a:r>
          </a:p>
          <a:p>
            <a:pPr>
              <a:lnSpc>
                <a:spcPct val="150000"/>
              </a:lnSpc>
            </a:pPr>
            <a:r>
              <a:rPr lang="pt-BR" sz="3200" dirty="0" smtClean="0"/>
              <a:t>CAIR!!!!!!!</a:t>
            </a:r>
          </a:p>
          <a:p>
            <a:pPr>
              <a:lnSpc>
                <a:spcPct val="150000"/>
              </a:lnSpc>
            </a:pPr>
            <a:r>
              <a:rPr lang="pt-BR" sz="3200" dirty="0" smtClean="0"/>
              <a:t>Exemplos: manteiga/margarina; café/chá </a:t>
            </a:r>
            <a:r>
              <a:rPr lang="pt-BR" sz="3200" dirty="0" err="1" smtClean="0"/>
              <a:t>etc</a:t>
            </a:r>
            <a:endParaRPr lang="pt-BR" sz="2800" dirty="0" smtClean="0"/>
          </a:p>
          <a:p>
            <a:pPr lvl="1">
              <a:lnSpc>
                <a:spcPct val="150000"/>
              </a:lnSpc>
            </a:pPr>
            <a:endParaRPr lang="pt-BR" sz="2800" dirty="0" smtClean="0"/>
          </a:p>
          <a:p>
            <a:pPr lvl="1">
              <a:lnSpc>
                <a:spcPct val="150000"/>
              </a:lnSpc>
            </a:pPr>
            <a:endParaRPr lang="pt-BR" sz="2800" dirty="0" smtClean="0"/>
          </a:p>
          <a:p>
            <a:pPr>
              <a:lnSpc>
                <a:spcPct val="150000"/>
              </a:lnSpc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24842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Demanda e preço de outros produtos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/>
              <a:t>Quando o preço de um bem/serviço </a:t>
            </a:r>
            <a:r>
              <a:rPr lang="pt-BR" sz="3200" b="1" dirty="0" smtClean="0"/>
              <a:t>COMPLEMENTAR</a:t>
            </a:r>
            <a:r>
              <a:rPr lang="pt-BR" sz="3200" dirty="0" smtClean="0"/>
              <a:t> cai, o que tende a acontecer com a demanda do produto estudado?</a:t>
            </a:r>
          </a:p>
          <a:p>
            <a:pPr>
              <a:lnSpc>
                <a:spcPct val="150000"/>
              </a:lnSpc>
            </a:pPr>
            <a:r>
              <a:rPr lang="pt-BR" sz="3200" dirty="0" smtClean="0"/>
              <a:t>SUBIR!!!!!!!</a:t>
            </a:r>
          </a:p>
          <a:p>
            <a:pPr>
              <a:lnSpc>
                <a:spcPct val="150000"/>
              </a:lnSpc>
            </a:pPr>
            <a:r>
              <a:rPr lang="pt-BR" sz="3200" dirty="0" smtClean="0"/>
              <a:t>Exemplos: pão com manteiga; filé com fritas </a:t>
            </a:r>
            <a:r>
              <a:rPr lang="pt-BR" sz="3200" dirty="0" err="1" smtClean="0"/>
              <a:t>etc</a:t>
            </a:r>
            <a:endParaRPr lang="pt-BR" sz="2800" dirty="0" smtClean="0"/>
          </a:p>
          <a:p>
            <a:pPr lvl="1">
              <a:lnSpc>
                <a:spcPct val="150000"/>
              </a:lnSpc>
            </a:pPr>
            <a:endParaRPr lang="pt-BR" sz="2800" dirty="0" smtClean="0"/>
          </a:p>
          <a:p>
            <a:pPr lvl="1">
              <a:lnSpc>
                <a:spcPct val="150000"/>
              </a:lnSpc>
            </a:pPr>
            <a:endParaRPr lang="pt-BR" sz="2800" dirty="0" smtClean="0"/>
          </a:p>
          <a:p>
            <a:pPr>
              <a:lnSpc>
                <a:spcPct val="150000"/>
              </a:lnSpc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97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Demanda e Renda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/>
              <a:t>Em geral, quando a renda sobe, o que tende a acontecer com o consumo de certo produto?</a:t>
            </a:r>
          </a:p>
          <a:p>
            <a:pPr>
              <a:lnSpc>
                <a:spcPct val="150000"/>
              </a:lnSpc>
            </a:pPr>
            <a:r>
              <a:rPr lang="pt-BR" sz="3200" dirty="0" smtClean="0"/>
              <a:t>SUBIR!!!!!!!</a:t>
            </a:r>
          </a:p>
          <a:p>
            <a:pPr>
              <a:lnSpc>
                <a:spcPct val="150000"/>
              </a:lnSpc>
            </a:pPr>
            <a:r>
              <a:rPr lang="pt-BR" sz="3200" dirty="0" smtClean="0"/>
              <a:t>Mas existem exceções: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Já estar satisfeito com o consumo atual (saciado)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Bens inferiores: são aqueles que diminuem sua demanda conforme a renda aumenta (</a:t>
            </a:r>
            <a:r>
              <a:rPr lang="pt-BR" dirty="0" err="1" smtClean="0"/>
              <a:t>Ex</a:t>
            </a:r>
            <a:r>
              <a:rPr lang="pt-BR" dirty="0" smtClean="0"/>
              <a:t>: carne de segunda)</a:t>
            </a:r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sz="2800" dirty="0" smtClean="0"/>
          </a:p>
          <a:p>
            <a:pPr lvl="1">
              <a:lnSpc>
                <a:spcPct val="150000"/>
              </a:lnSpc>
            </a:pPr>
            <a:endParaRPr lang="pt-BR" sz="2800" dirty="0" smtClean="0"/>
          </a:p>
          <a:p>
            <a:pPr>
              <a:lnSpc>
                <a:spcPct val="150000"/>
              </a:lnSpc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9790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Demanda e Preferências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/>
              <a:t>Quanto mais gostamos de algo, mais tendemos a demandar por ele</a:t>
            </a:r>
          </a:p>
          <a:p>
            <a:pPr>
              <a:lnSpc>
                <a:spcPct val="150000"/>
              </a:lnSpc>
            </a:pPr>
            <a:r>
              <a:rPr lang="pt-BR" sz="3200" dirty="0" smtClean="0"/>
              <a:t>As preferências são individuais</a:t>
            </a:r>
          </a:p>
          <a:p>
            <a:pPr>
              <a:lnSpc>
                <a:spcPct val="150000"/>
              </a:lnSpc>
            </a:pPr>
            <a:r>
              <a:rPr lang="pt-BR" sz="3200" dirty="0" smtClean="0"/>
              <a:t>Somos racionais?</a:t>
            </a:r>
          </a:p>
          <a:p>
            <a:pPr>
              <a:lnSpc>
                <a:spcPct val="150000"/>
              </a:lnSpc>
            </a:pPr>
            <a:r>
              <a:rPr lang="pt-BR" sz="3200" dirty="0" smtClean="0"/>
              <a:t>Influência do marketing e </a:t>
            </a:r>
            <a:r>
              <a:rPr lang="pt-BR" sz="3200" i="1" dirty="0" smtClean="0"/>
              <a:t>status social</a:t>
            </a: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sz="2800" dirty="0" smtClean="0"/>
          </a:p>
          <a:p>
            <a:pPr lvl="1">
              <a:lnSpc>
                <a:spcPct val="150000"/>
              </a:lnSpc>
            </a:pPr>
            <a:endParaRPr lang="pt-BR" sz="2800" dirty="0" smtClean="0"/>
          </a:p>
          <a:p>
            <a:pPr>
              <a:lnSpc>
                <a:spcPct val="150000"/>
              </a:lnSpc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4476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 PROFISSIONAL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sz="3600" dirty="0" smtClean="0"/>
          </a:p>
          <a:p>
            <a:endParaRPr lang="pt-BR" sz="3600" dirty="0"/>
          </a:p>
          <a:p>
            <a:r>
              <a:rPr lang="pt-BR" sz="3600" dirty="0" smtClean="0"/>
              <a:t>Definição dos grupos</a:t>
            </a:r>
          </a:p>
          <a:p>
            <a:endParaRPr lang="pt-BR" sz="3600" dirty="0"/>
          </a:p>
          <a:p>
            <a:r>
              <a:rPr lang="pt-BR" sz="3600" dirty="0" smtClean="0"/>
              <a:t>Pode ser individual, dupla ou trio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2352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Demanda individual =&gt; mercado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3200" dirty="0" smtClean="0"/>
              <a:t>Até aqui falamos de demandas individuais</a:t>
            </a:r>
          </a:p>
          <a:p>
            <a:pPr>
              <a:lnSpc>
                <a:spcPct val="200000"/>
              </a:lnSpc>
            </a:pPr>
            <a:r>
              <a:rPr lang="pt-BR" sz="3200" dirty="0" smtClean="0"/>
              <a:t>A soma de todas elas é denominada </a:t>
            </a:r>
            <a:r>
              <a:rPr lang="pt-BR" sz="3200" b="1" dirty="0" smtClean="0"/>
              <a:t>DEMANDA DE MERCADO</a:t>
            </a:r>
          </a:p>
          <a:p>
            <a:pPr>
              <a:lnSpc>
                <a:spcPct val="200000"/>
              </a:lnSpc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2456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56992"/>
            <a:ext cx="7772400" cy="1143000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TEORIA DA OFERTA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33647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Oferta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t-BR" sz="3200" dirty="0" smtClean="0"/>
          </a:p>
          <a:p>
            <a:r>
              <a:rPr lang="pt-BR" sz="3200" dirty="0" smtClean="0"/>
              <a:t>É a quantidade de bens e serviços que o produtor DESEJA vender</a:t>
            </a:r>
          </a:p>
          <a:p>
            <a:endParaRPr lang="pt-BR" sz="3200" b="1" dirty="0" smtClean="0"/>
          </a:p>
          <a:p>
            <a:r>
              <a:rPr lang="pt-BR" sz="3200" dirty="0" smtClean="0"/>
              <a:t>O que influencia a oferta por um bem/serviço?</a:t>
            </a:r>
          </a:p>
          <a:p>
            <a:pPr lvl="1"/>
            <a:r>
              <a:rPr lang="pt-BR" sz="2800" dirty="0" smtClean="0"/>
              <a:t>Preço dos bens/serviços a serem vendidos</a:t>
            </a:r>
          </a:p>
          <a:p>
            <a:pPr lvl="1"/>
            <a:r>
              <a:rPr lang="pt-BR" sz="2800" dirty="0" smtClean="0"/>
              <a:t>Custo de se produzir</a:t>
            </a:r>
          </a:p>
          <a:p>
            <a:pPr lvl="1"/>
            <a:r>
              <a:rPr lang="pt-BR" sz="2800" dirty="0" smtClean="0"/>
              <a:t>Preço de bens concorrentes</a:t>
            </a:r>
          </a:p>
          <a:p>
            <a:pPr lvl="1"/>
            <a:r>
              <a:rPr lang="pt-BR" sz="2800" dirty="0" smtClean="0"/>
              <a:t>Tecnologia</a:t>
            </a:r>
          </a:p>
          <a:p>
            <a:pPr lvl="1"/>
            <a:endParaRPr lang="pt-BR" sz="2800" dirty="0" smtClean="0"/>
          </a:p>
          <a:p>
            <a:pPr lvl="1"/>
            <a:endParaRPr lang="pt-BR" sz="2800" dirty="0" smtClean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344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395977" cy="452985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76056" y="105273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CURVA DE OFERTA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5142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pt-BR" b="1" dirty="0" smtClean="0"/>
              <a:t>Equilíbrio de Mercado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607829" cy="57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772400" cy="381642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Exemplo didático: </a:t>
            </a:r>
            <a:br>
              <a:rPr lang="pt-BR" b="1" dirty="0" smtClean="0"/>
            </a:br>
            <a:r>
              <a:rPr lang="pt-BR" b="1" dirty="0" smtClean="0"/>
              <a:t>MERCADO DE AÇÕES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>
                <a:solidFill>
                  <a:srgbClr val="00B050"/>
                </a:solidFill>
              </a:rPr>
              <a:t>VER VÍDEO</a:t>
            </a:r>
            <a:endParaRPr lang="pt-B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QUE É O TAL “MERCADO”?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Demanda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Oferta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Desejos dos indivíduos</a:t>
            </a:r>
          </a:p>
          <a:p>
            <a:r>
              <a:rPr lang="pt-BR" dirty="0" smtClean="0"/>
              <a:t>Influenciados por preço do bem, dos substitutos e complementares</a:t>
            </a:r>
          </a:p>
          <a:p>
            <a:r>
              <a:rPr lang="pt-BR" dirty="0" smtClean="0"/>
              <a:t>Renda e Preferências</a:t>
            </a:r>
          </a:p>
          <a:p>
            <a:r>
              <a:rPr lang="pt-BR" dirty="0" smtClean="0"/>
              <a:t>Soma desses desejos é a CURVA DE DEMANDA DE MERCADO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4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Desejos das empresas de vender</a:t>
            </a:r>
          </a:p>
          <a:p>
            <a:r>
              <a:rPr lang="pt-BR" dirty="0" smtClean="0"/>
              <a:t>Influenciados por preço </a:t>
            </a:r>
            <a:r>
              <a:rPr lang="pt-BR" dirty="0" smtClean="0"/>
              <a:t>do bem </a:t>
            </a:r>
            <a:r>
              <a:rPr lang="pt-BR" dirty="0" smtClean="0"/>
              <a:t>e concorrentes</a:t>
            </a:r>
          </a:p>
          <a:p>
            <a:r>
              <a:rPr lang="pt-BR" dirty="0" smtClean="0"/>
              <a:t>Custos de produção</a:t>
            </a:r>
          </a:p>
          <a:p>
            <a:r>
              <a:rPr lang="pt-BR" dirty="0" smtClean="0"/>
              <a:t>Tecnologia</a:t>
            </a:r>
          </a:p>
          <a:p>
            <a:r>
              <a:rPr lang="pt-BR" dirty="0" smtClean="0"/>
              <a:t>A soma desses desejos é a CURVA DE OFERTA DE MERCADO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96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85293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EXEMPLOS PRÁTICOS SIMPLIFICADOS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255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432" y="0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EXEMPLO 1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84329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 smtClean="0"/>
              <a:t>- Governo anuncia que irá aumentar imposto da GASOLINA</a:t>
            </a:r>
            <a:endParaRPr lang="pt-BR" sz="3200" i="1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688032" y="1666379"/>
            <a:ext cx="3733800" cy="76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accent2"/>
                </a:solidFill>
              </a:rPr>
              <a:t>Possíveis efeitos na Demanda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5" name="Espaço Reservado para Texto 3"/>
          <p:cNvSpPr txBox="1">
            <a:spLocks/>
          </p:cNvSpPr>
          <p:nvPr/>
        </p:nvSpPr>
        <p:spPr>
          <a:xfrm>
            <a:off x="4726632" y="1668850"/>
            <a:ext cx="3733800" cy="76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accent2"/>
                </a:solidFill>
              </a:rPr>
              <a:t>Possíveis efeitos na Oferta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688032" y="2783160"/>
            <a:ext cx="3733800" cy="38862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Preço do bem aumenta, diminui-se a demanda</a:t>
            </a:r>
          </a:p>
          <a:p>
            <a:r>
              <a:rPr lang="pt-BR" dirty="0" smtClean="0"/>
              <a:t>Substituição por etanol</a:t>
            </a:r>
          </a:p>
          <a:p>
            <a:r>
              <a:rPr lang="pt-BR" dirty="0" smtClean="0"/>
              <a:t>Quando menor a renda, maior o efeito sobre demanda</a:t>
            </a:r>
          </a:p>
          <a:p>
            <a:r>
              <a:rPr lang="pt-BR" dirty="0" smtClean="0"/>
              <a:t>Preferências: etanol polui menos; desempenho do carro </a:t>
            </a:r>
            <a:r>
              <a:rPr lang="pt-BR" dirty="0" err="1" smtClean="0"/>
              <a:t>etc</a:t>
            </a:r>
            <a:endParaRPr lang="pt-BR" dirty="0" smtClean="0"/>
          </a:p>
        </p:txBody>
      </p:sp>
      <p:sp>
        <p:nvSpPr>
          <p:cNvPr id="7" name="Espaço Reservado para Conteúdo 5"/>
          <p:cNvSpPr txBox="1">
            <a:spLocks/>
          </p:cNvSpPr>
          <p:nvPr/>
        </p:nvSpPr>
        <p:spPr>
          <a:xfrm>
            <a:off x="4726632" y="2783160"/>
            <a:ext cx="3733800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No posto: aumento do pedido de etanol</a:t>
            </a:r>
          </a:p>
          <a:p>
            <a:r>
              <a:rPr lang="pt-BR" dirty="0" smtClean="0"/>
              <a:t>No posto: diminuição no pedido de gasolina</a:t>
            </a:r>
          </a:p>
          <a:p>
            <a:r>
              <a:rPr lang="pt-BR" dirty="0" smtClean="0"/>
              <a:t>No posto: aumento nos custos: quanto repassar no preço?</a:t>
            </a:r>
          </a:p>
        </p:txBody>
      </p:sp>
    </p:spTree>
    <p:extLst>
      <p:ext uri="{BB962C8B-B14F-4D97-AF65-F5344CB8AC3E}">
        <p14:creationId xmlns:p14="http://schemas.microsoft.com/office/powerpoint/2010/main" val="22659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432" y="0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EXEMPLO 2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84329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 smtClean="0"/>
              <a:t>- Roupas de inverno: chegada do verão</a:t>
            </a:r>
            <a:endParaRPr lang="pt-BR" sz="3200" i="1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688032" y="1666379"/>
            <a:ext cx="3733800" cy="76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accent2"/>
                </a:solidFill>
              </a:rPr>
              <a:t>Possíveis efeitos na Demanda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5" name="Espaço Reservado para Texto 3"/>
          <p:cNvSpPr txBox="1">
            <a:spLocks/>
          </p:cNvSpPr>
          <p:nvPr/>
        </p:nvSpPr>
        <p:spPr>
          <a:xfrm>
            <a:off x="4726632" y="1668850"/>
            <a:ext cx="3733800" cy="76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accent2"/>
                </a:solidFill>
              </a:rPr>
              <a:t>Possíveis efeitos na Oferta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688032" y="2783160"/>
            <a:ext cx="3733800" cy="352616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Diminui a demanda</a:t>
            </a:r>
          </a:p>
          <a:p>
            <a:r>
              <a:rPr lang="pt-BR" dirty="0" smtClean="0"/>
              <a:t>Renda sendo utilizada para compra de roupas de verão</a:t>
            </a:r>
          </a:p>
          <a:p>
            <a:r>
              <a:rPr lang="pt-BR" dirty="0" smtClean="0"/>
              <a:t>Preferências: não vê necessidade de comprar; roupas podem estar fora de moda no inverno seguinte </a:t>
            </a:r>
            <a:r>
              <a:rPr lang="pt-BR" dirty="0" err="1" smtClean="0"/>
              <a:t>etc</a:t>
            </a:r>
            <a:endParaRPr lang="pt-BR" dirty="0" smtClean="0"/>
          </a:p>
        </p:txBody>
      </p:sp>
      <p:sp>
        <p:nvSpPr>
          <p:cNvPr id="7" name="Espaço Reservado para Conteúdo 5"/>
          <p:cNvSpPr txBox="1">
            <a:spLocks/>
          </p:cNvSpPr>
          <p:nvPr/>
        </p:nvSpPr>
        <p:spPr>
          <a:xfrm>
            <a:off x="4726632" y="2783160"/>
            <a:ext cx="3733800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Na loja: queda dos preços no mercado</a:t>
            </a:r>
          </a:p>
          <a:p>
            <a:r>
              <a:rPr lang="pt-BR" dirty="0" smtClean="0"/>
              <a:t>Na loja: liquidações</a:t>
            </a:r>
          </a:p>
          <a:p>
            <a:r>
              <a:rPr lang="pt-BR" dirty="0" smtClean="0"/>
              <a:t>Na loja: necessidade de capital de giro (custos de estoque)</a:t>
            </a:r>
          </a:p>
        </p:txBody>
      </p:sp>
    </p:spTree>
    <p:extLst>
      <p:ext uri="{BB962C8B-B14F-4D97-AF65-F5344CB8AC3E}">
        <p14:creationId xmlns:p14="http://schemas.microsoft.com/office/powerpoint/2010/main" val="64377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143000"/>
          </a:xfrm>
        </p:spPr>
        <p:txBody>
          <a:bodyPr/>
          <a:lstStyle/>
          <a:p>
            <a:r>
              <a:rPr lang="pt-BR" dirty="0" smtClean="0"/>
              <a:t>Avaliação 1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66994"/>
              </p:ext>
            </p:extLst>
          </p:nvPr>
        </p:nvGraphicFramePr>
        <p:xfrm>
          <a:off x="4788024" y="332656"/>
          <a:ext cx="3096344" cy="6264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4"/>
                <a:gridCol w="1080120"/>
              </a:tblGrid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ALUNO(A)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P1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Amarildo Silva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Andressa </a:t>
                      </a:r>
                      <a:r>
                        <a:rPr lang="pt-BR" sz="2000" u="none" strike="noStrike" dirty="0" err="1">
                          <a:effectLst/>
                        </a:rPr>
                        <a:t>Mazero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Bruna Lara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x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Celio de </a:t>
                      </a:r>
                      <a:r>
                        <a:rPr lang="pt-BR" sz="2000" u="none" strike="noStrike" dirty="0" err="1">
                          <a:effectLst/>
                        </a:rPr>
                        <a:t>Santis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x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Cintia Martins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Claudia Moraes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x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Daniela </a:t>
                      </a:r>
                      <a:r>
                        <a:rPr lang="pt-BR" sz="2000" u="none" strike="noStrike" dirty="0" err="1">
                          <a:effectLst/>
                        </a:rPr>
                        <a:t>Anibal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Franciele Mello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err="1">
                          <a:effectLst/>
                        </a:rPr>
                        <a:t>Franklim</a:t>
                      </a:r>
                      <a:r>
                        <a:rPr lang="pt-BR" sz="2000" u="none" strike="noStrike" dirty="0">
                          <a:effectLst/>
                        </a:rPr>
                        <a:t> Rodrigues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x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Jorge </a:t>
                      </a:r>
                      <a:r>
                        <a:rPr lang="pt-BR" sz="2000" u="none" strike="noStrike" dirty="0" err="1">
                          <a:effectLst/>
                        </a:rPr>
                        <a:t>Meline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x</a:t>
                      </a:r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José Almeida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r>
                        <a:rPr lang="pt-BR" sz="2000" u="none" strike="noStrike" dirty="0" smtClean="0">
                          <a:effectLst/>
                        </a:rPr>
                        <a:t>x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err="1">
                          <a:effectLst/>
                        </a:rPr>
                        <a:t>Josinete</a:t>
                      </a:r>
                      <a:r>
                        <a:rPr lang="pt-BR" sz="2000" u="none" strike="noStrike" dirty="0">
                          <a:effectLst/>
                        </a:rPr>
                        <a:t> Correa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x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err="1">
                          <a:effectLst/>
                        </a:rPr>
                        <a:t>Luis</a:t>
                      </a:r>
                      <a:r>
                        <a:rPr lang="pt-BR" sz="2000" u="none" strike="noStrike" dirty="0">
                          <a:effectLst/>
                        </a:rPr>
                        <a:t> Gordillo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err="1">
                          <a:effectLst/>
                        </a:rPr>
                        <a:t>Luis</a:t>
                      </a:r>
                      <a:r>
                        <a:rPr lang="pt-BR" sz="2000" u="none" strike="noStrike" dirty="0">
                          <a:effectLst/>
                        </a:rPr>
                        <a:t> </a:t>
                      </a:r>
                      <a:r>
                        <a:rPr lang="pt-BR" sz="2000" u="none" strike="noStrike" dirty="0" err="1">
                          <a:effectLst/>
                        </a:rPr>
                        <a:t>Radice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Remi </a:t>
                      </a:r>
                      <a:r>
                        <a:rPr lang="pt-BR" sz="2000" u="none" strike="noStrike" dirty="0" err="1">
                          <a:effectLst/>
                        </a:rPr>
                        <a:t>Bertin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Ronaldo Oliveira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x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Ronildo Moura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Vivian Oliveira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x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0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772400" cy="1143000"/>
          </a:xfrm>
        </p:spPr>
        <p:txBody>
          <a:bodyPr/>
          <a:lstStyle/>
          <a:p>
            <a:r>
              <a:rPr lang="pt-BR" dirty="0" smtClean="0"/>
              <a:t>Avaliação 2 (individual)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86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99592" y="1772816"/>
            <a:ext cx="7772400" cy="4572000"/>
          </a:xfrm>
        </p:spPr>
        <p:txBody>
          <a:bodyPr/>
          <a:lstStyle/>
          <a:p>
            <a:r>
              <a:rPr lang="pt-BR" dirty="0"/>
              <a:t>Como a situação econômica atual do país tem afetado seu ambiente de trabalho</a:t>
            </a:r>
            <a:r>
              <a:rPr lang="pt-BR" dirty="0" smtClean="0"/>
              <a:t>?</a:t>
            </a:r>
          </a:p>
          <a:p>
            <a:pPr lvl="0"/>
            <a:r>
              <a:rPr lang="pt-BR" dirty="0"/>
              <a:t>Conte como está o ambiente na empresa.</a:t>
            </a:r>
          </a:p>
          <a:p>
            <a:pPr lvl="0"/>
            <a:r>
              <a:rPr lang="pt-BR" dirty="0"/>
              <a:t>Se está temporariamente desempregado(a), conte como está a procura por um novo emprego.</a:t>
            </a:r>
          </a:p>
          <a:p>
            <a:r>
              <a:rPr lang="pt-BR" dirty="0"/>
              <a:t>Como a situação econômica atual do país tem afetado suas finanças pessoais</a:t>
            </a:r>
            <a:r>
              <a:rPr lang="pt-BR" dirty="0" smtClean="0"/>
              <a:t>?</a:t>
            </a:r>
          </a:p>
          <a:p>
            <a:pPr lvl="0"/>
            <a:r>
              <a:rPr lang="pt-BR" dirty="0"/>
              <a:t>Conte se nos últimos meses precisou mudar algum hábito financeiro para se adequar à nova realidade.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15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PROGRAMA DO CURSO</a:t>
            </a:r>
            <a:endParaRPr lang="pt-BR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006732"/>
              </p:ext>
            </p:extLst>
          </p:nvPr>
        </p:nvGraphicFramePr>
        <p:xfrm>
          <a:off x="395536" y="1988840"/>
          <a:ext cx="8064896" cy="3390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339"/>
                <a:gridCol w="6482557"/>
              </a:tblGrid>
              <a:tr h="37676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DATA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CONTEÚDO PROGRAMÁTICO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76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02/02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- Introdução à </a:t>
                      </a:r>
                      <a:r>
                        <a:rPr lang="pt-BR" sz="2400" dirty="0" smtClean="0">
                          <a:effectLst/>
                        </a:rPr>
                        <a:t>economia (avaliação 1)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76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16/02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- </a:t>
                      </a:r>
                      <a:r>
                        <a:rPr lang="pt-BR" sz="2400" dirty="0" smtClean="0">
                          <a:effectLst/>
                        </a:rPr>
                        <a:t>Microeconomia (avaliação 2)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76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23/02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- </a:t>
                      </a:r>
                      <a:r>
                        <a:rPr lang="pt-BR" sz="2400" dirty="0" smtClean="0">
                          <a:effectLst/>
                        </a:rPr>
                        <a:t>Estruturas de mercado e concorrência (avaliação 3)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76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01/03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- </a:t>
                      </a:r>
                      <a:r>
                        <a:rPr lang="pt-BR" sz="2400" dirty="0" smtClean="0">
                          <a:effectLst/>
                        </a:rPr>
                        <a:t>Estruturas de mercado e concorrência (avaliação 4)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76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08/03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- Macroeconomia (avaliação 5)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76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15/03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- </a:t>
                      </a:r>
                      <a:r>
                        <a:rPr lang="pt-BR" sz="2400" dirty="0" smtClean="0">
                          <a:effectLst/>
                        </a:rPr>
                        <a:t>Macroeconomia (avaliação 6)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76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22/03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- </a:t>
                      </a:r>
                      <a:r>
                        <a:rPr lang="pt-BR" sz="2400" dirty="0" smtClean="0">
                          <a:effectLst/>
                        </a:rPr>
                        <a:t>Economia internacional e Reunião</a:t>
                      </a:r>
                      <a:r>
                        <a:rPr lang="pt-BR" sz="2400" baseline="0" dirty="0" smtClean="0">
                          <a:effectLst/>
                        </a:rPr>
                        <a:t> do Grupo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76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29/03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- Apresentação de trabalho: Desafio Profissional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DIVISÃO DIDÁTICA DA ECONOMIA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sz="3200" dirty="0" smtClean="0"/>
          </a:p>
          <a:p>
            <a:r>
              <a:rPr lang="pt-BR" sz="3200" dirty="0" smtClean="0"/>
              <a:t>Microeconomia: formação dos preços, funcionamento do mercado, comportamento das pessoas e empresas</a:t>
            </a:r>
          </a:p>
          <a:p>
            <a:endParaRPr lang="pt-BR" sz="3200" dirty="0"/>
          </a:p>
          <a:p>
            <a:r>
              <a:rPr lang="pt-BR" sz="3200" dirty="0" smtClean="0"/>
              <a:t>Macroeconomia: PIB, inflação, taxa de juros, nível de emprego </a:t>
            </a:r>
            <a:r>
              <a:rPr lang="pt-BR" sz="3200" dirty="0" err="1" smtClean="0"/>
              <a:t>etc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120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OBJETIVO DA DISCIPLINA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71600" y="1772816"/>
            <a:ext cx="7258000" cy="30228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5400" b="1" dirty="0" smtClean="0">
                <a:latin typeface="Adobe Naskh Medium" pitchFamily="50" charset="-78"/>
                <a:cs typeface="Adobe Naskh Medium" pitchFamily="50" charset="-78"/>
              </a:rPr>
              <a:t>Quero ensinar-lhe a saber interpretar determinadas informações para se </a:t>
            </a:r>
            <a:r>
              <a:rPr lang="pt-BR" sz="5400" b="1" dirty="0" smtClean="0">
                <a:solidFill>
                  <a:srgbClr val="FF0000"/>
                </a:solidFill>
                <a:latin typeface="Adobe Naskh Medium" pitchFamily="50" charset="-78"/>
                <a:cs typeface="Adobe Naskh Medium" pitchFamily="50" charset="-78"/>
              </a:rPr>
              <a:t>POSICIONAR </a:t>
            </a:r>
            <a:r>
              <a:rPr lang="pt-BR" sz="5400" b="1" dirty="0" smtClean="0">
                <a:latin typeface="Adobe Naskh Medium" pitchFamily="50" charset="-78"/>
                <a:cs typeface="Adobe Naskh Medium" pitchFamily="50" charset="-78"/>
              </a:rPr>
              <a:t>perante o mercado</a:t>
            </a:r>
            <a:endParaRPr lang="pt-BR" sz="5400" b="1" dirty="0">
              <a:latin typeface="Adobe Naskh Medium" pitchFamily="50" charset="-78"/>
              <a:cs typeface="Adobe Naskh Medium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59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852936"/>
            <a:ext cx="7772400" cy="1143000"/>
          </a:xfrm>
        </p:spPr>
        <p:txBody>
          <a:bodyPr/>
          <a:lstStyle/>
          <a:p>
            <a:r>
              <a:rPr lang="pt-BR" b="1" dirty="0" smtClean="0"/>
              <a:t>Funcionamento do Mercado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402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56992"/>
            <a:ext cx="7772400" cy="1143000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TEORIA DA DEMANDA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41420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1572</TotalTime>
  <Words>866</Words>
  <Application>Microsoft Office PowerPoint</Application>
  <PresentationFormat>Apresentação na tela (4:3)</PresentationFormat>
  <Paragraphs>188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Capital Próprio</vt:lpstr>
      <vt:lpstr>AULA 1: TEORIA DO CONSUMIDOR</vt:lpstr>
      <vt:lpstr>DESAFIO PROFISSIONAL</vt:lpstr>
      <vt:lpstr>Avaliação 1</vt:lpstr>
      <vt:lpstr>Perguntas</vt:lpstr>
      <vt:lpstr>PROGRAMA DO CURSO</vt:lpstr>
      <vt:lpstr>DIVISÃO DIDÁTICA DA ECONOMIA</vt:lpstr>
      <vt:lpstr>OBJETIVO DA DISCIPLINA</vt:lpstr>
      <vt:lpstr>Funcionamento do Mercado</vt:lpstr>
      <vt:lpstr>TEORIA DA DEMANDA</vt:lpstr>
      <vt:lpstr>Demanda</vt:lpstr>
      <vt:lpstr>Apresentação do PowerPoint</vt:lpstr>
      <vt:lpstr>Demanda</vt:lpstr>
      <vt:lpstr>Vamos estudar cada uma dessas variáveis</vt:lpstr>
      <vt:lpstr>Demanda e preço do bem/serviço</vt:lpstr>
      <vt:lpstr>Apresentação do PowerPoint</vt:lpstr>
      <vt:lpstr>Demanda e preço de outros produtos</vt:lpstr>
      <vt:lpstr>Demanda e preço de outros produtos</vt:lpstr>
      <vt:lpstr>Demanda e Renda</vt:lpstr>
      <vt:lpstr>Demanda e Preferências</vt:lpstr>
      <vt:lpstr>Demanda individual =&gt; mercado</vt:lpstr>
      <vt:lpstr>TEORIA DA OFERTA</vt:lpstr>
      <vt:lpstr>Oferta</vt:lpstr>
      <vt:lpstr>Apresentação do PowerPoint</vt:lpstr>
      <vt:lpstr>Equilíbrio de Mercado</vt:lpstr>
      <vt:lpstr>Exemplo didático:  MERCADO DE AÇÕES  VER VÍDEO</vt:lpstr>
      <vt:lpstr>O QUE É O TAL “MERCADO”?</vt:lpstr>
      <vt:lpstr>EXEMPLOS PRÁTICOS SIMPLIFICADOS</vt:lpstr>
      <vt:lpstr>EXEMPLO 1</vt:lpstr>
      <vt:lpstr>EXEMPLO 2</vt:lpstr>
      <vt:lpstr>Avaliação 2 (individual)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Elisson</dc:creator>
  <cp:lastModifiedBy>Elisson</cp:lastModifiedBy>
  <cp:revision>38</cp:revision>
  <dcterms:created xsi:type="dcterms:W3CDTF">2016-01-28T22:46:28Z</dcterms:created>
  <dcterms:modified xsi:type="dcterms:W3CDTF">2016-02-16T20:11:33Z</dcterms:modified>
</cp:coreProperties>
</file>