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6" r:id="rId2"/>
    <p:sldId id="259" r:id="rId3"/>
    <p:sldId id="258" r:id="rId4"/>
    <p:sldId id="297" r:id="rId5"/>
    <p:sldId id="298" r:id="rId6"/>
    <p:sldId id="299" r:id="rId7"/>
    <p:sldId id="300" r:id="rId8"/>
    <p:sldId id="279" r:id="rId9"/>
    <p:sldId id="301" r:id="rId10"/>
    <p:sldId id="308" r:id="rId11"/>
    <p:sldId id="302" r:id="rId12"/>
    <p:sldId id="304" r:id="rId13"/>
    <p:sldId id="262" r:id="rId14"/>
    <p:sldId id="263" r:id="rId15"/>
    <p:sldId id="268" r:id="rId16"/>
    <p:sldId id="269" r:id="rId17"/>
    <p:sldId id="264" r:id="rId18"/>
    <p:sldId id="265" r:id="rId19"/>
    <p:sldId id="266" r:id="rId20"/>
    <p:sldId id="267" r:id="rId21"/>
    <p:sldId id="270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305" r:id="rId30"/>
    <p:sldId id="260" r:id="rId31"/>
    <p:sldId id="281" r:id="rId32"/>
    <p:sldId id="291" r:id="rId33"/>
    <p:sldId id="282" r:id="rId34"/>
    <p:sldId id="293" r:id="rId35"/>
    <p:sldId id="292" r:id="rId36"/>
    <p:sldId id="294" r:id="rId37"/>
    <p:sldId id="284" r:id="rId38"/>
    <p:sldId id="295" r:id="rId39"/>
    <p:sldId id="287" r:id="rId40"/>
    <p:sldId id="296" r:id="rId41"/>
    <p:sldId id="288" r:id="rId42"/>
    <p:sldId id="289" r:id="rId43"/>
    <p:sldId id="290" r:id="rId44"/>
    <p:sldId id="306" r:id="rId45"/>
    <p:sldId id="307" r:id="rId46"/>
    <p:sldId id="257" r:id="rId47"/>
    <p:sldId id="309" r:id="rId48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64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CF9CA-FDDC-4B7B-B3CC-AF85F5F96409}" type="datetimeFigureOut">
              <a:rPr lang="pt-BR" smtClean="0"/>
              <a:t>21/02/2018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E23D2-38DD-42CE-8B4F-042A8BAD1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9716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E23D2-38DD-42CE-8B4F-042A8BAD15EA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809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B081F3-AB0B-4246-9C78-0416E4B7A4D4}" type="datetimeFigureOut">
              <a:rPr lang="pt-BR" smtClean="0"/>
              <a:t>21/02/2018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3F38A-4758-4599-A2BB-3C6E58B50B3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B081F3-AB0B-4246-9C78-0416E4B7A4D4}" type="datetimeFigureOut">
              <a:rPr lang="pt-BR" smtClean="0"/>
              <a:t>21/02/2018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3F38A-4758-4599-A2BB-3C6E58B50B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B081F3-AB0B-4246-9C78-0416E4B7A4D4}" type="datetimeFigureOut">
              <a:rPr lang="pt-BR" smtClean="0"/>
              <a:t>21/02/2018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3F38A-4758-4599-A2BB-3C6E58B50B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B081F3-AB0B-4246-9C78-0416E4B7A4D4}" type="datetimeFigureOut">
              <a:rPr lang="pt-BR" smtClean="0"/>
              <a:t>21/02/2018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3F38A-4758-4599-A2BB-3C6E58B50B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B081F3-AB0B-4246-9C78-0416E4B7A4D4}" type="datetimeFigureOut">
              <a:rPr lang="pt-BR" smtClean="0"/>
              <a:t>21/02/2018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3F38A-4758-4599-A2BB-3C6E58B50B35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B081F3-AB0B-4246-9C78-0416E4B7A4D4}" type="datetimeFigureOut">
              <a:rPr lang="pt-BR" smtClean="0"/>
              <a:t>21/02/2018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3F38A-4758-4599-A2BB-3C6E58B50B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B081F3-AB0B-4246-9C78-0416E4B7A4D4}" type="datetimeFigureOut">
              <a:rPr lang="pt-BR" smtClean="0"/>
              <a:t>21/02/2018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3F38A-4758-4599-A2BB-3C6E58B50B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B081F3-AB0B-4246-9C78-0416E4B7A4D4}" type="datetimeFigureOut">
              <a:rPr lang="pt-BR" smtClean="0"/>
              <a:t>21/02/2018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3F38A-4758-4599-A2BB-3C6E58B50B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B081F3-AB0B-4246-9C78-0416E4B7A4D4}" type="datetimeFigureOut">
              <a:rPr lang="pt-BR" smtClean="0"/>
              <a:t>21/02/2018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3F38A-4758-4599-A2BB-3C6E58B50B35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B081F3-AB0B-4246-9C78-0416E4B7A4D4}" type="datetimeFigureOut">
              <a:rPr lang="pt-BR" smtClean="0"/>
              <a:t>21/02/2018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3F38A-4758-4599-A2BB-3C6E58B50B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B081F3-AB0B-4246-9C78-0416E4B7A4D4}" type="datetimeFigureOut">
              <a:rPr lang="pt-BR" smtClean="0"/>
              <a:t>21/02/2018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3F38A-4758-4599-A2BB-3C6E58B50B3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1B081F3-AB0B-4246-9C78-0416E4B7A4D4}" type="datetimeFigureOut">
              <a:rPr lang="pt-BR" smtClean="0"/>
              <a:t>21/02/2018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663F38A-4758-4599-A2BB-3C6E58B50B35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5656" y="1131590"/>
            <a:ext cx="7406640" cy="1104138"/>
          </a:xfrm>
        </p:spPr>
        <p:txBody>
          <a:bodyPr/>
          <a:lstStyle/>
          <a:p>
            <a:pPr algn="ctr"/>
            <a:r>
              <a:rPr lang="pt-BR" dirty="0" smtClean="0"/>
              <a:t>Programação Dinâmica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2283718"/>
            <a:ext cx="7406640" cy="1314450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pPr algn="ctr"/>
            <a:r>
              <a:rPr lang="pt-BR" dirty="0" smtClean="0"/>
              <a:t>Prof. </a:t>
            </a:r>
            <a:r>
              <a:rPr lang="pt-BR" dirty="0" err="1" smtClean="0"/>
              <a:t>Elisson</a:t>
            </a:r>
            <a:r>
              <a:rPr lang="pt-BR" dirty="0" smtClean="0"/>
              <a:t> de Andrade</a:t>
            </a:r>
          </a:p>
          <a:p>
            <a:pPr algn="ctr"/>
            <a:r>
              <a:rPr lang="pt-BR" dirty="0" smtClean="0"/>
              <a:t>eapandra@uol.com.br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778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Programação Dinâmica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dirty="0" err="1" smtClean="0"/>
              <a:t>Def</a:t>
            </a:r>
            <a:r>
              <a:rPr lang="pt-BR" sz="2800" dirty="0" smtClean="0"/>
              <a:t>: técnica matemática para solucionar problemas em que há uma sequência de decisões inter-relacionadas</a:t>
            </a:r>
          </a:p>
          <a:p>
            <a:r>
              <a:rPr lang="pt-BR" sz="2800" b="1" dirty="0" smtClean="0"/>
              <a:t>Solução</a:t>
            </a:r>
            <a:r>
              <a:rPr lang="pt-BR" sz="2800" dirty="0" smtClean="0"/>
              <a:t>: combinação de decisões para maximizar a eficácia geral</a:t>
            </a:r>
          </a:p>
          <a:p>
            <a:r>
              <a:rPr lang="pt-BR" sz="2800" dirty="0" smtClean="0"/>
              <a:t>Exemplo: q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324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1995686"/>
            <a:ext cx="7498080" cy="857250"/>
          </a:xfrm>
        </p:spPr>
        <p:txBody>
          <a:bodyPr>
            <a:normAutofit fontScale="90000"/>
          </a:bodyPr>
          <a:lstStyle/>
          <a:p>
            <a:r>
              <a:rPr lang="pt-BR" dirty="0"/>
              <a:t>2</a:t>
            </a:r>
            <a:r>
              <a:rPr lang="pt-BR" dirty="0" smtClean="0"/>
              <a:t>. Como identificar problemas dessa natureza?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955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1995686"/>
            <a:ext cx="7498080" cy="857250"/>
          </a:xfrm>
        </p:spPr>
        <p:txBody>
          <a:bodyPr>
            <a:normAutofit/>
          </a:bodyPr>
          <a:lstStyle/>
          <a:p>
            <a:r>
              <a:rPr lang="pt-BR" dirty="0" smtClean="0"/>
              <a:t>3. EXEMPLO PRÁTICO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493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1923678"/>
            <a:ext cx="7498080" cy="857250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/>
              <a:t>“Caminho Mais Curto”</a:t>
            </a:r>
            <a:br>
              <a:rPr lang="pt-BR" sz="3600" dirty="0" smtClean="0"/>
            </a:br>
            <a:r>
              <a:rPr lang="pt-BR" sz="2000" dirty="0" smtClean="0"/>
              <a:t>Baseado em </a:t>
            </a:r>
            <a:r>
              <a:rPr lang="pt-BR" sz="2000" dirty="0" err="1" smtClean="0"/>
              <a:t>Taha</a:t>
            </a:r>
            <a:r>
              <a:rPr lang="pt-BR" sz="2000" dirty="0" smtClean="0"/>
              <a:t> (2008)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04907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19548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Queremos determinar a rota mais curta entre 2 cidades</a:t>
            </a:r>
            <a:endParaRPr lang="pt-BR" dirty="0"/>
          </a:p>
        </p:txBody>
      </p:sp>
      <p:sp>
        <p:nvSpPr>
          <p:cNvPr id="3" name="Elipse 2"/>
          <p:cNvSpPr/>
          <p:nvPr/>
        </p:nvSpPr>
        <p:spPr>
          <a:xfrm>
            <a:off x="1115616" y="3147814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(1)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6660232" y="3147814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Destino</a:t>
            </a:r>
          </a:p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(7)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27584" y="54623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Porém, existem cidades intermediárias entre elas (numeradas de 2 a 6)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3131840" y="2415570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3131840" y="3363838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3131840" y="429994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4932040" y="2979470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921023" y="3927738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827584" y="91556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As possíveis rotas são determinadas pelas setas</a:t>
            </a:r>
            <a:endParaRPr lang="pt-BR" dirty="0"/>
          </a:p>
        </p:txBody>
      </p:sp>
      <p:cxnSp>
        <p:nvCxnSpPr>
          <p:cNvPr id="15" name="Conector de seta reta 14"/>
          <p:cNvCxnSpPr>
            <a:stCxn id="3" idx="7"/>
          </p:cNvCxnSpPr>
          <p:nvPr/>
        </p:nvCxnSpPr>
        <p:spPr>
          <a:xfrm flipV="1">
            <a:off x="2037556" y="2859782"/>
            <a:ext cx="1094284" cy="43566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2189956" y="3639706"/>
            <a:ext cx="941884" cy="1216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2037556" y="4036240"/>
            <a:ext cx="1094284" cy="47972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endCxn id="9" idx="2"/>
          </p:cNvCxnSpPr>
          <p:nvPr/>
        </p:nvCxnSpPr>
        <p:spPr>
          <a:xfrm flipV="1">
            <a:off x="3864393" y="3309588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3840903" y="3809128"/>
            <a:ext cx="1080119" cy="33578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3864392" y="4310026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3858156" y="2786793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8" idx="7"/>
            <a:endCxn id="9" idx="3"/>
          </p:cNvCxnSpPr>
          <p:nvPr/>
        </p:nvCxnSpPr>
        <p:spPr>
          <a:xfrm flipV="1">
            <a:off x="3746467" y="3543017"/>
            <a:ext cx="1291026" cy="85361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5652120" y="3835892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5619069" y="3147814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827584" y="126631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 cada seta possui a distância entre as cidades (em km)</a:t>
            </a:r>
            <a:endParaRPr lang="pt-BR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2339752" y="278679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2454846" y="3313316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2421785" y="3932269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5</a:t>
            </a:r>
            <a:endParaRPr lang="pt-BR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4067944" y="2617515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4207283" y="3177570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4065037" y="4101546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4067944" y="3601348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6036655" y="3063289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6072307" y="393990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6</a:t>
            </a:r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4220344" y="4460783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236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3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25002" y="25820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COMO VOCÊ RESOLVERIA ESSE PROBLEMA?</a:t>
            </a:r>
            <a:endParaRPr lang="pt-BR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Elipse 2"/>
          <p:cNvSpPr/>
          <p:nvPr/>
        </p:nvSpPr>
        <p:spPr>
          <a:xfrm>
            <a:off x="1115616" y="3147814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(1)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6660232" y="3147814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Destino</a:t>
            </a:r>
          </a:p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(7)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3131840" y="2415570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3131840" y="3363838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3131840" y="429994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4932040" y="2979470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921023" y="3927738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5" name="Conector de seta reta 14"/>
          <p:cNvCxnSpPr>
            <a:stCxn id="3" idx="7"/>
          </p:cNvCxnSpPr>
          <p:nvPr/>
        </p:nvCxnSpPr>
        <p:spPr>
          <a:xfrm flipV="1">
            <a:off x="2037556" y="2859782"/>
            <a:ext cx="1094284" cy="43566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2189956" y="3639706"/>
            <a:ext cx="941884" cy="1216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2037556" y="4036240"/>
            <a:ext cx="1094284" cy="47972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endCxn id="9" idx="2"/>
          </p:cNvCxnSpPr>
          <p:nvPr/>
        </p:nvCxnSpPr>
        <p:spPr>
          <a:xfrm flipV="1">
            <a:off x="3864393" y="3309588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3840903" y="3809128"/>
            <a:ext cx="1080119" cy="33578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3864392" y="4310026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3858156" y="2786793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8" idx="7"/>
            <a:endCxn id="9" idx="3"/>
          </p:cNvCxnSpPr>
          <p:nvPr/>
        </p:nvCxnSpPr>
        <p:spPr>
          <a:xfrm flipV="1">
            <a:off x="3746467" y="3543017"/>
            <a:ext cx="1291026" cy="85361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5652120" y="3835892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5619069" y="3147814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2339752" y="278679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2454846" y="3313316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2421785" y="3932269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5</a:t>
            </a:r>
            <a:endParaRPr lang="pt-BR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4067944" y="2617515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4207283" y="3177570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4065037" y="4101546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4067944" y="3601348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6036655" y="3063289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6072307" y="393990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6</a:t>
            </a:r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4220344" y="4460783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13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593747" y="809981"/>
            <a:ext cx="3574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Tentando todas as possibilidades?</a:t>
            </a:r>
            <a:endParaRPr lang="pt-BR" dirty="0"/>
          </a:p>
        </p:txBody>
      </p:sp>
      <p:sp>
        <p:nvSpPr>
          <p:cNvPr id="43" name="CaixaDeTexto 42"/>
          <p:cNvSpPr txBox="1"/>
          <p:nvPr/>
        </p:nvSpPr>
        <p:spPr>
          <a:xfrm>
            <a:off x="2581746" y="1266314"/>
            <a:ext cx="3574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 se houvesse dezenas de cidades?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623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11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47664" y="1851670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32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É nesse ponto que a PROGRAMAÇÃO DINÂMICA vem nos ajudar!</a:t>
            </a:r>
            <a:endParaRPr lang="pt-BR" sz="3200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711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5968" y="556759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Para resolver esse problema, iremos decompô-lo em 3 estágios</a:t>
            </a:r>
            <a:endParaRPr lang="pt-BR" dirty="0"/>
          </a:p>
        </p:txBody>
      </p:sp>
      <p:sp>
        <p:nvSpPr>
          <p:cNvPr id="3" name="Elipse 2"/>
          <p:cNvSpPr/>
          <p:nvPr/>
        </p:nvSpPr>
        <p:spPr>
          <a:xfrm>
            <a:off x="1403648" y="2487578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(1)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6948264" y="2487578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Destino</a:t>
            </a:r>
          </a:p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(7)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3419872" y="17553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3419872" y="27036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3419872" y="363970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5220072" y="23192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5209055" y="32675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5" name="Conector de seta reta 14"/>
          <p:cNvCxnSpPr>
            <a:stCxn id="3" idx="7"/>
          </p:cNvCxnSpPr>
          <p:nvPr/>
        </p:nvCxnSpPr>
        <p:spPr>
          <a:xfrm flipV="1">
            <a:off x="2325588" y="2199546"/>
            <a:ext cx="1094284" cy="43566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2477988" y="2979470"/>
            <a:ext cx="941884" cy="1216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2325588" y="3376004"/>
            <a:ext cx="1094284" cy="47972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endCxn id="9" idx="2"/>
          </p:cNvCxnSpPr>
          <p:nvPr/>
        </p:nvCxnSpPr>
        <p:spPr>
          <a:xfrm flipV="1">
            <a:off x="4152425" y="2649352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4128935" y="3148892"/>
            <a:ext cx="1080119" cy="33578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4152424" y="3649790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4146188" y="2126557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8" idx="7"/>
            <a:endCxn id="9" idx="3"/>
          </p:cNvCxnSpPr>
          <p:nvPr/>
        </p:nvCxnSpPr>
        <p:spPr>
          <a:xfrm flipV="1">
            <a:off x="4034499" y="2882781"/>
            <a:ext cx="1291026" cy="85361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5940152" y="3175656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5907101" y="2487578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2627784" y="2126557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2742878" y="2653080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2709817" y="327203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5</a:t>
            </a:r>
            <a:endParaRPr lang="pt-BR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4355976" y="1957279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4495315" y="2517334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4353069" y="3441310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4355976" y="294111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6324687" y="240305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6360339" y="3279666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6</a:t>
            </a:r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4508376" y="3800547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13</a:t>
            </a: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835968" y="1491630"/>
            <a:ext cx="3744416" cy="3096344"/>
          </a:xfrm>
          <a:prstGeom prst="roundRect">
            <a:avLst/>
          </a:prstGeom>
          <a:noFill/>
          <a:ln w="412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971600" y="4587974"/>
            <a:ext cx="3503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C00000"/>
                </a:solidFill>
              </a:rPr>
              <a:t>Estágio 1</a:t>
            </a:r>
            <a:endParaRPr lang="pt-B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69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5968" y="556759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Para resolver esse problema, iremos decompô-lo em 3 estágios</a:t>
            </a:r>
            <a:endParaRPr lang="pt-BR" dirty="0"/>
          </a:p>
        </p:txBody>
      </p:sp>
      <p:sp>
        <p:nvSpPr>
          <p:cNvPr id="3" name="Elipse 2"/>
          <p:cNvSpPr/>
          <p:nvPr/>
        </p:nvSpPr>
        <p:spPr>
          <a:xfrm>
            <a:off x="1403648" y="2487578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(1)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6948264" y="2487578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Destino</a:t>
            </a:r>
          </a:p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(7)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3419872" y="17553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3419872" y="27036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3419872" y="363970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5220072" y="23192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5209055" y="32675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5" name="Conector de seta reta 14"/>
          <p:cNvCxnSpPr>
            <a:stCxn id="3" idx="7"/>
          </p:cNvCxnSpPr>
          <p:nvPr/>
        </p:nvCxnSpPr>
        <p:spPr>
          <a:xfrm flipV="1">
            <a:off x="2325588" y="2199546"/>
            <a:ext cx="1094284" cy="43566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2477988" y="2979470"/>
            <a:ext cx="941884" cy="1216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2325588" y="3376004"/>
            <a:ext cx="1094284" cy="47972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endCxn id="9" idx="2"/>
          </p:cNvCxnSpPr>
          <p:nvPr/>
        </p:nvCxnSpPr>
        <p:spPr>
          <a:xfrm flipV="1">
            <a:off x="4152425" y="2649352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4128935" y="3148892"/>
            <a:ext cx="1080119" cy="33578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4152424" y="3649790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4146188" y="2126557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8" idx="7"/>
            <a:endCxn id="9" idx="3"/>
          </p:cNvCxnSpPr>
          <p:nvPr/>
        </p:nvCxnSpPr>
        <p:spPr>
          <a:xfrm flipV="1">
            <a:off x="4034499" y="2882781"/>
            <a:ext cx="1291026" cy="85361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5940152" y="3175656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5907101" y="2487578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2627784" y="2126557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2742878" y="2653080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2709817" y="327203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5</a:t>
            </a:r>
            <a:endParaRPr lang="pt-BR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4355976" y="1957279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4495315" y="2517334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4353069" y="3441310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4355976" y="294111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6324687" y="240305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6360339" y="3279666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6</a:t>
            </a:r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4508376" y="3800547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13</a:t>
            </a: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843808" y="1491630"/>
            <a:ext cx="3744416" cy="3096344"/>
          </a:xfrm>
          <a:prstGeom prst="roundRect">
            <a:avLst/>
          </a:prstGeom>
          <a:noFill/>
          <a:ln w="412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2979440" y="4587974"/>
            <a:ext cx="3503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C00000"/>
                </a:solidFill>
              </a:rPr>
              <a:t>Estágio 2</a:t>
            </a:r>
            <a:endParaRPr lang="pt-B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63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5968" y="556759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Para resolver esse problema, iremos decompô-lo em 3 estágios</a:t>
            </a:r>
            <a:endParaRPr lang="pt-BR" dirty="0"/>
          </a:p>
        </p:txBody>
      </p:sp>
      <p:sp>
        <p:nvSpPr>
          <p:cNvPr id="3" name="Elipse 2"/>
          <p:cNvSpPr/>
          <p:nvPr/>
        </p:nvSpPr>
        <p:spPr>
          <a:xfrm>
            <a:off x="1403648" y="2487578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(1)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6948264" y="2487578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Destino</a:t>
            </a:r>
          </a:p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(7)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3419872" y="17553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3419872" y="27036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3419872" y="363970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5220072" y="23192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5209055" y="32675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5" name="Conector de seta reta 14"/>
          <p:cNvCxnSpPr>
            <a:stCxn id="3" idx="7"/>
          </p:cNvCxnSpPr>
          <p:nvPr/>
        </p:nvCxnSpPr>
        <p:spPr>
          <a:xfrm flipV="1">
            <a:off x="2325588" y="2199546"/>
            <a:ext cx="1094284" cy="43566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2477988" y="2979470"/>
            <a:ext cx="941884" cy="1216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2325588" y="3376004"/>
            <a:ext cx="1094284" cy="47972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endCxn id="9" idx="2"/>
          </p:cNvCxnSpPr>
          <p:nvPr/>
        </p:nvCxnSpPr>
        <p:spPr>
          <a:xfrm flipV="1">
            <a:off x="4152425" y="2649352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4128935" y="3148892"/>
            <a:ext cx="1080119" cy="33578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4152424" y="3649790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4146188" y="2126557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8" idx="7"/>
            <a:endCxn id="9" idx="3"/>
          </p:cNvCxnSpPr>
          <p:nvPr/>
        </p:nvCxnSpPr>
        <p:spPr>
          <a:xfrm flipV="1">
            <a:off x="4034499" y="2882781"/>
            <a:ext cx="1291026" cy="85361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5940152" y="3175656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5907101" y="2487578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2627784" y="2126557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2742878" y="2653080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2709817" y="327203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5</a:t>
            </a:r>
            <a:endParaRPr lang="pt-BR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4355976" y="1957279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4495315" y="2517334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4353069" y="3441310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4355976" y="294111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6324687" y="240305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6360339" y="3279666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6</a:t>
            </a:r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4508376" y="3800547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13</a:t>
            </a: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716016" y="1491630"/>
            <a:ext cx="3744416" cy="3096344"/>
          </a:xfrm>
          <a:prstGeom prst="roundRect">
            <a:avLst/>
          </a:prstGeom>
          <a:noFill/>
          <a:ln w="412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4860032" y="4587974"/>
            <a:ext cx="3503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C00000"/>
                </a:solidFill>
              </a:rPr>
              <a:t>Estágio 3</a:t>
            </a:r>
            <a:endParaRPr lang="pt-B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85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843558"/>
            <a:ext cx="7498080" cy="857250"/>
          </a:xfrm>
        </p:spPr>
        <p:txBody>
          <a:bodyPr/>
          <a:lstStyle/>
          <a:p>
            <a:pPr algn="ctr"/>
            <a:r>
              <a:rPr lang="pt-B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Material da Aula</a:t>
            </a:r>
            <a:endParaRPr lang="pt-B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547664" y="1851670"/>
            <a:ext cx="69847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Acesse: </a:t>
            </a:r>
            <a:r>
              <a:rPr lang="pt-BR" sz="2800" b="1" dirty="0" smtClean="0"/>
              <a:t>www.profelisson.com.br/alunos</a:t>
            </a:r>
          </a:p>
          <a:p>
            <a:pPr algn="ctr"/>
            <a:endParaRPr lang="pt-BR" sz="2800" dirty="0" smtClean="0"/>
          </a:p>
          <a:p>
            <a:pPr algn="ctr"/>
            <a:r>
              <a:rPr lang="pt-BR" sz="2800" dirty="0" smtClean="0"/>
              <a:t>Disciplina:  Pesquisa Operacional</a:t>
            </a:r>
          </a:p>
          <a:p>
            <a:pPr algn="ctr"/>
            <a:endParaRPr lang="pt-BR" sz="2800" dirty="0" smtClean="0"/>
          </a:p>
          <a:p>
            <a:pPr algn="ctr"/>
            <a:r>
              <a:rPr lang="pt-BR" sz="2800" dirty="0" smtClean="0"/>
              <a:t>Senha:  </a:t>
            </a:r>
            <a:r>
              <a:rPr lang="pt-BR" sz="2800" i="1" dirty="0" err="1" smtClean="0"/>
              <a:t>esalq</a:t>
            </a:r>
            <a:endParaRPr lang="pt-BR" sz="2800" i="1" dirty="0"/>
          </a:p>
        </p:txBody>
      </p:sp>
    </p:spTree>
    <p:extLst>
      <p:ext uri="{BB962C8B-B14F-4D97-AF65-F5344CB8AC3E}">
        <p14:creationId xmlns:p14="http://schemas.microsoft.com/office/powerpoint/2010/main" val="33513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56506" y="193343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De forma mais didática, teríamos (DECOMPOSIÇÃO)</a:t>
            </a:r>
            <a:endParaRPr lang="pt-BR" dirty="0"/>
          </a:p>
        </p:txBody>
      </p:sp>
      <p:sp>
        <p:nvSpPr>
          <p:cNvPr id="3" name="Elipse 2"/>
          <p:cNvSpPr/>
          <p:nvPr/>
        </p:nvSpPr>
        <p:spPr>
          <a:xfrm>
            <a:off x="35496" y="2487578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(1)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7956376" y="2487578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Destino</a:t>
            </a:r>
          </a:p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(7)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2051720" y="17553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2051720" y="27036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2051720" y="363970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5148064" y="23192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5137047" y="32675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5" name="Conector de seta reta 14"/>
          <p:cNvCxnSpPr>
            <a:stCxn id="3" idx="7"/>
          </p:cNvCxnSpPr>
          <p:nvPr/>
        </p:nvCxnSpPr>
        <p:spPr>
          <a:xfrm flipV="1">
            <a:off x="957436" y="2199546"/>
            <a:ext cx="1094284" cy="43566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1109836" y="2979470"/>
            <a:ext cx="941884" cy="1216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957436" y="3376004"/>
            <a:ext cx="1094284" cy="47972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endCxn id="9" idx="2"/>
          </p:cNvCxnSpPr>
          <p:nvPr/>
        </p:nvCxnSpPr>
        <p:spPr>
          <a:xfrm flipV="1">
            <a:off x="4080417" y="2649352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4056927" y="3148892"/>
            <a:ext cx="1080119" cy="33578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4080416" y="3649790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4074180" y="2126557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45" idx="7"/>
            <a:endCxn id="9" idx="3"/>
          </p:cNvCxnSpPr>
          <p:nvPr/>
        </p:nvCxnSpPr>
        <p:spPr>
          <a:xfrm flipV="1">
            <a:off x="3962491" y="2882781"/>
            <a:ext cx="1291026" cy="85361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6948264" y="3175656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6915213" y="2487578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1259632" y="2126557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1374726" y="2653080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1341665" y="327203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5</a:t>
            </a:r>
            <a:endParaRPr lang="pt-BR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4283968" y="1957279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4423307" y="2517334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4281061" y="3441310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4283968" y="294111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7332799" y="240305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7368451" y="3279666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6</a:t>
            </a:r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4436368" y="3800547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13</a:t>
            </a:r>
            <a:endParaRPr lang="pt-BR" dirty="0"/>
          </a:p>
        </p:txBody>
      </p:sp>
      <p:sp>
        <p:nvSpPr>
          <p:cNvPr id="33" name="Elipse 32"/>
          <p:cNvSpPr/>
          <p:nvPr/>
        </p:nvSpPr>
        <p:spPr>
          <a:xfrm>
            <a:off x="3347864" y="17553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3" name="Elipse 42"/>
          <p:cNvSpPr/>
          <p:nvPr/>
        </p:nvSpPr>
        <p:spPr>
          <a:xfrm>
            <a:off x="3347864" y="27036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347864" y="363970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6" name="Elipse 45"/>
          <p:cNvSpPr/>
          <p:nvPr/>
        </p:nvSpPr>
        <p:spPr>
          <a:xfrm>
            <a:off x="6239201" y="2331398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6228184" y="327966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7" name="Conector reto 16"/>
          <p:cNvCxnSpPr/>
          <p:nvPr/>
        </p:nvCxnSpPr>
        <p:spPr>
          <a:xfrm>
            <a:off x="3059832" y="1275606"/>
            <a:ext cx="0" cy="3528392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/>
          <p:nvPr/>
        </p:nvCxnSpPr>
        <p:spPr>
          <a:xfrm>
            <a:off x="6084168" y="1275606"/>
            <a:ext cx="0" cy="3528392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323528" y="120359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1</a:t>
            </a:r>
            <a:endParaRPr lang="pt-BR" dirty="0"/>
          </a:p>
        </p:txBody>
      </p:sp>
      <p:sp>
        <p:nvSpPr>
          <p:cNvPr id="49" name="CaixaDeTexto 48"/>
          <p:cNvSpPr txBox="1"/>
          <p:nvPr/>
        </p:nvSpPr>
        <p:spPr>
          <a:xfrm>
            <a:off x="3419872" y="120359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2</a:t>
            </a:r>
            <a:endParaRPr lang="pt-BR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6372200" y="120359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643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33" grpId="0" animBg="1"/>
      <p:bldP spid="43" grpId="0" animBg="1"/>
      <p:bldP spid="45" grpId="0" animBg="1"/>
      <p:bldP spid="46" grpId="0" animBg="1"/>
      <p:bldP spid="47" grpId="0" animBg="1"/>
      <p:bldP spid="21" grpId="0"/>
      <p:bldP spid="49" grpId="0"/>
      <p:bldP spid="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56506" y="193343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Método de Resolução</a:t>
            </a:r>
            <a:r>
              <a:rPr lang="pt-BR" dirty="0" smtClean="0"/>
              <a:t>: determinar a rota mais curta para cada estágio e utilizar essas distâncias como dados de entrada para o estágio subsequente.</a:t>
            </a:r>
            <a:endParaRPr lang="pt-BR" dirty="0"/>
          </a:p>
        </p:txBody>
      </p:sp>
      <p:sp>
        <p:nvSpPr>
          <p:cNvPr id="3" name="Elipse 2"/>
          <p:cNvSpPr/>
          <p:nvPr/>
        </p:nvSpPr>
        <p:spPr>
          <a:xfrm>
            <a:off x="5292080" y="2775610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(1)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7308304" y="204336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7308304" y="29916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7308304" y="3927738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5" name="Conector de seta reta 14"/>
          <p:cNvCxnSpPr>
            <a:stCxn id="3" idx="7"/>
          </p:cNvCxnSpPr>
          <p:nvPr/>
        </p:nvCxnSpPr>
        <p:spPr>
          <a:xfrm flipV="1">
            <a:off x="6214020" y="2487578"/>
            <a:ext cx="1094284" cy="43566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6366420" y="3267502"/>
            <a:ext cx="941884" cy="1216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6214020" y="3664036"/>
            <a:ext cx="1094284" cy="47972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6516216" y="2414589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6631310" y="294111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6598249" y="3560065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5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5580112" y="149163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1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51520" y="141962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Vejamos como isso funciona: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07504" y="204336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1) Comecemos pelo Estágio 1</a:t>
            </a:r>
            <a:endParaRPr lang="pt-BR" dirty="0"/>
          </a:p>
        </p:txBody>
      </p:sp>
      <p:sp>
        <p:nvSpPr>
          <p:cNvPr id="51" name="CaixaDeTexto 50"/>
          <p:cNvSpPr txBox="1"/>
          <p:nvPr/>
        </p:nvSpPr>
        <p:spPr>
          <a:xfrm>
            <a:off x="107504" y="2789515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  <a:r>
              <a:rPr lang="pt-BR" dirty="0" smtClean="0"/>
              <a:t>) Chamemos de </a:t>
            </a:r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o resultado de cada nó terminal 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8134514" y="213970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= 7</a:t>
            </a:r>
            <a:endParaRPr lang="pt-BR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8133443" y="306651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= 8</a:t>
            </a:r>
            <a:endParaRPr lang="pt-BR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8133443" y="407462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= 5</a:t>
            </a:r>
            <a:endParaRPr lang="pt-BR" dirty="0"/>
          </a:p>
        </p:txBody>
      </p:sp>
      <p:sp>
        <p:nvSpPr>
          <p:cNvPr id="54" name="CaixaDeTexto 53"/>
          <p:cNvSpPr txBox="1"/>
          <p:nvPr/>
        </p:nvSpPr>
        <p:spPr>
          <a:xfrm>
            <a:off x="107504" y="3725619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3) Esses valores de </a:t>
            </a:r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serão os dados de entrada para o Estágio 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418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7" grpId="0" animBg="1"/>
      <p:bldP spid="8" grpId="0" animBg="1"/>
      <p:bldP spid="34" grpId="0"/>
      <p:bldP spid="35" grpId="0"/>
      <p:bldP spid="36" grpId="0"/>
      <p:bldP spid="21" grpId="0"/>
      <p:bldP spid="5" grpId="0"/>
      <p:bldP spid="11" grpId="0"/>
      <p:bldP spid="51" grpId="0"/>
      <p:bldP spid="13" grpId="0"/>
      <p:bldP spid="52" grpId="0"/>
      <p:bldP spid="53" grpId="0"/>
      <p:bldP spid="5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ixaDeTexto 20"/>
          <p:cNvSpPr txBox="1"/>
          <p:nvPr/>
        </p:nvSpPr>
        <p:spPr>
          <a:xfrm>
            <a:off x="5580112" y="84355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2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23528" y="47422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Continuando...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07504" y="121289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1) Veja que cada cidade tem sua entrada respectiva </a:t>
            </a:r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endParaRPr lang="pt-BR" dirty="0"/>
          </a:p>
        </p:txBody>
      </p:sp>
      <p:sp>
        <p:nvSpPr>
          <p:cNvPr id="51" name="CaixaDeTexto 50"/>
          <p:cNvSpPr txBox="1"/>
          <p:nvPr/>
        </p:nvSpPr>
        <p:spPr>
          <a:xfrm>
            <a:off x="107504" y="1988071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  <a:r>
              <a:rPr lang="pt-BR" dirty="0" smtClean="0"/>
              <a:t>) E agora precisamos achar o resultado terminal dos nós 5 e 6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285039" y="185167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= 7</a:t>
            </a:r>
            <a:endParaRPr lang="pt-BR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4283968" y="277848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= 8</a:t>
            </a:r>
            <a:endParaRPr lang="pt-BR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4283968" y="378659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= 5</a:t>
            </a:r>
            <a:endParaRPr lang="pt-BR" dirty="0"/>
          </a:p>
        </p:txBody>
      </p:sp>
      <p:sp>
        <p:nvSpPr>
          <p:cNvPr id="54" name="CaixaDeTexto 53"/>
          <p:cNvSpPr txBox="1"/>
          <p:nvPr/>
        </p:nvSpPr>
        <p:spPr>
          <a:xfrm>
            <a:off x="107504" y="2710554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3) Como queremos a MENOR distância final, basta somar cada </a:t>
            </a:r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endParaRPr lang="pt-BR" dirty="0" smtClean="0"/>
          </a:p>
          <a:p>
            <a:r>
              <a:rPr lang="pt-BR" dirty="0" smtClean="0"/>
              <a:t>com sua menor rota subsequente para achar </a:t>
            </a:r>
            <a:r>
              <a:rPr lang="pt-BR" i="1" dirty="0" smtClean="0"/>
              <a:t>f</a:t>
            </a:r>
            <a:r>
              <a:rPr lang="pt-BR" i="1" baseline="-25000" dirty="0" smtClean="0"/>
              <a:t>2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22" name="Elipse 21"/>
          <p:cNvSpPr/>
          <p:nvPr/>
        </p:nvSpPr>
        <p:spPr>
          <a:xfrm>
            <a:off x="6876256" y="23192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6865239" y="32675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4" name="Conector de seta reta 23"/>
          <p:cNvCxnSpPr>
            <a:endCxn id="22" idx="2"/>
          </p:cNvCxnSpPr>
          <p:nvPr/>
        </p:nvCxnSpPr>
        <p:spPr>
          <a:xfrm flipV="1">
            <a:off x="5808609" y="2649352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>
            <a:off x="5785119" y="3148892"/>
            <a:ext cx="1080119" cy="33578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5808608" y="3649790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5802372" y="2126557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39" idx="7"/>
            <a:endCxn id="22" idx="3"/>
          </p:cNvCxnSpPr>
          <p:nvPr/>
        </p:nvCxnSpPr>
        <p:spPr>
          <a:xfrm flipV="1">
            <a:off x="5690683" y="2882781"/>
            <a:ext cx="1291026" cy="85361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6012160" y="1957279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6151499" y="2517334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6009253" y="3441310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6012160" y="294111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6164560" y="3800547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13</a:t>
            </a:r>
            <a:endParaRPr lang="pt-BR" dirty="0"/>
          </a:p>
        </p:txBody>
      </p:sp>
      <p:sp>
        <p:nvSpPr>
          <p:cNvPr id="37" name="Elipse 36"/>
          <p:cNvSpPr/>
          <p:nvPr/>
        </p:nvSpPr>
        <p:spPr>
          <a:xfrm>
            <a:off x="5076056" y="17553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8" name="Elipse 37"/>
          <p:cNvSpPr/>
          <p:nvPr/>
        </p:nvSpPr>
        <p:spPr>
          <a:xfrm>
            <a:off x="5076056" y="27036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9" name="Elipse 38"/>
          <p:cNvSpPr/>
          <p:nvPr/>
        </p:nvSpPr>
        <p:spPr>
          <a:xfrm>
            <a:off x="5076056" y="363970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7741423" y="249974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/>
              <a:t>2</a:t>
            </a:r>
            <a:r>
              <a:rPr lang="pt-BR" dirty="0" smtClean="0"/>
              <a:t> = </a:t>
            </a:r>
            <a:r>
              <a:rPr lang="pt-BR" dirty="0" smtClean="0">
                <a:latin typeface="Adobe Heiti Std R" pitchFamily="34" charset="-128"/>
                <a:ea typeface="Adobe Heiti Std R" pitchFamily="34" charset="-128"/>
              </a:rPr>
              <a:t>?</a:t>
            </a:r>
            <a:endParaRPr lang="pt-BR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7740352" y="342655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/>
              <a:t>2</a:t>
            </a:r>
            <a:r>
              <a:rPr lang="pt-BR" dirty="0" smtClean="0"/>
              <a:t> = </a:t>
            </a:r>
            <a:r>
              <a:rPr lang="pt-BR" dirty="0" smtClean="0">
                <a:latin typeface="Adobe Heiti Std R" pitchFamily="34" charset="-128"/>
                <a:ea typeface="Adobe Heiti Std R" pitchFamily="34" charset="-128"/>
              </a:rPr>
              <a:t>?</a:t>
            </a:r>
            <a:endParaRPr lang="pt-BR" dirty="0">
              <a:latin typeface="Adobe Heiti Std R" pitchFamily="34" charset="-128"/>
              <a:ea typeface="Adobe Heiti Std R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90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5" grpId="0"/>
      <p:bldP spid="11" grpId="0"/>
      <p:bldP spid="51" grpId="0"/>
      <p:bldP spid="13" grpId="0"/>
      <p:bldP spid="52" grpId="0"/>
      <p:bldP spid="53" grpId="0"/>
      <p:bldP spid="54" grpId="0"/>
      <p:bldP spid="40" grpId="0"/>
      <p:bldP spid="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ixaDeTexto 20"/>
          <p:cNvSpPr txBox="1"/>
          <p:nvPr/>
        </p:nvSpPr>
        <p:spPr>
          <a:xfrm>
            <a:off x="5580112" y="84355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2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7504" y="5147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Continuando...</a:t>
            </a:r>
            <a:endParaRPr lang="pt-BR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07504" y="555526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1) Veja que cada cidade tem sua entrada respectiva </a:t>
            </a:r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endParaRPr lang="pt-BR" dirty="0"/>
          </a:p>
        </p:txBody>
      </p:sp>
      <p:sp>
        <p:nvSpPr>
          <p:cNvPr id="51" name="CaixaDeTexto 50"/>
          <p:cNvSpPr txBox="1"/>
          <p:nvPr/>
        </p:nvSpPr>
        <p:spPr>
          <a:xfrm>
            <a:off x="107504" y="1203598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  <a:r>
              <a:rPr lang="pt-BR" dirty="0" smtClean="0"/>
              <a:t>) E agora precisamos achar o resultado terminal dos nós 5 e 6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285039" y="185167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= 7</a:t>
            </a:r>
            <a:endParaRPr lang="pt-BR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4283968" y="277848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= 8</a:t>
            </a:r>
            <a:endParaRPr lang="pt-BR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4139952" y="378659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 smtClean="0">
                <a:solidFill>
                  <a:srgbClr val="FF0000"/>
                </a:solidFill>
              </a:rPr>
              <a:t>f</a:t>
            </a:r>
            <a:r>
              <a:rPr lang="pt-BR" b="1" i="1" baseline="-25000" dirty="0" smtClean="0">
                <a:solidFill>
                  <a:srgbClr val="FF0000"/>
                </a:solidFill>
              </a:rPr>
              <a:t>1</a:t>
            </a:r>
            <a:r>
              <a:rPr lang="pt-BR" b="1" dirty="0" smtClean="0">
                <a:solidFill>
                  <a:srgbClr val="FF0000"/>
                </a:solidFill>
              </a:rPr>
              <a:t> = 5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54" name="CaixaDeTexto 53"/>
          <p:cNvSpPr txBox="1"/>
          <p:nvPr/>
        </p:nvSpPr>
        <p:spPr>
          <a:xfrm>
            <a:off x="107504" y="1851670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3) Como queremos a MENOR distância final, basta somar cada </a:t>
            </a:r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endParaRPr lang="pt-BR" dirty="0" smtClean="0"/>
          </a:p>
          <a:p>
            <a:r>
              <a:rPr lang="pt-BR" dirty="0" smtClean="0"/>
              <a:t>com sua menor rota subsequente para achar </a:t>
            </a:r>
            <a:r>
              <a:rPr lang="pt-BR" i="1" dirty="0" smtClean="0"/>
              <a:t>f</a:t>
            </a:r>
            <a:r>
              <a:rPr lang="pt-BR" i="1" baseline="-25000" dirty="0" smtClean="0"/>
              <a:t>2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22" name="Elipse 21"/>
          <p:cNvSpPr/>
          <p:nvPr/>
        </p:nvSpPr>
        <p:spPr>
          <a:xfrm>
            <a:off x="6876256" y="23192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6865239" y="32675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4" name="Conector de seta reta 23"/>
          <p:cNvCxnSpPr>
            <a:endCxn id="22" idx="2"/>
          </p:cNvCxnSpPr>
          <p:nvPr/>
        </p:nvCxnSpPr>
        <p:spPr>
          <a:xfrm flipV="1">
            <a:off x="5808609" y="2649352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>
            <a:off x="5785119" y="3148892"/>
            <a:ext cx="1080119" cy="33578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5808608" y="3649790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5802372" y="2126557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39" idx="7"/>
            <a:endCxn id="22" idx="3"/>
          </p:cNvCxnSpPr>
          <p:nvPr/>
        </p:nvCxnSpPr>
        <p:spPr>
          <a:xfrm flipV="1">
            <a:off x="5690683" y="2882781"/>
            <a:ext cx="1291026" cy="85361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6012160" y="1957279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6151499" y="2517334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6009253" y="3441310"/>
            <a:ext cx="5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7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6012160" y="294111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6164560" y="3800547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13</a:t>
            </a:r>
            <a:endParaRPr lang="pt-BR" dirty="0"/>
          </a:p>
        </p:txBody>
      </p:sp>
      <p:sp>
        <p:nvSpPr>
          <p:cNvPr id="37" name="Elipse 36"/>
          <p:cNvSpPr/>
          <p:nvPr/>
        </p:nvSpPr>
        <p:spPr>
          <a:xfrm>
            <a:off x="5076056" y="17553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8" name="Elipse 37"/>
          <p:cNvSpPr/>
          <p:nvPr/>
        </p:nvSpPr>
        <p:spPr>
          <a:xfrm>
            <a:off x="5076056" y="27036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9" name="Elipse 38"/>
          <p:cNvSpPr/>
          <p:nvPr/>
        </p:nvSpPr>
        <p:spPr>
          <a:xfrm>
            <a:off x="5076056" y="363970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7885439" y="2499742"/>
            <a:ext cx="1151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 smtClean="0">
                <a:solidFill>
                  <a:srgbClr val="FF0000"/>
                </a:solidFill>
              </a:rPr>
              <a:t>f</a:t>
            </a:r>
            <a:r>
              <a:rPr lang="pt-BR" b="1" i="1" baseline="-25000" dirty="0">
                <a:solidFill>
                  <a:srgbClr val="FF0000"/>
                </a:solidFill>
              </a:rPr>
              <a:t>2</a:t>
            </a:r>
            <a:r>
              <a:rPr lang="pt-BR" b="1" dirty="0" smtClean="0">
                <a:solidFill>
                  <a:srgbClr val="FF0000"/>
                </a:solidFill>
              </a:rPr>
              <a:t> = </a:t>
            </a:r>
            <a:r>
              <a:rPr lang="pt-BR" b="1" dirty="0" smtClean="0">
                <a:solidFill>
                  <a:srgbClr val="FF0000"/>
                </a:solidFill>
                <a:latin typeface="Adobe Heiti Std R" pitchFamily="34" charset="-128"/>
                <a:ea typeface="Adobe Heiti Std R" pitchFamily="34" charset="-128"/>
              </a:rPr>
              <a:t>12</a:t>
            </a:r>
            <a:endParaRPr lang="pt-BR" b="1" dirty="0">
              <a:solidFill>
                <a:srgbClr val="FF000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7740352" y="342655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/>
              <a:t>2</a:t>
            </a:r>
            <a:r>
              <a:rPr lang="pt-BR" dirty="0" smtClean="0"/>
              <a:t> = </a:t>
            </a:r>
            <a:r>
              <a:rPr lang="pt-BR" dirty="0" smtClean="0">
                <a:latin typeface="Adobe Heiti Std R" pitchFamily="34" charset="-128"/>
                <a:ea typeface="Adobe Heiti Std R" pitchFamily="34" charset="-128"/>
              </a:rPr>
              <a:t>?</a:t>
            </a:r>
            <a:endParaRPr lang="pt-BR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117587" y="3011055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4</a:t>
            </a:r>
            <a:r>
              <a:rPr lang="pt-BR" dirty="0" smtClean="0"/>
              <a:t>) Para a cidade 5, o menor </a:t>
            </a:r>
            <a:r>
              <a:rPr lang="pt-BR" i="1" dirty="0" smtClean="0"/>
              <a:t>f</a:t>
            </a:r>
            <a:r>
              <a:rPr lang="pt-BR" i="1" baseline="-25000" dirty="0" smtClean="0"/>
              <a:t>2</a:t>
            </a:r>
            <a:r>
              <a:rPr lang="pt-BR" dirty="0" smtClean="0"/>
              <a:t> seria chegar pelo caminho da cidade 4</a:t>
            </a:r>
            <a:endParaRPr lang="pt-BR" dirty="0"/>
          </a:p>
        </p:txBody>
      </p:sp>
      <p:sp>
        <p:nvSpPr>
          <p:cNvPr id="2" name="Retângulo de cantos arredondados 1"/>
          <p:cNvSpPr/>
          <p:nvPr/>
        </p:nvSpPr>
        <p:spPr>
          <a:xfrm>
            <a:off x="4788024" y="2859782"/>
            <a:ext cx="3085327" cy="923587"/>
          </a:xfrm>
          <a:prstGeom prst="roundRect">
            <a:avLst/>
          </a:prstGeom>
          <a:noFill/>
          <a:ln w="34925">
            <a:solidFill>
              <a:srgbClr val="FF0000"/>
            </a:solidFill>
          </a:ln>
          <a:scene3d>
            <a:camera prst="orthographicFront">
              <a:rot lat="0" lon="0" rev="2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709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31" grpId="0"/>
      <p:bldP spid="40" grpId="0"/>
      <p:bldP spid="34" grpId="0"/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ixaDeTexto 20"/>
          <p:cNvSpPr txBox="1"/>
          <p:nvPr/>
        </p:nvSpPr>
        <p:spPr>
          <a:xfrm>
            <a:off x="5580112" y="84355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2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7504" y="5147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Continuando (Estágio 2):</a:t>
            </a:r>
            <a:endParaRPr lang="pt-BR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07504" y="555526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1) Veja que cada cidade tem sua entrada respectiva </a:t>
            </a:r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endParaRPr lang="pt-BR" dirty="0"/>
          </a:p>
        </p:txBody>
      </p:sp>
      <p:sp>
        <p:nvSpPr>
          <p:cNvPr id="51" name="CaixaDeTexto 50"/>
          <p:cNvSpPr txBox="1"/>
          <p:nvPr/>
        </p:nvSpPr>
        <p:spPr>
          <a:xfrm>
            <a:off x="107504" y="1203598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  <a:r>
              <a:rPr lang="pt-BR" dirty="0" smtClean="0"/>
              <a:t>) E agora precisamos achar o resultado terminal dos nós 5 e 6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285039" y="185167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= 7</a:t>
            </a:r>
            <a:endParaRPr lang="pt-BR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4283968" y="277848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 smtClean="0">
                <a:solidFill>
                  <a:srgbClr val="FF0000"/>
                </a:solidFill>
              </a:rPr>
              <a:t>f</a:t>
            </a:r>
            <a:r>
              <a:rPr lang="pt-BR" b="1" i="1" baseline="-25000" dirty="0" smtClean="0">
                <a:solidFill>
                  <a:srgbClr val="FF0000"/>
                </a:solidFill>
              </a:rPr>
              <a:t>1</a:t>
            </a:r>
            <a:r>
              <a:rPr lang="pt-BR" b="1" dirty="0" smtClean="0">
                <a:solidFill>
                  <a:srgbClr val="FF0000"/>
                </a:solidFill>
              </a:rPr>
              <a:t> = 8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4283968" y="372387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= 5</a:t>
            </a:r>
            <a:endParaRPr lang="pt-BR" dirty="0"/>
          </a:p>
        </p:txBody>
      </p:sp>
      <p:sp>
        <p:nvSpPr>
          <p:cNvPr id="54" name="CaixaDeTexto 53"/>
          <p:cNvSpPr txBox="1"/>
          <p:nvPr/>
        </p:nvSpPr>
        <p:spPr>
          <a:xfrm>
            <a:off x="107504" y="1851670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3) Como queremos a MENOR distância final, basta somar cada </a:t>
            </a:r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endParaRPr lang="pt-BR" dirty="0" smtClean="0"/>
          </a:p>
          <a:p>
            <a:r>
              <a:rPr lang="pt-BR" dirty="0" smtClean="0"/>
              <a:t>com sua menor rota subsequente para achar </a:t>
            </a:r>
            <a:r>
              <a:rPr lang="pt-BR" i="1" dirty="0" smtClean="0"/>
              <a:t>f</a:t>
            </a:r>
            <a:r>
              <a:rPr lang="pt-BR" i="1" baseline="-25000" dirty="0" smtClean="0"/>
              <a:t>2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22" name="Elipse 21"/>
          <p:cNvSpPr/>
          <p:nvPr/>
        </p:nvSpPr>
        <p:spPr>
          <a:xfrm>
            <a:off x="6876256" y="23192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6865239" y="32675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4" name="Conector de seta reta 23"/>
          <p:cNvCxnSpPr>
            <a:endCxn id="22" idx="2"/>
          </p:cNvCxnSpPr>
          <p:nvPr/>
        </p:nvCxnSpPr>
        <p:spPr>
          <a:xfrm flipV="1">
            <a:off x="5808609" y="2649352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>
            <a:off x="5785119" y="3148892"/>
            <a:ext cx="1080119" cy="33578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5808608" y="3649790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5802372" y="2126557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39" idx="7"/>
            <a:endCxn id="22" idx="3"/>
          </p:cNvCxnSpPr>
          <p:nvPr/>
        </p:nvCxnSpPr>
        <p:spPr>
          <a:xfrm flipV="1">
            <a:off x="5690683" y="2882781"/>
            <a:ext cx="1291026" cy="85361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6012160" y="1957279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6151499" y="2517334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8</a:t>
            </a:r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6009253" y="3441310"/>
            <a:ext cx="5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7</a:t>
            </a:r>
            <a:endParaRPr lang="pt-BR" b="1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6012160" y="2941112"/>
            <a:ext cx="244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9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6164560" y="3800547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13</a:t>
            </a:r>
            <a:endParaRPr lang="pt-BR" dirty="0"/>
          </a:p>
        </p:txBody>
      </p:sp>
      <p:sp>
        <p:nvSpPr>
          <p:cNvPr id="37" name="Elipse 36"/>
          <p:cNvSpPr/>
          <p:nvPr/>
        </p:nvSpPr>
        <p:spPr>
          <a:xfrm>
            <a:off x="5076056" y="17553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8" name="Elipse 37"/>
          <p:cNvSpPr/>
          <p:nvPr/>
        </p:nvSpPr>
        <p:spPr>
          <a:xfrm>
            <a:off x="5076056" y="27036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9" name="Elipse 38"/>
          <p:cNvSpPr/>
          <p:nvPr/>
        </p:nvSpPr>
        <p:spPr>
          <a:xfrm>
            <a:off x="5076056" y="363970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7740352" y="2499742"/>
            <a:ext cx="1151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/>
              <a:t>2</a:t>
            </a:r>
            <a:r>
              <a:rPr lang="pt-BR" dirty="0" smtClean="0"/>
              <a:t> = </a:t>
            </a:r>
            <a:r>
              <a:rPr lang="pt-BR" dirty="0" smtClean="0">
                <a:latin typeface="Adobe Heiti Std R" pitchFamily="34" charset="-128"/>
                <a:ea typeface="Adobe Heiti Std R" pitchFamily="34" charset="-128"/>
              </a:rPr>
              <a:t>12</a:t>
            </a:r>
            <a:endParaRPr lang="pt-BR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7885439" y="3426554"/>
            <a:ext cx="1151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 smtClean="0">
                <a:solidFill>
                  <a:srgbClr val="FF0000"/>
                </a:solidFill>
              </a:rPr>
              <a:t>f</a:t>
            </a:r>
            <a:r>
              <a:rPr lang="pt-BR" b="1" i="1" baseline="-25000" dirty="0">
                <a:solidFill>
                  <a:srgbClr val="FF0000"/>
                </a:solidFill>
              </a:rPr>
              <a:t>2</a:t>
            </a:r>
            <a:r>
              <a:rPr lang="pt-BR" b="1" dirty="0" smtClean="0">
                <a:solidFill>
                  <a:srgbClr val="FF0000"/>
                </a:solidFill>
              </a:rPr>
              <a:t> = </a:t>
            </a:r>
            <a:r>
              <a:rPr lang="pt-BR" b="1" dirty="0" smtClean="0">
                <a:solidFill>
                  <a:srgbClr val="FF0000"/>
                </a:solidFill>
                <a:latin typeface="Adobe Heiti Std R" pitchFamily="34" charset="-128"/>
                <a:ea typeface="Adobe Heiti Std R" pitchFamily="34" charset="-128"/>
              </a:rPr>
              <a:t>17</a:t>
            </a:r>
            <a:endParaRPr lang="pt-BR" b="1" dirty="0">
              <a:solidFill>
                <a:srgbClr val="FF000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117587" y="3011055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4</a:t>
            </a:r>
            <a:r>
              <a:rPr lang="pt-BR" dirty="0" smtClean="0"/>
              <a:t>) Para a cidade 5, o menor </a:t>
            </a:r>
            <a:r>
              <a:rPr lang="pt-BR" i="1" dirty="0" smtClean="0"/>
              <a:t>f</a:t>
            </a:r>
            <a:r>
              <a:rPr lang="pt-BR" i="1" baseline="-25000" dirty="0" smtClean="0"/>
              <a:t>2</a:t>
            </a:r>
            <a:r>
              <a:rPr lang="pt-BR" dirty="0" smtClean="0"/>
              <a:t> seria chegar pelo caminho da cidade 4</a:t>
            </a:r>
            <a:endParaRPr lang="pt-BR" dirty="0"/>
          </a:p>
        </p:txBody>
      </p:sp>
      <p:sp>
        <p:nvSpPr>
          <p:cNvPr id="2" name="Retângulo de cantos arredondados 1"/>
          <p:cNvSpPr/>
          <p:nvPr/>
        </p:nvSpPr>
        <p:spPr>
          <a:xfrm>
            <a:off x="4943057" y="2872299"/>
            <a:ext cx="2797295" cy="923587"/>
          </a:xfrm>
          <a:prstGeom prst="roundRect">
            <a:avLst/>
          </a:prstGeom>
          <a:noFill/>
          <a:ln w="34925">
            <a:solidFill>
              <a:srgbClr val="FF0000"/>
            </a:solidFill>
          </a:ln>
          <a:scene3d>
            <a:camera prst="orthographicFront">
              <a:rot lat="0" lon="0" rev="203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107504" y="365187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5) Para a cidade 6, o menor </a:t>
            </a:r>
            <a:r>
              <a:rPr lang="pt-BR" i="1" dirty="0" smtClean="0"/>
              <a:t>f</a:t>
            </a:r>
            <a:r>
              <a:rPr lang="pt-BR" i="1" baseline="-25000" dirty="0" smtClean="0"/>
              <a:t>2</a:t>
            </a:r>
            <a:r>
              <a:rPr lang="pt-BR" dirty="0" smtClean="0"/>
              <a:t> seria chegar pelo caminho da cidade 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742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32" grpId="0"/>
      <p:bldP spid="42" grpId="0"/>
      <p:bldP spid="2" grpId="0" animBg="1"/>
      <p:bldP spid="3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ixaDeTexto 20"/>
          <p:cNvSpPr txBox="1"/>
          <p:nvPr/>
        </p:nvSpPr>
        <p:spPr>
          <a:xfrm>
            <a:off x="5580112" y="84355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3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11192" y="98205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Continuando (Estágio 3):</a:t>
            </a:r>
            <a:endParaRPr lang="pt-BR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11192" y="148611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1) Veja que cada cidade tem sua entrada respectiva </a:t>
            </a:r>
            <a:r>
              <a:rPr lang="pt-BR" i="1" dirty="0" smtClean="0"/>
              <a:t>f</a:t>
            </a:r>
            <a:r>
              <a:rPr lang="pt-BR" i="1" baseline="-25000" dirty="0"/>
              <a:t>2</a:t>
            </a:r>
            <a:endParaRPr lang="pt-BR" dirty="0"/>
          </a:p>
        </p:txBody>
      </p:sp>
      <p:sp>
        <p:nvSpPr>
          <p:cNvPr id="54" name="CaixaDeTexto 53"/>
          <p:cNvSpPr txBox="1"/>
          <p:nvPr/>
        </p:nvSpPr>
        <p:spPr>
          <a:xfrm>
            <a:off x="323528" y="2514110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  <a:r>
              <a:rPr lang="pt-BR" dirty="0" smtClean="0"/>
              <a:t>) Mais uma vez, como queremos a MENOR distância final, basta somar cada </a:t>
            </a:r>
            <a:r>
              <a:rPr lang="pt-BR" i="1" dirty="0" smtClean="0"/>
              <a:t>f</a:t>
            </a:r>
            <a:r>
              <a:rPr lang="pt-BR" i="1" baseline="-25000" dirty="0" smtClean="0"/>
              <a:t>2 </a:t>
            </a:r>
            <a:r>
              <a:rPr lang="pt-BR" dirty="0" smtClean="0"/>
              <a:t>com sua menor rota subsequente para achar </a:t>
            </a:r>
            <a:r>
              <a:rPr lang="pt-BR" i="1" dirty="0" smtClean="0"/>
              <a:t>f</a:t>
            </a:r>
            <a:r>
              <a:rPr lang="pt-BR" i="1" baseline="-25000" dirty="0"/>
              <a:t>3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4283968" y="2267168"/>
            <a:ext cx="1151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/>
              <a:t>2</a:t>
            </a:r>
            <a:r>
              <a:rPr lang="pt-BR" dirty="0" smtClean="0"/>
              <a:t> = </a:t>
            </a:r>
            <a:r>
              <a:rPr lang="pt-BR" dirty="0" smtClean="0">
                <a:latin typeface="Adobe Heiti Std R" pitchFamily="34" charset="-128"/>
                <a:ea typeface="Adobe Heiti Std R" pitchFamily="34" charset="-128"/>
              </a:rPr>
              <a:t>12</a:t>
            </a:r>
            <a:endParaRPr lang="pt-BR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4283968" y="3205019"/>
            <a:ext cx="1151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/>
              <a:t>2</a:t>
            </a:r>
            <a:r>
              <a:rPr lang="pt-BR" dirty="0" smtClean="0"/>
              <a:t> = </a:t>
            </a:r>
            <a:r>
              <a:rPr lang="pt-BR" dirty="0" smtClean="0">
                <a:latin typeface="Adobe Heiti Std R" pitchFamily="34" charset="-128"/>
                <a:ea typeface="Adobe Heiti Std R" pitchFamily="34" charset="-128"/>
              </a:rPr>
              <a:t>17</a:t>
            </a:r>
            <a:endParaRPr lang="pt-BR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321275" y="3941643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3) Nesse caso, o menor </a:t>
            </a:r>
            <a:r>
              <a:rPr lang="pt-BR" i="1" dirty="0" smtClean="0"/>
              <a:t>f</a:t>
            </a:r>
            <a:r>
              <a:rPr lang="pt-BR" i="1" baseline="-25000" dirty="0" smtClean="0"/>
              <a:t>3</a:t>
            </a:r>
            <a:r>
              <a:rPr lang="pt-BR" dirty="0" smtClean="0"/>
              <a:t> seria chegar pelo caminho da cidade 5</a:t>
            </a:r>
            <a:endParaRPr lang="pt-BR" dirty="0"/>
          </a:p>
        </p:txBody>
      </p:sp>
      <p:sp>
        <p:nvSpPr>
          <p:cNvPr id="36" name="Elipse 35"/>
          <p:cNvSpPr/>
          <p:nvPr/>
        </p:nvSpPr>
        <p:spPr>
          <a:xfrm>
            <a:off x="6876256" y="2223874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Destino</a:t>
            </a:r>
          </a:p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(7)</a:t>
            </a:r>
            <a:endParaRPr lang="pt-BR" sz="1200" dirty="0">
              <a:solidFill>
                <a:schemeClr val="tx1"/>
              </a:solidFill>
            </a:endParaRPr>
          </a:p>
        </p:txBody>
      </p:sp>
      <p:cxnSp>
        <p:nvCxnSpPr>
          <p:cNvPr id="41" name="Conector de seta reta 40"/>
          <p:cNvCxnSpPr/>
          <p:nvPr/>
        </p:nvCxnSpPr>
        <p:spPr>
          <a:xfrm flipV="1">
            <a:off x="5868144" y="2911952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de seta reta 42"/>
          <p:cNvCxnSpPr/>
          <p:nvPr/>
        </p:nvCxnSpPr>
        <p:spPr>
          <a:xfrm>
            <a:off x="5835093" y="2223874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ixaDeTexto 43"/>
          <p:cNvSpPr txBox="1"/>
          <p:nvPr/>
        </p:nvSpPr>
        <p:spPr>
          <a:xfrm>
            <a:off x="6252679" y="2139349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6288331" y="301596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6</a:t>
            </a:r>
            <a:endParaRPr lang="pt-BR" dirty="0"/>
          </a:p>
        </p:txBody>
      </p:sp>
      <p:sp>
        <p:nvSpPr>
          <p:cNvPr id="46" name="Elipse 45"/>
          <p:cNvSpPr/>
          <p:nvPr/>
        </p:nvSpPr>
        <p:spPr>
          <a:xfrm>
            <a:off x="5159081" y="206769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5148064" y="301596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8027051" y="2542620"/>
            <a:ext cx="1151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>
                <a:solidFill>
                  <a:srgbClr val="FF0000"/>
                </a:solidFill>
              </a:rPr>
              <a:t>f</a:t>
            </a:r>
            <a:r>
              <a:rPr lang="pt-BR" i="1" baseline="-25000" dirty="0" smtClean="0">
                <a:solidFill>
                  <a:srgbClr val="FF0000"/>
                </a:solidFill>
              </a:rPr>
              <a:t>3</a:t>
            </a:r>
            <a:r>
              <a:rPr lang="pt-BR" dirty="0" smtClean="0">
                <a:solidFill>
                  <a:srgbClr val="FF0000"/>
                </a:solidFill>
              </a:rPr>
              <a:t> = </a:t>
            </a:r>
            <a:r>
              <a:rPr lang="pt-BR" dirty="0" smtClean="0">
                <a:solidFill>
                  <a:srgbClr val="FF0000"/>
                </a:solidFill>
                <a:latin typeface="Adobe Heiti Std R" pitchFamily="34" charset="-128"/>
                <a:ea typeface="Adobe Heiti Std R" pitchFamily="34" charset="-128"/>
              </a:rPr>
              <a:t>21</a:t>
            </a:r>
            <a:endParaRPr lang="pt-BR" dirty="0">
              <a:solidFill>
                <a:srgbClr val="FF000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cxnSp>
        <p:nvCxnSpPr>
          <p:cNvPr id="4" name="Conector de seta reta 3"/>
          <p:cNvCxnSpPr/>
          <p:nvPr/>
        </p:nvCxnSpPr>
        <p:spPr>
          <a:xfrm flipV="1">
            <a:off x="7956376" y="3114274"/>
            <a:ext cx="360040" cy="56192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6516216" y="372387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21 km seria a menor distância entre o início e o destino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08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5" grpId="0"/>
      <p:bldP spid="11" grpId="0"/>
      <p:bldP spid="54" grpId="0"/>
      <p:bldP spid="40" grpId="0"/>
      <p:bldP spid="42" grpId="0"/>
      <p:bldP spid="34" grpId="0"/>
      <p:bldP spid="36" grpId="0" animBg="1"/>
      <p:bldP spid="44" grpId="0"/>
      <p:bldP spid="45" grpId="0"/>
      <p:bldP spid="46" grpId="0" animBg="1"/>
      <p:bldP spid="47" grpId="0" animBg="1"/>
      <p:bldP spid="48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25002" y="25820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Pelo método utilizado chegamos ao melhor caminho</a:t>
            </a:r>
            <a:endParaRPr lang="pt-BR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Elipse 2"/>
          <p:cNvSpPr/>
          <p:nvPr/>
        </p:nvSpPr>
        <p:spPr>
          <a:xfrm>
            <a:off x="1115616" y="3147814"/>
            <a:ext cx="1080120" cy="1008112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(1)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6660232" y="3147814"/>
            <a:ext cx="1080120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rgbClr val="FF0000"/>
                </a:solidFill>
              </a:rPr>
              <a:t>Destino</a:t>
            </a:r>
          </a:p>
          <a:p>
            <a:pPr algn="ctr"/>
            <a:r>
              <a:rPr lang="pt-BR" sz="1200" b="1" dirty="0" smtClean="0">
                <a:solidFill>
                  <a:srgbClr val="FF0000"/>
                </a:solidFill>
              </a:rPr>
              <a:t>(7)</a:t>
            </a:r>
            <a:endParaRPr lang="pt-BR" sz="1200" b="1" dirty="0">
              <a:solidFill>
                <a:srgbClr val="FF0000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3131840" y="2415570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3131840" y="3363838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3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3131840" y="4299942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4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4932040" y="2979470"/>
            <a:ext cx="720080" cy="6602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0000"/>
                </a:solidFill>
              </a:rPr>
              <a:t>5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921023" y="3927738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5" name="Conector de seta reta 14"/>
          <p:cNvCxnSpPr>
            <a:stCxn id="3" idx="7"/>
          </p:cNvCxnSpPr>
          <p:nvPr/>
        </p:nvCxnSpPr>
        <p:spPr>
          <a:xfrm flipV="1">
            <a:off x="2037556" y="2859782"/>
            <a:ext cx="1094284" cy="435667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2189956" y="3639706"/>
            <a:ext cx="941884" cy="12165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2037556" y="4036240"/>
            <a:ext cx="1094284" cy="479726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endCxn id="9" idx="2"/>
          </p:cNvCxnSpPr>
          <p:nvPr/>
        </p:nvCxnSpPr>
        <p:spPr>
          <a:xfrm flipV="1">
            <a:off x="3864393" y="3309588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3840903" y="3809128"/>
            <a:ext cx="1080119" cy="335781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3864392" y="4310026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3858156" y="2786793"/>
            <a:ext cx="1080119" cy="369360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8" idx="7"/>
            <a:endCxn id="9" idx="3"/>
          </p:cNvCxnSpPr>
          <p:nvPr/>
        </p:nvCxnSpPr>
        <p:spPr>
          <a:xfrm flipV="1">
            <a:off x="3746467" y="3543017"/>
            <a:ext cx="1291026" cy="85361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5652120" y="3835892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5619069" y="3147814"/>
            <a:ext cx="1080119" cy="36936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2339752" y="2786793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7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454846" y="3313316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8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2421785" y="3932269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5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4067944" y="2617515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12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4207283" y="3177570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8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4065037" y="4101546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7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4067944" y="3601348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9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6055246" y="3025284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9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6072307" y="3939902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4220344" y="4460783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13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259632" y="633284"/>
            <a:ext cx="6480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Siga a seguinte lógica: </a:t>
            </a:r>
            <a:endParaRPr lang="pt-BR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1259632" y="978282"/>
            <a:ext cx="6480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 melhor </a:t>
            </a:r>
            <a:r>
              <a:rPr lang="pt-BR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</a:t>
            </a:r>
            <a:r>
              <a:rPr lang="pt-BR" b="1" i="1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deu-se pelo caminho 5 - 7</a:t>
            </a:r>
            <a:endParaRPr lang="pt-BR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4953583" y="2643758"/>
            <a:ext cx="84255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</a:rPr>
              <a:t>f</a:t>
            </a:r>
            <a:r>
              <a:rPr lang="pt-BR" sz="1600" b="1" baseline="-25000" dirty="0" smtClean="0">
                <a:solidFill>
                  <a:srgbClr val="FF0000"/>
                </a:solidFill>
              </a:rPr>
              <a:t>2</a:t>
            </a:r>
            <a:r>
              <a:rPr lang="pt-BR" sz="1600" b="1" dirty="0" smtClean="0">
                <a:solidFill>
                  <a:srgbClr val="FF0000"/>
                </a:solidFill>
              </a:rPr>
              <a:t>=12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7833903" y="3457332"/>
            <a:ext cx="84255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f</a:t>
            </a:r>
            <a:r>
              <a:rPr lang="pt-BR" sz="1600" b="1" baseline="-25000" dirty="0" smtClean="0">
                <a:solidFill>
                  <a:srgbClr val="FF0000"/>
                </a:solidFill>
              </a:rPr>
              <a:t>3</a:t>
            </a:r>
            <a:r>
              <a:rPr lang="pt-BR" sz="1600" b="1" dirty="0" smtClean="0">
                <a:solidFill>
                  <a:srgbClr val="FF0000"/>
                </a:solidFill>
              </a:rPr>
              <a:t>=21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77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11" grpId="0"/>
      <p:bldP spid="33" grpId="0"/>
      <p:bldP spid="45" grpId="0"/>
      <p:bldP spid="4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1115616" y="2511906"/>
            <a:ext cx="1080120" cy="1008112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(1)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6660232" y="2511906"/>
            <a:ext cx="1080120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rgbClr val="FF0000"/>
                </a:solidFill>
              </a:rPr>
              <a:t>Destino</a:t>
            </a:r>
          </a:p>
          <a:p>
            <a:pPr algn="ctr"/>
            <a:r>
              <a:rPr lang="pt-BR" sz="1200" b="1" dirty="0" smtClean="0">
                <a:solidFill>
                  <a:srgbClr val="FF0000"/>
                </a:solidFill>
              </a:rPr>
              <a:t>(7)</a:t>
            </a:r>
            <a:endParaRPr lang="pt-BR" sz="1200" b="1" dirty="0">
              <a:solidFill>
                <a:srgbClr val="FF0000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3131840" y="1779662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3131840" y="2727930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3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3131840" y="3664034"/>
            <a:ext cx="720080" cy="6602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4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4932040" y="2343562"/>
            <a:ext cx="720080" cy="6602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0000"/>
                </a:solidFill>
              </a:rPr>
              <a:t>5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921023" y="3291830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5" name="Conector de seta reta 14"/>
          <p:cNvCxnSpPr>
            <a:stCxn id="3" idx="7"/>
          </p:cNvCxnSpPr>
          <p:nvPr/>
        </p:nvCxnSpPr>
        <p:spPr>
          <a:xfrm flipV="1">
            <a:off x="2037556" y="2223874"/>
            <a:ext cx="1094284" cy="435667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2189956" y="3003798"/>
            <a:ext cx="941884" cy="12165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2037556" y="3400332"/>
            <a:ext cx="1094284" cy="479726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endCxn id="9" idx="2"/>
          </p:cNvCxnSpPr>
          <p:nvPr/>
        </p:nvCxnSpPr>
        <p:spPr>
          <a:xfrm flipV="1">
            <a:off x="3864393" y="2673680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3840903" y="3173220"/>
            <a:ext cx="1080119" cy="335781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3864392" y="3674118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3858156" y="2150885"/>
            <a:ext cx="1080119" cy="369360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8" idx="7"/>
            <a:endCxn id="9" idx="3"/>
          </p:cNvCxnSpPr>
          <p:nvPr/>
        </p:nvCxnSpPr>
        <p:spPr>
          <a:xfrm flipV="1">
            <a:off x="3746467" y="2907109"/>
            <a:ext cx="1291026" cy="85361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5652120" y="3199984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5619069" y="2511906"/>
            <a:ext cx="1080119" cy="36936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2339752" y="2150885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7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454846" y="2677408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8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2421785" y="3296361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5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4067944" y="1981607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12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4207283" y="2541662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8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4065037" y="3465638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FF0000"/>
                </a:solidFill>
              </a:rPr>
              <a:t>7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4067944" y="2965440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9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6055246" y="2389376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9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6072307" y="3303994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4220344" y="3824875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13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259632" y="608950"/>
            <a:ext cx="6480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 </a:t>
            </a:r>
            <a:r>
              <a:rPr lang="pt-BR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</a:t>
            </a:r>
            <a:r>
              <a:rPr lang="pt-BR" b="1" i="1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</a:t>
            </a:r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= 12 originou-se do caminho 4 - 5</a:t>
            </a:r>
            <a:endParaRPr lang="pt-BR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4953583" y="2007850"/>
            <a:ext cx="84255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</a:rPr>
              <a:t>f</a:t>
            </a:r>
            <a:r>
              <a:rPr lang="pt-BR" sz="1600" b="1" baseline="-25000" dirty="0" smtClean="0">
                <a:solidFill>
                  <a:srgbClr val="FF0000"/>
                </a:solidFill>
              </a:rPr>
              <a:t>2</a:t>
            </a:r>
            <a:r>
              <a:rPr lang="pt-BR" sz="1600" b="1" dirty="0" smtClean="0">
                <a:solidFill>
                  <a:srgbClr val="FF0000"/>
                </a:solidFill>
              </a:rPr>
              <a:t>=12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7833903" y="2821424"/>
            <a:ext cx="84255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f</a:t>
            </a:r>
            <a:r>
              <a:rPr lang="pt-BR" sz="1600" b="1" baseline="-25000" dirty="0" smtClean="0">
                <a:solidFill>
                  <a:srgbClr val="FF0000"/>
                </a:solidFill>
              </a:rPr>
              <a:t>3</a:t>
            </a:r>
            <a:r>
              <a:rPr lang="pt-BR" sz="1600" b="1" dirty="0" smtClean="0">
                <a:solidFill>
                  <a:srgbClr val="FF0000"/>
                </a:solidFill>
              </a:rPr>
              <a:t>=21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3153383" y="3376002"/>
            <a:ext cx="84255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f</a:t>
            </a:r>
            <a:r>
              <a:rPr lang="pt-BR" sz="1600" b="1" baseline="-25000" dirty="0" smtClean="0">
                <a:solidFill>
                  <a:srgbClr val="FF0000"/>
                </a:solidFill>
              </a:rPr>
              <a:t>2</a:t>
            </a:r>
            <a:r>
              <a:rPr lang="pt-BR" sz="1600" b="1" dirty="0" smtClean="0">
                <a:solidFill>
                  <a:srgbClr val="FF0000"/>
                </a:solidFill>
              </a:rPr>
              <a:t>= 5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31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33" grpId="0"/>
      <p:bldP spid="45" grpId="0"/>
      <p:bldP spid="46" grpId="0"/>
      <p:bldP spid="4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1115616" y="2439898"/>
            <a:ext cx="1080120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(1)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6660232" y="2439898"/>
            <a:ext cx="1080120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rgbClr val="FF0000"/>
                </a:solidFill>
              </a:rPr>
              <a:t>Destino</a:t>
            </a:r>
          </a:p>
          <a:p>
            <a:pPr algn="ctr"/>
            <a:r>
              <a:rPr lang="pt-BR" sz="1200" b="1" dirty="0" smtClean="0">
                <a:solidFill>
                  <a:srgbClr val="FF0000"/>
                </a:solidFill>
              </a:rPr>
              <a:t>(7)</a:t>
            </a:r>
            <a:endParaRPr lang="pt-BR" sz="1200" b="1" dirty="0">
              <a:solidFill>
                <a:srgbClr val="FF0000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3131840" y="1707654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3131840" y="2655922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3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3131840" y="3592026"/>
            <a:ext cx="720080" cy="6602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4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4932040" y="2271554"/>
            <a:ext cx="720080" cy="6602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0000"/>
                </a:solidFill>
              </a:rPr>
              <a:t>5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921023" y="3219822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2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5" name="Conector de seta reta 14"/>
          <p:cNvCxnSpPr>
            <a:stCxn id="3" idx="7"/>
          </p:cNvCxnSpPr>
          <p:nvPr/>
        </p:nvCxnSpPr>
        <p:spPr>
          <a:xfrm flipV="1">
            <a:off x="2037556" y="2151866"/>
            <a:ext cx="1094284" cy="435667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2189956" y="2931790"/>
            <a:ext cx="941884" cy="12165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2037556" y="3328324"/>
            <a:ext cx="1094284" cy="47972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endCxn id="9" idx="2"/>
          </p:cNvCxnSpPr>
          <p:nvPr/>
        </p:nvCxnSpPr>
        <p:spPr>
          <a:xfrm flipV="1">
            <a:off x="3864393" y="2601672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3840903" y="3101212"/>
            <a:ext cx="1080119" cy="335781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3864392" y="3602110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3858156" y="2078877"/>
            <a:ext cx="1080119" cy="369360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8" idx="7"/>
            <a:endCxn id="9" idx="3"/>
          </p:cNvCxnSpPr>
          <p:nvPr/>
        </p:nvCxnSpPr>
        <p:spPr>
          <a:xfrm flipV="1">
            <a:off x="3746467" y="2835101"/>
            <a:ext cx="1291026" cy="85361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5652120" y="3127976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5619069" y="2439898"/>
            <a:ext cx="1080119" cy="36936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2339752" y="2078877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7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454846" y="2605400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8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2421785" y="3224353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FF0000"/>
                </a:solidFill>
              </a:rPr>
              <a:t>5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4067944" y="1909599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12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4207283" y="2469654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8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4065037" y="3393630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FF0000"/>
                </a:solidFill>
              </a:rPr>
              <a:t>7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4067944" y="2893432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9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6055246" y="2317368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9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6072307" y="3231986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4220344" y="3752867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2">
                    <a:lumMod val="75000"/>
                  </a:schemeClr>
                </a:solidFill>
              </a:rPr>
              <a:t>13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259632" y="608950"/>
            <a:ext cx="6480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 por fim, o </a:t>
            </a:r>
            <a:r>
              <a:rPr lang="pt-BR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</a:t>
            </a:r>
            <a:r>
              <a:rPr lang="pt-BR" b="1" i="1" baseline="-25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= 5 originou-se do caminho 1 - 4</a:t>
            </a:r>
            <a:endParaRPr lang="pt-BR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4953583" y="1935842"/>
            <a:ext cx="84255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</a:rPr>
              <a:t>f</a:t>
            </a:r>
            <a:r>
              <a:rPr lang="pt-BR" sz="1600" b="1" baseline="-25000" dirty="0" smtClean="0">
                <a:solidFill>
                  <a:srgbClr val="FF0000"/>
                </a:solidFill>
              </a:rPr>
              <a:t>2</a:t>
            </a:r>
            <a:r>
              <a:rPr lang="pt-BR" sz="1600" b="1" dirty="0" smtClean="0">
                <a:solidFill>
                  <a:srgbClr val="FF0000"/>
                </a:solidFill>
              </a:rPr>
              <a:t>=12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7833903" y="2749416"/>
            <a:ext cx="84255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f</a:t>
            </a:r>
            <a:r>
              <a:rPr lang="pt-BR" sz="1600" b="1" baseline="-25000" dirty="0" smtClean="0">
                <a:solidFill>
                  <a:srgbClr val="FF0000"/>
                </a:solidFill>
              </a:rPr>
              <a:t>3</a:t>
            </a:r>
            <a:r>
              <a:rPr lang="pt-BR" sz="1600" b="1" dirty="0" smtClean="0">
                <a:solidFill>
                  <a:srgbClr val="FF0000"/>
                </a:solidFill>
              </a:rPr>
              <a:t>=21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3153383" y="3303994"/>
            <a:ext cx="84255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f</a:t>
            </a:r>
            <a:r>
              <a:rPr lang="pt-BR" sz="1600" b="1" baseline="-25000" dirty="0">
                <a:solidFill>
                  <a:srgbClr val="FF0000"/>
                </a:solidFill>
              </a:rPr>
              <a:t>1</a:t>
            </a:r>
            <a:r>
              <a:rPr lang="pt-BR" sz="1600" b="1" dirty="0" smtClean="0">
                <a:solidFill>
                  <a:srgbClr val="FF0000"/>
                </a:solidFill>
              </a:rPr>
              <a:t>= 5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69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33" grpId="0"/>
      <p:bldP spid="45" grpId="0"/>
      <p:bldP spid="46" grpId="0"/>
      <p:bldP spid="4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1995686"/>
            <a:ext cx="7498080" cy="857250"/>
          </a:xfrm>
        </p:spPr>
        <p:txBody>
          <a:bodyPr>
            <a:normAutofit/>
          </a:bodyPr>
          <a:lstStyle/>
          <a:p>
            <a:r>
              <a:rPr lang="pt-BR" dirty="0"/>
              <a:t>4</a:t>
            </a:r>
            <a:r>
              <a:rPr lang="pt-BR" dirty="0" smtClean="0"/>
              <a:t>. EXERCÍCIO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52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Revisão: Programação Linear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Vimos em Aula Passada </a:t>
            </a:r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 passos iniciais </a:t>
            </a:r>
            <a:r>
              <a:rPr lang="pt-BR" dirty="0" smtClean="0"/>
              <a:t>para resolver um problema de P. L.:</a:t>
            </a:r>
          </a:p>
          <a:p>
            <a:pPr marL="916686" lvl="1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 smtClean="0"/>
              <a:t>Definir uma função objetivo</a:t>
            </a:r>
          </a:p>
          <a:p>
            <a:pPr marL="916686" lvl="1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 smtClean="0"/>
              <a:t>Definir as variáveis envolvidas</a:t>
            </a:r>
          </a:p>
          <a:p>
            <a:pPr marL="916686" lvl="1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 smtClean="0"/>
              <a:t>Definir as restrições do problema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271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2211710"/>
            <a:ext cx="749808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Vamos Fazer um Exercício</a:t>
            </a:r>
            <a:br>
              <a:rPr lang="pt-BR" dirty="0" smtClean="0"/>
            </a:br>
            <a:r>
              <a:rPr lang="pt-BR" dirty="0" smtClean="0"/>
              <a:t>JUNTOS!!!!!!!!!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169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25002" y="25820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Exercício 1. Lista de Exercícios</a:t>
            </a:r>
            <a:endParaRPr lang="pt-BR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Elipse 2"/>
          <p:cNvSpPr/>
          <p:nvPr/>
        </p:nvSpPr>
        <p:spPr>
          <a:xfrm>
            <a:off x="1403648" y="2487578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(1)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6948264" y="2487578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Destino</a:t>
            </a:r>
          </a:p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(7)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3419872" y="17553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3419872" y="27036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3419872" y="363970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5220072" y="23192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5209055" y="32675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5" name="Conector de seta reta 14"/>
          <p:cNvCxnSpPr>
            <a:stCxn id="3" idx="7"/>
          </p:cNvCxnSpPr>
          <p:nvPr/>
        </p:nvCxnSpPr>
        <p:spPr>
          <a:xfrm flipV="1">
            <a:off x="2325588" y="2199546"/>
            <a:ext cx="1094284" cy="43566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2477988" y="2979470"/>
            <a:ext cx="941884" cy="1216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2325588" y="3376004"/>
            <a:ext cx="1094284" cy="47972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endCxn id="9" idx="2"/>
          </p:cNvCxnSpPr>
          <p:nvPr/>
        </p:nvCxnSpPr>
        <p:spPr>
          <a:xfrm flipV="1">
            <a:off x="4152425" y="2649352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4128935" y="3148892"/>
            <a:ext cx="1080119" cy="33578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4152424" y="3649790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4146188" y="2126557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5940152" y="3175656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5907101" y="2487578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2627784" y="2126557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5</a:t>
            </a:r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2742878" y="2653080"/>
            <a:ext cx="388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14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2709817" y="327203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6</a:t>
            </a:r>
            <a:endParaRPr lang="pt-BR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4355976" y="1957279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4634977" y="2495917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2</a:t>
            </a:r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4355976" y="294111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3</a:t>
            </a:r>
            <a:endParaRPr lang="pt-BR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6324687" y="240305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4</a:t>
            </a:r>
            <a:endParaRPr lang="pt-BR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6360339" y="3279666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4</a:t>
            </a:r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4508376" y="3800547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95536" y="809981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Encontre a rota mais curta utilizando-se de Programação Dinâmica</a:t>
            </a:r>
            <a:endParaRPr lang="pt-BR" dirty="0"/>
          </a:p>
        </p:txBody>
      </p:sp>
      <p:cxnSp>
        <p:nvCxnSpPr>
          <p:cNvPr id="33" name="Conector de seta reta 32"/>
          <p:cNvCxnSpPr/>
          <p:nvPr/>
        </p:nvCxnSpPr>
        <p:spPr>
          <a:xfrm>
            <a:off x="3779105" y="2379682"/>
            <a:ext cx="0" cy="32843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3829307" y="2385984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6</a:t>
            </a:r>
            <a:endParaRPr lang="pt-BR" dirty="0"/>
          </a:p>
        </p:txBody>
      </p:sp>
      <p:sp>
        <p:nvSpPr>
          <p:cNvPr id="46" name="CaixaDeTexto 45"/>
          <p:cNvSpPr txBox="1"/>
          <p:nvPr/>
        </p:nvSpPr>
        <p:spPr>
          <a:xfrm>
            <a:off x="3779912" y="3313316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cxnSp>
        <p:nvCxnSpPr>
          <p:cNvPr id="47" name="Conector de seta reta 46"/>
          <p:cNvCxnSpPr>
            <a:stCxn id="8" idx="0"/>
            <a:endCxn id="7" idx="4"/>
          </p:cNvCxnSpPr>
          <p:nvPr/>
        </p:nvCxnSpPr>
        <p:spPr>
          <a:xfrm flipV="1">
            <a:off x="3779912" y="3363838"/>
            <a:ext cx="0" cy="27586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>
            <a:endCxn id="10" idx="1"/>
          </p:cNvCxnSpPr>
          <p:nvPr/>
        </p:nvCxnSpPr>
        <p:spPr>
          <a:xfrm>
            <a:off x="4031940" y="2334242"/>
            <a:ext cx="1282568" cy="102994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4860032" y="2809260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726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067694"/>
            <a:ext cx="749808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1º Passo: Decomposição em Estágios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61053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35496" y="2487578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(1)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7956376" y="2487578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Destino</a:t>
            </a:r>
          </a:p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(7)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2051720" y="17553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2051720" y="27036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2051720" y="363970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5148064" y="23192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5137047" y="32675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5" name="Conector de seta reta 14"/>
          <p:cNvCxnSpPr>
            <a:stCxn id="3" idx="7"/>
          </p:cNvCxnSpPr>
          <p:nvPr/>
        </p:nvCxnSpPr>
        <p:spPr>
          <a:xfrm flipV="1">
            <a:off x="957436" y="2199546"/>
            <a:ext cx="1094284" cy="43566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1109836" y="2979470"/>
            <a:ext cx="941884" cy="1216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957436" y="3376004"/>
            <a:ext cx="1094284" cy="47972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6948264" y="3175656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6915213" y="2487578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1259632" y="2126557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5</a:t>
            </a:r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1374726" y="2653080"/>
            <a:ext cx="388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14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1341665" y="327203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6</a:t>
            </a:r>
            <a:endParaRPr lang="pt-BR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7332799" y="240305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4</a:t>
            </a:r>
            <a:endParaRPr lang="pt-BR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7368451" y="3279666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4</a:t>
            </a:r>
            <a:endParaRPr lang="pt-BR" dirty="0"/>
          </a:p>
        </p:txBody>
      </p:sp>
      <p:sp>
        <p:nvSpPr>
          <p:cNvPr id="33" name="Elipse 32"/>
          <p:cNvSpPr/>
          <p:nvPr/>
        </p:nvSpPr>
        <p:spPr>
          <a:xfrm>
            <a:off x="3347864" y="175533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3" name="Elipse 42"/>
          <p:cNvSpPr/>
          <p:nvPr/>
        </p:nvSpPr>
        <p:spPr>
          <a:xfrm>
            <a:off x="3347864" y="270360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347864" y="363970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6" name="Elipse 45"/>
          <p:cNvSpPr/>
          <p:nvPr/>
        </p:nvSpPr>
        <p:spPr>
          <a:xfrm>
            <a:off x="6239201" y="2331398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6228184" y="327966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7" name="Conector reto 16"/>
          <p:cNvCxnSpPr/>
          <p:nvPr/>
        </p:nvCxnSpPr>
        <p:spPr>
          <a:xfrm>
            <a:off x="3059832" y="1275606"/>
            <a:ext cx="0" cy="3528392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/>
          <p:nvPr/>
        </p:nvCxnSpPr>
        <p:spPr>
          <a:xfrm>
            <a:off x="6084168" y="1275606"/>
            <a:ext cx="0" cy="3528392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323528" y="120359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1</a:t>
            </a:r>
            <a:endParaRPr lang="pt-BR" dirty="0"/>
          </a:p>
        </p:txBody>
      </p:sp>
      <p:sp>
        <p:nvSpPr>
          <p:cNvPr id="49" name="CaixaDeTexto 48"/>
          <p:cNvSpPr txBox="1"/>
          <p:nvPr/>
        </p:nvSpPr>
        <p:spPr>
          <a:xfrm>
            <a:off x="3419872" y="120359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2</a:t>
            </a:r>
            <a:endParaRPr lang="pt-BR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6372200" y="120359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3</a:t>
            </a:r>
            <a:endParaRPr lang="pt-BR" dirty="0"/>
          </a:p>
        </p:txBody>
      </p:sp>
      <p:cxnSp>
        <p:nvCxnSpPr>
          <p:cNvPr id="51" name="Conector de seta reta 50"/>
          <p:cNvCxnSpPr/>
          <p:nvPr/>
        </p:nvCxnSpPr>
        <p:spPr>
          <a:xfrm>
            <a:off x="2411760" y="2391846"/>
            <a:ext cx="0" cy="32843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de seta reta 51"/>
          <p:cNvCxnSpPr/>
          <p:nvPr/>
        </p:nvCxnSpPr>
        <p:spPr>
          <a:xfrm flipV="1">
            <a:off x="2412567" y="3376002"/>
            <a:ext cx="0" cy="27586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ixaDeTexto 52"/>
          <p:cNvSpPr txBox="1"/>
          <p:nvPr/>
        </p:nvSpPr>
        <p:spPr>
          <a:xfrm>
            <a:off x="2461155" y="2385984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6</a:t>
            </a:r>
            <a:endParaRPr lang="pt-BR" dirty="0"/>
          </a:p>
        </p:txBody>
      </p:sp>
      <p:sp>
        <p:nvSpPr>
          <p:cNvPr id="54" name="CaixaDeTexto 53"/>
          <p:cNvSpPr txBox="1"/>
          <p:nvPr/>
        </p:nvSpPr>
        <p:spPr>
          <a:xfrm>
            <a:off x="2411760" y="3313316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cxnSp>
        <p:nvCxnSpPr>
          <p:cNvPr id="65" name="Conector de seta reta 64"/>
          <p:cNvCxnSpPr/>
          <p:nvPr/>
        </p:nvCxnSpPr>
        <p:spPr>
          <a:xfrm flipV="1">
            <a:off x="4044413" y="2649352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de seta reta 65"/>
          <p:cNvCxnSpPr/>
          <p:nvPr/>
        </p:nvCxnSpPr>
        <p:spPr>
          <a:xfrm>
            <a:off x="4051020" y="3148892"/>
            <a:ext cx="1080119" cy="33578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de seta reta 66"/>
          <p:cNvCxnSpPr/>
          <p:nvPr/>
        </p:nvCxnSpPr>
        <p:spPr>
          <a:xfrm flipV="1">
            <a:off x="4074509" y="3649790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de seta reta 67"/>
          <p:cNvCxnSpPr/>
          <p:nvPr/>
        </p:nvCxnSpPr>
        <p:spPr>
          <a:xfrm>
            <a:off x="4038176" y="2126557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ixaDeTexto 68"/>
          <p:cNvSpPr txBox="1"/>
          <p:nvPr/>
        </p:nvSpPr>
        <p:spPr>
          <a:xfrm>
            <a:off x="4247964" y="1957279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  <p:sp>
        <p:nvSpPr>
          <p:cNvPr id="70" name="CaixaDeTexto 69"/>
          <p:cNvSpPr txBox="1"/>
          <p:nvPr/>
        </p:nvSpPr>
        <p:spPr>
          <a:xfrm>
            <a:off x="4526965" y="2495917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2</a:t>
            </a:r>
            <a:endParaRPr lang="pt-BR" dirty="0"/>
          </a:p>
        </p:txBody>
      </p:sp>
      <p:sp>
        <p:nvSpPr>
          <p:cNvPr id="71" name="CaixaDeTexto 70"/>
          <p:cNvSpPr txBox="1"/>
          <p:nvPr/>
        </p:nvSpPr>
        <p:spPr>
          <a:xfrm>
            <a:off x="4247964" y="294111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3</a:t>
            </a:r>
            <a:endParaRPr lang="pt-BR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4400364" y="3800547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cxnSp>
        <p:nvCxnSpPr>
          <p:cNvPr id="73" name="Conector de seta reta 72"/>
          <p:cNvCxnSpPr/>
          <p:nvPr/>
        </p:nvCxnSpPr>
        <p:spPr>
          <a:xfrm>
            <a:off x="3923928" y="2334242"/>
            <a:ext cx="1282568" cy="102994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aixaDeTexto 73"/>
          <p:cNvSpPr txBox="1"/>
          <p:nvPr/>
        </p:nvSpPr>
        <p:spPr>
          <a:xfrm>
            <a:off x="4752020" y="2809260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653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34" grpId="0"/>
      <p:bldP spid="35" grpId="0"/>
      <p:bldP spid="36" grpId="0"/>
      <p:bldP spid="41" grpId="0"/>
      <p:bldP spid="42" grpId="0"/>
      <p:bldP spid="33" grpId="0" animBg="1"/>
      <p:bldP spid="43" grpId="0" animBg="1"/>
      <p:bldP spid="45" grpId="0" animBg="1"/>
      <p:bldP spid="46" grpId="0" animBg="1"/>
      <p:bldP spid="47" grpId="0" animBg="1"/>
      <p:bldP spid="21" grpId="0"/>
      <p:bldP spid="49" grpId="0"/>
      <p:bldP spid="50" grpId="0"/>
      <p:bldP spid="53" grpId="0"/>
      <p:bldP spid="54" grpId="0"/>
      <p:bldP spid="69" grpId="0"/>
      <p:bldP spid="70" grpId="0"/>
      <p:bldP spid="71" grpId="0"/>
      <p:bldP spid="72" grpId="0"/>
      <p:bldP spid="7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067694"/>
            <a:ext cx="7498080" cy="857250"/>
          </a:xfrm>
        </p:spPr>
        <p:txBody>
          <a:bodyPr>
            <a:normAutofit/>
          </a:bodyPr>
          <a:lstStyle/>
          <a:p>
            <a:r>
              <a:rPr lang="pt-BR" sz="3600" dirty="0"/>
              <a:t>2</a:t>
            </a:r>
            <a:r>
              <a:rPr lang="pt-BR" sz="3600" dirty="0" smtClean="0"/>
              <a:t>º Passo: Calcular </a:t>
            </a:r>
            <a:r>
              <a:rPr lang="pt-BR" sz="3600" i="1" dirty="0" smtClean="0"/>
              <a:t>f</a:t>
            </a:r>
            <a:r>
              <a:rPr lang="pt-BR" sz="3600" i="1" baseline="-25000" dirty="0" smtClean="0"/>
              <a:t>1</a:t>
            </a:r>
            <a:r>
              <a:rPr lang="pt-BR" sz="3600" dirty="0" smtClean="0"/>
              <a:t> para o Estágio 1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20464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3453994" y="163564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>
                <a:solidFill>
                  <a:srgbClr val="FF0000"/>
                </a:solidFill>
              </a:rPr>
              <a:t>f</a:t>
            </a:r>
            <a:r>
              <a:rPr lang="pt-BR" i="1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 = 5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452922" y="2562458"/>
            <a:ext cx="1081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>
                <a:solidFill>
                  <a:srgbClr val="FF0000"/>
                </a:solidFill>
              </a:rPr>
              <a:t>f</a:t>
            </a:r>
            <a:r>
              <a:rPr lang="pt-BR" i="1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 = 11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3452923" y="357057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>
                <a:solidFill>
                  <a:srgbClr val="FF0000"/>
                </a:solidFill>
              </a:rPr>
              <a:t>f</a:t>
            </a:r>
            <a:r>
              <a:rPr lang="pt-BR" i="1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 = 6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395536" y="2271554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(1)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2411760" y="1539310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2411760" y="2487578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5" name="Elipse 24"/>
          <p:cNvSpPr/>
          <p:nvPr/>
        </p:nvSpPr>
        <p:spPr>
          <a:xfrm>
            <a:off x="2411760" y="342368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6" name="Conector de seta reta 25"/>
          <p:cNvCxnSpPr>
            <a:stCxn id="22" idx="7"/>
          </p:cNvCxnSpPr>
          <p:nvPr/>
        </p:nvCxnSpPr>
        <p:spPr>
          <a:xfrm flipV="1">
            <a:off x="1317476" y="1983522"/>
            <a:ext cx="1094284" cy="43566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 flipV="1">
            <a:off x="1469876" y="2763446"/>
            <a:ext cx="941884" cy="1216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/>
          <p:nvPr/>
        </p:nvCxnSpPr>
        <p:spPr>
          <a:xfrm>
            <a:off x="1317476" y="3159980"/>
            <a:ext cx="1094284" cy="47972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1619672" y="1910533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5</a:t>
            </a:r>
            <a:endParaRPr lang="pt-BR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1734766" y="2437056"/>
            <a:ext cx="388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14</a:t>
            </a:r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1701705" y="3056009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6</a:t>
            </a:r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683568" y="98757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1</a:t>
            </a:r>
            <a:endParaRPr lang="pt-BR" dirty="0"/>
          </a:p>
        </p:txBody>
      </p:sp>
      <p:cxnSp>
        <p:nvCxnSpPr>
          <p:cNvPr id="33" name="Conector de seta reta 32"/>
          <p:cNvCxnSpPr/>
          <p:nvPr/>
        </p:nvCxnSpPr>
        <p:spPr>
          <a:xfrm>
            <a:off x="2771800" y="2175822"/>
            <a:ext cx="0" cy="32843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de seta reta 36"/>
          <p:cNvCxnSpPr/>
          <p:nvPr/>
        </p:nvCxnSpPr>
        <p:spPr>
          <a:xfrm flipV="1">
            <a:off x="2772607" y="3159978"/>
            <a:ext cx="0" cy="27586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2821195" y="2169960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6</a:t>
            </a:r>
            <a:endParaRPr lang="pt-BR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2771800" y="309729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7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508104" y="14509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Análise Tabular</a:t>
            </a:r>
            <a:endParaRPr lang="pt-BR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9547"/>
              </p:ext>
            </p:extLst>
          </p:nvPr>
        </p:nvGraphicFramePr>
        <p:xfrm>
          <a:off x="4788024" y="1974584"/>
          <a:ext cx="395246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231"/>
                <a:gridCol w="19762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– 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5</a:t>
                      </a:r>
                      <a:endParaRPr lang="pt-BR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– 2 – 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11</a:t>
                      </a:r>
                      <a:endParaRPr lang="pt-BR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– 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– 4 – 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– 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6</a:t>
                      </a:r>
                      <a:endParaRPr lang="pt-BR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tângulo 1"/>
          <p:cNvSpPr/>
          <p:nvPr/>
        </p:nvSpPr>
        <p:spPr>
          <a:xfrm>
            <a:off x="6782213" y="1889304"/>
            <a:ext cx="2121283" cy="20728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52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2" grpId="0"/>
      <p:bldP spid="53" grpId="0"/>
      <p:bldP spid="4" grpId="0"/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067694"/>
            <a:ext cx="749808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3º Passo: Calcular </a:t>
            </a:r>
            <a:r>
              <a:rPr lang="pt-BR" sz="3600" i="1" dirty="0" smtClean="0"/>
              <a:t>f</a:t>
            </a:r>
            <a:r>
              <a:rPr lang="pt-BR" sz="3600" i="1" baseline="-25000" dirty="0" smtClean="0"/>
              <a:t>2</a:t>
            </a:r>
            <a:r>
              <a:rPr lang="pt-BR" sz="3600" dirty="0" smtClean="0"/>
              <a:t> para o Estágio 2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06743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396607" y="170765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= 5</a:t>
            </a:r>
            <a:endParaRPr lang="pt-BR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397678" y="2634466"/>
            <a:ext cx="935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= 11</a:t>
            </a:r>
            <a:endParaRPr lang="pt-BR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395536" y="364257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 smtClean="0"/>
              <a:t>1</a:t>
            </a:r>
            <a:r>
              <a:rPr lang="pt-BR" dirty="0" smtClean="0"/>
              <a:t> = 6</a:t>
            </a:r>
            <a:endParaRPr lang="pt-BR" dirty="0"/>
          </a:p>
        </p:txBody>
      </p:sp>
      <p:sp>
        <p:nvSpPr>
          <p:cNvPr id="34" name="Elipse 33"/>
          <p:cNvSpPr/>
          <p:nvPr/>
        </p:nvSpPr>
        <p:spPr>
          <a:xfrm>
            <a:off x="3060903" y="2175218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5" name="Elipse 34"/>
          <p:cNvSpPr/>
          <p:nvPr/>
        </p:nvSpPr>
        <p:spPr>
          <a:xfrm>
            <a:off x="3049886" y="312348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6" name="Elipse 35"/>
          <p:cNvSpPr/>
          <p:nvPr/>
        </p:nvSpPr>
        <p:spPr>
          <a:xfrm>
            <a:off x="1260703" y="1611318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1260703" y="2559586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3" name="Elipse 42"/>
          <p:cNvSpPr/>
          <p:nvPr/>
        </p:nvSpPr>
        <p:spPr>
          <a:xfrm>
            <a:off x="1260703" y="3495690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1332711" y="105958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2</a:t>
            </a:r>
            <a:endParaRPr lang="pt-BR" dirty="0"/>
          </a:p>
        </p:txBody>
      </p:sp>
      <p:cxnSp>
        <p:nvCxnSpPr>
          <p:cNvPr id="45" name="Conector de seta reta 44"/>
          <p:cNvCxnSpPr/>
          <p:nvPr/>
        </p:nvCxnSpPr>
        <p:spPr>
          <a:xfrm flipV="1">
            <a:off x="1957252" y="2505336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>
            <a:off x="1963859" y="3004876"/>
            <a:ext cx="1080119" cy="33578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/>
          <p:nvPr/>
        </p:nvCxnSpPr>
        <p:spPr>
          <a:xfrm flipV="1">
            <a:off x="1987348" y="3505774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>
            <a:off x="1951015" y="1982541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2160803" y="1813263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2439804" y="2351901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2</a:t>
            </a:r>
            <a:endParaRPr lang="pt-BR" dirty="0"/>
          </a:p>
        </p:txBody>
      </p:sp>
      <p:sp>
        <p:nvSpPr>
          <p:cNvPr id="55" name="CaixaDeTexto 54"/>
          <p:cNvSpPr txBox="1"/>
          <p:nvPr/>
        </p:nvSpPr>
        <p:spPr>
          <a:xfrm>
            <a:off x="2160803" y="2797096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3</a:t>
            </a:r>
            <a:endParaRPr lang="pt-BR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2313203" y="3656531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9</a:t>
            </a:r>
            <a:endParaRPr lang="pt-BR" dirty="0"/>
          </a:p>
        </p:txBody>
      </p:sp>
      <p:cxnSp>
        <p:nvCxnSpPr>
          <p:cNvPr id="57" name="Conector de seta reta 56"/>
          <p:cNvCxnSpPr/>
          <p:nvPr/>
        </p:nvCxnSpPr>
        <p:spPr>
          <a:xfrm>
            <a:off x="1836767" y="2190226"/>
            <a:ext cx="1282568" cy="102994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ixaDeTexto 57"/>
          <p:cNvSpPr txBox="1"/>
          <p:nvPr/>
        </p:nvSpPr>
        <p:spPr>
          <a:xfrm>
            <a:off x="2664859" y="2665244"/>
            <a:ext cx="498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12</a:t>
            </a:r>
            <a:endParaRPr lang="pt-BR" dirty="0"/>
          </a:p>
        </p:txBody>
      </p:sp>
      <p:sp>
        <p:nvSpPr>
          <p:cNvPr id="59" name="CaixaDeTexto 58"/>
          <p:cNvSpPr txBox="1"/>
          <p:nvPr/>
        </p:nvSpPr>
        <p:spPr>
          <a:xfrm>
            <a:off x="3854062" y="2274426"/>
            <a:ext cx="935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>
                <a:solidFill>
                  <a:srgbClr val="FF0000"/>
                </a:solidFill>
              </a:rPr>
              <a:t>f</a:t>
            </a:r>
            <a:r>
              <a:rPr lang="pt-BR" i="1" baseline="-25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 = 13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3851919" y="3282538"/>
            <a:ext cx="1297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>
                <a:solidFill>
                  <a:srgbClr val="FF0000"/>
                </a:solidFill>
              </a:rPr>
              <a:t>f</a:t>
            </a:r>
            <a:r>
              <a:rPr lang="pt-BR" i="1" baseline="-25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 = 14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5732106" y="14509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Análise Tabular</a:t>
            </a:r>
            <a:endParaRPr lang="pt-BR" dirty="0"/>
          </a:p>
        </p:txBody>
      </p:sp>
      <p:graphicFrame>
        <p:nvGraphicFramePr>
          <p:cNvPr id="62" name="Tabela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109526"/>
              </p:ext>
            </p:extLst>
          </p:nvPr>
        </p:nvGraphicFramePr>
        <p:xfrm>
          <a:off x="5012026" y="1974584"/>
          <a:ext cx="395246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231"/>
                <a:gridCol w="19762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– 2 – 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– 2 – 3 – 5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–  2 – 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– 2 – 3 – 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– 4 – 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Retângulo 24"/>
          <p:cNvSpPr/>
          <p:nvPr/>
        </p:nvSpPr>
        <p:spPr>
          <a:xfrm>
            <a:off x="7004144" y="1889304"/>
            <a:ext cx="2121283" cy="20728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84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2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067694"/>
            <a:ext cx="7498080" cy="857250"/>
          </a:xfrm>
        </p:spPr>
        <p:txBody>
          <a:bodyPr>
            <a:normAutofit/>
          </a:bodyPr>
          <a:lstStyle/>
          <a:p>
            <a:r>
              <a:rPr lang="pt-BR" sz="3600" dirty="0"/>
              <a:t>4</a:t>
            </a:r>
            <a:r>
              <a:rPr lang="pt-BR" sz="3600" dirty="0" smtClean="0"/>
              <a:t>º Passo: Calcular </a:t>
            </a:r>
            <a:r>
              <a:rPr lang="pt-BR" sz="3600" i="1" dirty="0" smtClean="0"/>
              <a:t>f</a:t>
            </a:r>
            <a:r>
              <a:rPr lang="pt-BR" sz="3600" i="1" baseline="-25000" dirty="0"/>
              <a:t>3</a:t>
            </a:r>
            <a:r>
              <a:rPr lang="pt-BR" sz="3600" dirty="0" smtClean="0"/>
              <a:t> para o Estágio 3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20041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ixaDeTexto 20"/>
          <p:cNvSpPr txBox="1"/>
          <p:nvPr/>
        </p:nvSpPr>
        <p:spPr>
          <a:xfrm>
            <a:off x="1622076" y="84355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Estágio 3</a:t>
            </a:r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325932" y="2267168"/>
            <a:ext cx="1151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/>
              <a:t>2</a:t>
            </a:r>
            <a:r>
              <a:rPr lang="pt-BR" dirty="0" smtClean="0"/>
              <a:t> = </a:t>
            </a:r>
            <a:r>
              <a:rPr lang="pt-BR" dirty="0" smtClean="0">
                <a:latin typeface="Adobe Heiti Std R" pitchFamily="34" charset="-128"/>
                <a:ea typeface="Adobe Heiti Std R" pitchFamily="34" charset="-128"/>
              </a:rPr>
              <a:t>13</a:t>
            </a:r>
            <a:endParaRPr lang="pt-BR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325932" y="3205019"/>
            <a:ext cx="1151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</a:t>
            </a:r>
            <a:r>
              <a:rPr lang="pt-BR" i="1" baseline="-25000" dirty="0"/>
              <a:t>2</a:t>
            </a:r>
            <a:r>
              <a:rPr lang="pt-BR" dirty="0" smtClean="0"/>
              <a:t> = </a:t>
            </a:r>
            <a:r>
              <a:rPr lang="pt-BR" dirty="0" smtClean="0">
                <a:latin typeface="Adobe Heiti Std R" pitchFamily="34" charset="-128"/>
                <a:ea typeface="Adobe Heiti Std R" pitchFamily="34" charset="-128"/>
              </a:rPr>
              <a:t>14</a:t>
            </a:r>
            <a:endParaRPr lang="pt-BR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6" name="Elipse 35"/>
          <p:cNvSpPr/>
          <p:nvPr/>
        </p:nvSpPr>
        <p:spPr>
          <a:xfrm>
            <a:off x="2918220" y="2223874"/>
            <a:ext cx="1080120" cy="10081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Destino</a:t>
            </a:r>
          </a:p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(7)</a:t>
            </a:r>
            <a:endParaRPr lang="pt-BR" sz="1200" dirty="0">
              <a:solidFill>
                <a:schemeClr val="tx1"/>
              </a:solidFill>
            </a:endParaRPr>
          </a:p>
        </p:txBody>
      </p:sp>
      <p:cxnSp>
        <p:nvCxnSpPr>
          <p:cNvPr id="41" name="Conector de seta reta 40"/>
          <p:cNvCxnSpPr/>
          <p:nvPr/>
        </p:nvCxnSpPr>
        <p:spPr>
          <a:xfrm flipV="1">
            <a:off x="1910108" y="2911952"/>
            <a:ext cx="1067647" cy="32003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de seta reta 42"/>
          <p:cNvCxnSpPr/>
          <p:nvPr/>
        </p:nvCxnSpPr>
        <p:spPr>
          <a:xfrm>
            <a:off x="1877057" y="2223874"/>
            <a:ext cx="1080119" cy="36936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ixaDeTexto 43"/>
          <p:cNvSpPr txBox="1"/>
          <p:nvPr/>
        </p:nvSpPr>
        <p:spPr>
          <a:xfrm>
            <a:off x="2294643" y="2139349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4</a:t>
            </a:r>
            <a:endParaRPr lang="pt-BR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2330295" y="3015962"/>
            <a:ext cx="244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4</a:t>
            </a:r>
            <a:endParaRPr lang="pt-BR" dirty="0"/>
          </a:p>
        </p:txBody>
      </p:sp>
      <p:sp>
        <p:nvSpPr>
          <p:cNvPr id="46" name="Elipse 45"/>
          <p:cNvSpPr/>
          <p:nvPr/>
        </p:nvSpPr>
        <p:spPr>
          <a:xfrm>
            <a:off x="1201045" y="2067694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1190028" y="3015962"/>
            <a:ext cx="720080" cy="66023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2738200" y="3690714"/>
            <a:ext cx="3561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i="1" dirty="0" smtClean="0">
                <a:solidFill>
                  <a:srgbClr val="FF0000"/>
                </a:solidFill>
              </a:rPr>
              <a:t>Menor percurso:  f</a:t>
            </a:r>
            <a:r>
              <a:rPr lang="pt-BR" sz="2400" i="1" baseline="-25000" dirty="0" smtClean="0">
                <a:solidFill>
                  <a:srgbClr val="FF0000"/>
                </a:solidFill>
              </a:rPr>
              <a:t>3</a:t>
            </a:r>
            <a:r>
              <a:rPr lang="pt-BR" sz="2400" dirty="0" smtClean="0">
                <a:solidFill>
                  <a:srgbClr val="FF0000"/>
                </a:solidFill>
              </a:rPr>
              <a:t> = </a:t>
            </a:r>
            <a:r>
              <a:rPr lang="pt-BR" sz="2400" dirty="0" smtClean="0">
                <a:solidFill>
                  <a:srgbClr val="FF0000"/>
                </a:solidFill>
                <a:latin typeface="Adobe Heiti Std R" pitchFamily="34" charset="-128"/>
                <a:ea typeface="Adobe Heiti Std R" pitchFamily="34" charset="-128"/>
              </a:rPr>
              <a:t>17</a:t>
            </a:r>
            <a:endParaRPr lang="pt-BR" sz="2400" dirty="0">
              <a:solidFill>
                <a:srgbClr val="FF000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580112" y="185167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Análise Tabular</a:t>
            </a:r>
            <a:endParaRPr lang="pt-BR" dirty="0"/>
          </a:p>
        </p:txBody>
      </p:sp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318667"/>
              </p:ext>
            </p:extLst>
          </p:nvPr>
        </p:nvGraphicFramePr>
        <p:xfrm>
          <a:off x="4860032" y="2375274"/>
          <a:ext cx="395246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231"/>
                <a:gridCol w="19762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– 2 – 3 – 5 – 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– 2 – 3 – 6 – 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tângulo 14"/>
          <p:cNvSpPr/>
          <p:nvPr/>
        </p:nvSpPr>
        <p:spPr>
          <a:xfrm>
            <a:off x="6853066" y="2301879"/>
            <a:ext cx="2121283" cy="1022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677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19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Revisão: Programação Linear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A partir desse ponto, temos um problema de otimização:</a:t>
            </a:r>
          </a:p>
          <a:p>
            <a:pPr marL="916686" lvl="1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 smtClean="0"/>
              <a:t>Maximizar (minimizar) a função objetivo</a:t>
            </a:r>
          </a:p>
          <a:p>
            <a:pPr marL="916686" lvl="1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 smtClean="0"/>
              <a:t>Sujeito a </a:t>
            </a:r>
            <a:r>
              <a:rPr lang="pt-BR" i="1" dirty="0" smtClean="0"/>
              <a:t>n</a:t>
            </a:r>
            <a:r>
              <a:rPr lang="pt-BR" dirty="0" smtClean="0"/>
              <a:t> restrições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626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1995686"/>
            <a:ext cx="7498080" cy="857250"/>
          </a:xfrm>
        </p:spPr>
        <p:txBody>
          <a:bodyPr>
            <a:noAutofit/>
          </a:bodyPr>
          <a:lstStyle/>
          <a:p>
            <a:r>
              <a:rPr lang="pt-BR" sz="4800" dirty="0" smtClean="0"/>
              <a:t>Vamos ver esse caminho, etapa por etapa...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56765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25002" y="25820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Pelo método utilizado chegamos ao melhor caminho</a:t>
            </a:r>
            <a:endParaRPr lang="pt-BR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268016" y="808189"/>
            <a:ext cx="6480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 melhor </a:t>
            </a:r>
            <a:r>
              <a:rPr lang="pt-BR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</a:t>
            </a:r>
            <a:r>
              <a:rPr lang="pt-BR" b="1" i="1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deu-se pelo caminho 5 - 7</a:t>
            </a:r>
            <a:endParaRPr lang="pt-BR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Elipse 42"/>
          <p:cNvSpPr/>
          <p:nvPr/>
        </p:nvSpPr>
        <p:spPr>
          <a:xfrm>
            <a:off x="1403648" y="2487578"/>
            <a:ext cx="1080120" cy="1008112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</a:rPr>
              <a:t>(1)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6948264" y="2487578"/>
            <a:ext cx="1080120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rgbClr val="FF0000"/>
                </a:solidFill>
              </a:rPr>
              <a:t>Destino</a:t>
            </a:r>
          </a:p>
          <a:p>
            <a:pPr algn="ctr"/>
            <a:r>
              <a:rPr lang="pt-BR" sz="1200" dirty="0" smtClean="0">
                <a:solidFill>
                  <a:srgbClr val="FF0000"/>
                </a:solidFill>
              </a:rPr>
              <a:t>(7)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3419872" y="1755334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19872" y="2703602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</a:rPr>
              <a:t>3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3419872" y="3639706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</a:rPr>
              <a:t>4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5220072" y="2319234"/>
            <a:ext cx="720080" cy="6602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5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2" name="Elipse 51"/>
          <p:cNvSpPr/>
          <p:nvPr/>
        </p:nvSpPr>
        <p:spPr>
          <a:xfrm>
            <a:off x="5209055" y="3267502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53" name="Conector de seta reta 52"/>
          <p:cNvCxnSpPr>
            <a:stCxn id="43" idx="7"/>
          </p:cNvCxnSpPr>
          <p:nvPr/>
        </p:nvCxnSpPr>
        <p:spPr>
          <a:xfrm flipV="1">
            <a:off x="2325588" y="2199546"/>
            <a:ext cx="1094284" cy="435667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e seta reta 53"/>
          <p:cNvCxnSpPr/>
          <p:nvPr/>
        </p:nvCxnSpPr>
        <p:spPr>
          <a:xfrm flipV="1">
            <a:off x="2477988" y="2979470"/>
            <a:ext cx="941884" cy="12165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>
            <a:off x="2325588" y="3376004"/>
            <a:ext cx="1094284" cy="479726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de seta reta 55"/>
          <p:cNvCxnSpPr>
            <a:endCxn id="51" idx="2"/>
          </p:cNvCxnSpPr>
          <p:nvPr/>
        </p:nvCxnSpPr>
        <p:spPr>
          <a:xfrm flipV="1">
            <a:off x="4152425" y="2649352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/>
          <p:nvPr/>
        </p:nvCxnSpPr>
        <p:spPr>
          <a:xfrm>
            <a:off x="4128935" y="3148892"/>
            <a:ext cx="1080119" cy="335781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de seta reta 57"/>
          <p:cNvCxnSpPr/>
          <p:nvPr/>
        </p:nvCxnSpPr>
        <p:spPr>
          <a:xfrm flipV="1">
            <a:off x="4152424" y="3649790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de seta reta 58"/>
          <p:cNvCxnSpPr/>
          <p:nvPr/>
        </p:nvCxnSpPr>
        <p:spPr>
          <a:xfrm>
            <a:off x="4146188" y="2126557"/>
            <a:ext cx="1080119" cy="369360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de seta reta 59"/>
          <p:cNvCxnSpPr/>
          <p:nvPr/>
        </p:nvCxnSpPr>
        <p:spPr>
          <a:xfrm flipV="1">
            <a:off x="5940152" y="3175656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/>
          <p:nvPr/>
        </p:nvCxnSpPr>
        <p:spPr>
          <a:xfrm>
            <a:off x="5907101" y="2487578"/>
            <a:ext cx="1080119" cy="36936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ixaDeTexto 61"/>
          <p:cNvSpPr txBox="1"/>
          <p:nvPr/>
        </p:nvSpPr>
        <p:spPr>
          <a:xfrm>
            <a:off x="2627784" y="2126557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5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2742878" y="2653080"/>
            <a:ext cx="38896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14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2709817" y="3272033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5" name="CaixaDeTexto 64"/>
          <p:cNvSpPr txBox="1"/>
          <p:nvPr/>
        </p:nvSpPr>
        <p:spPr>
          <a:xfrm>
            <a:off x="4355976" y="1957279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12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4634977" y="2495917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4355976" y="2941112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3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8" name="CaixaDeTexto 67"/>
          <p:cNvSpPr txBox="1"/>
          <p:nvPr/>
        </p:nvSpPr>
        <p:spPr>
          <a:xfrm>
            <a:off x="6324687" y="2403053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FF0000"/>
                </a:solidFill>
              </a:rPr>
              <a:t>4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6360339" y="3279666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4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0" name="CaixaDeTexto 69"/>
          <p:cNvSpPr txBox="1"/>
          <p:nvPr/>
        </p:nvSpPr>
        <p:spPr>
          <a:xfrm>
            <a:off x="4508376" y="3800547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9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1" name="Conector de seta reta 70"/>
          <p:cNvCxnSpPr/>
          <p:nvPr/>
        </p:nvCxnSpPr>
        <p:spPr>
          <a:xfrm>
            <a:off x="3779105" y="2379682"/>
            <a:ext cx="0" cy="328435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aixaDeTexto 71"/>
          <p:cNvSpPr txBox="1"/>
          <p:nvPr/>
        </p:nvSpPr>
        <p:spPr>
          <a:xfrm>
            <a:off x="3829307" y="2385984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3" name="CaixaDeTexto 72"/>
          <p:cNvSpPr txBox="1"/>
          <p:nvPr/>
        </p:nvSpPr>
        <p:spPr>
          <a:xfrm>
            <a:off x="3779912" y="3313316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7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4" name="Conector de seta reta 73"/>
          <p:cNvCxnSpPr>
            <a:stCxn id="50" idx="0"/>
            <a:endCxn id="49" idx="4"/>
          </p:cNvCxnSpPr>
          <p:nvPr/>
        </p:nvCxnSpPr>
        <p:spPr>
          <a:xfrm flipV="1">
            <a:off x="3779912" y="3363838"/>
            <a:ext cx="0" cy="275868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de seta reta 74"/>
          <p:cNvCxnSpPr>
            <a:endCxn id="52" idx="1"/>
          </p:cNvCxnSpPr>
          <p:nvPr/>
        </p:nvCxnSpPr>
        <p:spPr>
          <a:xfrm>
            <a:off x="4031940" y="2334242"/>
            <a:ext cx="1282568" cy="1029949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ixaDeTexto 75"/>
          <p:cNvSpPr txBox="1"/>
          <p:nvPr/>
        </p:nvSpPr>
        <p:spPr>
          <a:xfrm>
            <a:off x="4860032" y="2809260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12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21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aixaDeTexto 32"/>
          <p:cNvSpPr txBox="1"/>
          <p:nvPr/>
        </p:nvSpPr>
        <p:spPr>
          <a:xfrm>
            <a:off x="1259632" y="608950"/>
            <a:ext cx="648071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 </a:t>
            </a:r>
            <a:r>
              <a:rPr lang="pt-BR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</a:t>
            </a:r>
            <a:r>
              <a:rPr lang="pt-BR" b="1" i="1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</a:t>
            </a:r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= 13 originou-se do caminho 3 - 5</a:t>
            </a:r>
            <a:endParaRPr lang="pt-BR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1403648" y="2487578"/>
            <a:ext cx="1080120" cy="1008112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</a:rPr>
              <a:t>(1)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6948264" y="2487578"/>
            <a:ext cx="1080120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rgbClr val="FF0000"/>
                </a:solidFill>
              </a:rPr>
              <a:t>Destino</a:t>
            </a:r>
          </a:p>
          <a:p>
            <a:pPr algn="ctr"/>
            <a:r>
              <a:rPr lang="pt-BR" sz="1200" dirty="0" smtClean="0">
                <a:solidFill>
                  <a:srgbClr val="FF0000"/>
                </a:solidFill>
              </a:rPr>
              <a:t>(7)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19872" y="1755334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3419872" y="2703602"/>
            <a:ext cx="720080" cy="6602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3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3419872" y="3639706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</a:rPr>
              <a:t>4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2" name="Elipse 51"/>
          <p:cNvSpPr/>
          <p:nvPr/>
        </p:nvSpPr>
        <p:spPr>
          <a:xfrm>
            <a:off x="5220072" y="2319234"/>
            <a:ext cx="720080" cy="6602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5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5209055" y="3267502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54" name="Conector de seta reta 53"/>
          <p:cNvCxnSpPr>
            <a:stCxn id="47" idx="7"/>
          </p:cNvCxnSpPr>
          <p:nvPr/>
        </p:nvCxnSpPr>
        <p:spPr>
          <a:xfrm flipV="1">
            <a:off x="2325588" y="2199546"/>
            <a:ext cx="1094284" cy="435667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flipV="1">
            <a:off x="2477988" y="2979470"/>
            <a:ext cx="941884" cy="12165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de seta reta 55"/>
          <p:cNvCxnSpPr/>
          <p:nvPr/>
        </p:nvCxnSpPr>
        <p:spPr>
          <a:xfrm>
            <a:off x="2325588" y="3376004"/>
            <a:ext cx="1094284" cy="479726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>
            <a:endCxn id="52" idx="2"/>
          </p:cNvCxnSpPr>
          <p:nvPr/>
        </p:nvCxnSpPr>
        <p:spPr>
          <a:xfrm flipV="1">
            <a:off x="4152425" y="2649352"/>
            <a:ext cx="1067647" cy="32003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de seta reta 57"/>
          <p:cNvCxnSpPr/>
          <p:nvPr/>
        </p:nvCxnSpPr>
        <p:spPr>
          <a:xfrm>
            <a:off x="4128935" y="3148892"/>
            <a:ext cx="1080119" cy="335781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de seta reta 58"/>
          <p:cNvCxnSpPr/>
          <p:nvPr/>
        </p:nvCxnSpPr>
        <p:spPr>
          <a:xfrm flipV="1">
            <a:off x="4152424" y="3649790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de seta reta 59"/>
          <p:cNvCxnSpPr/>
          <p:nvPr/>
        </p:nvCxnSpPr>
        <p:spPr>
          <a:xfrm>
            <a:off x="4146188" y="2126557"/>
            <a:ext cx="1080119" cy="369360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/>
          <p:nvPr/>
        </p:nvCxnSpPr>
        <p:spPr>
          <a:xfrm flipV="1">
            <a:off x="5940152" y="3175656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/>
          <p:cNvCxnSpPr/>
          <p:nvPr/>
        </p:nvCxnSpPr>
        <p:spPr>
          <a:xfrm>
            <a:off x="5907101" y="2487578"/>
            <a:ext cx="1080119" cy="36936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ixaDeTexto 62"/>
          <p:cNvSpPr txBox="1"/>
          <p:nvPr/>
        </p:nvSpPr>
        <p:spPr>
          <a:xfrm>
            <a:off x="2627784" y="2126557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5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2742878" y="2653080"/>
            <a:ext cx="38896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14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5" name="CaixaDeTexto 64"/>
          <p:cNvSpPr txBox="1"/>
          <p:nvPr/>
        </p:nvSpPr>
        <p:spPr>
          <a:xfrm>
            <a:off x="2709817" y="3272033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4355976" y="1957279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12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4634977" y="2495917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FF0000"/>
                </a:solidFill>
              </a:rPr>
              <a:t>2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8" name="CaixaDeTexto 67"/>
          <p:cNvSpPr txBox="1"/>
          <p:nvPr/>
        </p:nvSpPr>
        <p:spPr>
          <a:xfrm>
            <a:off x="4355976" y="2941112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3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6324687" y="2403053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FF0000"/>
                </a:solidFill>
              </a:rPr>
              <a:t>4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70" name="CaixaDeTexto 69"/>
          <p:cNvSpPr txBox="1"/>
          <p:nvPr/>
        </p:nvSpPr>
        <p:spPr>
          <a:xfrm>
            <a:off x="6360339" y="3279666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4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4508376" y="3800547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9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2" name="Conector de seta reta 71"/>
          <p:cNvCxnSpPr/>
          <p:nvPr/>
        </p:nvCxnSpPr>
        <p:spPr>
          <a:xfrm>
            <a:off x="3779105" y="2379682"/>
            <a:ext cx="0" cy="328435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3829307" y="2385984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4" name="CaixaDeTexto 73"/>
          <p:cNvSpPr txBox="1"/>
          <p:nvPr/>
        </p:nvSpPr>
        <p:spPr>
          <a:xfrm>
            <a:off x="3779912" y="3313316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7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5" name="Conector de seta reta 74"/>
          <p:cNvCxnSpPr>
            <a:stCxn id="51" idx="0"/>
            <a:endCxn id="50" idx="4"/>
          </p:cNvCxnSpPr>
          <p:nvPr/>
        </p:nvCxnSpPr>
        <p:spPr>
          <a:xfrm flipV="1">
            <a:off x="3779912" y="3363838"/>
            <a:ext cx="0" cy="275868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de seta reta 75"/>
          <p:cNvCxnSpPr>
            <a:endCxn id="53" idx="1"/>
          </p:cNvCxnSpPr>
          <p:nvPr/>
        </p:nvCxnSpPr>
        <p:spPr>
          <a:xfrm>
            <a:off x="4031940" y="2334242"/>
            <a:ext cx="1282568" cy="1029949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aixaDeTexto 76"/>
          <p:cNvSpPr txBox="1"/>
          <p:nvPr/>
        </p:nvSpPr>
        <p:spPr>
          <a:xfrm>
            <a:off x="4860032" y="2809260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12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15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aixaDeTexto 32"/>
          <p:cNvSpPr txBox="1"/>
          <p:nvPr/>
        </p:nvSpPr>
        <p:spPr>
          <a:xfrm>
            <a:off x="1259632" y="608950"/>
            <a:ext cx="6480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 por fim, o </a:t>
            </a:r>
            <a:r>
              <a:rPr lang="pt-BR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</a:t>
            </a:r>
            <a:r>
              <a:rPr lang="pt-BR" b="1" i="1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= 11 originou-se do caminho 1 – 2 - 3</a:t>
            </a:r>
            <a:endParaRPr lang="pt-BR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1403648" y="2487578"/>
            <a:ext cx="1080120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Início</a:t>
            </a:r>
          </a:p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(1)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8" name="Elipse 47"/>
          <p:cNvSpPr/>
          <p:nvPr/>
        </p:nvSpPr>
        <p:spPr>
          <a:xfrm>
            <a:off x="6948264" y="2487578"/>
            <a:ext cx="1080120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rgbClr val="FF0000"/>
                </a:solidFill>
              </a:rPr>
              <a:t>Destino</a:t>
            </a:r>
          </a:p>
          <a:p>
            <a:pPr algn="ctr"/>
            <a:r>
              <a:rPr lang="pt-BR" sz="1200" dirty="0" smtClean="0">
                <a:solidFill>
                  <a:srgbClr val="FF0000"/>
                </a:solidFill>
              </a:rPr>
              <a:t>(7)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3419872" y="1755334"/>
            <a:ext cx="720080" cy="6602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2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3419872" y="2703602"/>
            <a:ext cx="720080" cy="6602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3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3419872" y="3639706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</a:rPr>
              <a:t>4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2" name="Elipse 51"/>
          <p:cNvSpPr/>
          <p:nvPr/>
        </p:nvSpPr>
        <p:spPr>
          <a:xfrm>
            <a:off x="5220072" y="2319234"/>
            <a:ext cx="720080" cy="6602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5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5209055" y="3267502"/>
            <a:ext cx="720080" cy="660236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54" name="Conector de seta reta 53"/>
          <p:cNvCxnSpPr>
            <a:stCxn id="47" idx="7"/>
          </p:cNvCxnSpPr>
          <p:nvPr/>
        </p:nvCxnSpPr>
        <p:spPr>
          <a:xfrm flipV="1">
            <a:off x="2325588" y="2199546"/>
            <a:ext cx="1094284" cy="43566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flipV="1">
            <a:off x="2477988" y="2979470"/>
            <a:ext cx="941884" cy="12165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de seta reta 55"/>
          <p:cNvCxnSpPr/>
          <p:nvPr/>
        </p:nvCxnSpPr>
        <p:spPr>
          <a:xfrm>
            <a:off x="2325588" y="3376004"/>
            <a:ext cx="1094284" cy="479726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>
            <a:endCxn id="52" idx="2"/>
          </p:cNvCxnSpPr>
          <p:nvPr/>
        </p:nvCxnSpPr>
        <p:spPr>
          <a:xfrm flipV="1">
            <a:off x="4152425" y="2649352"/>
            <a:ext cx="1067647" cy="32003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de seta reta 57"/>
          <p:cNvCxnSpPr/>
          <p:nvPr/>
        </p:nvCxnSpPr>
        <p:spPr>
          <a:xfrm>
            <a:off x="4128935" y="3148892"/>
            <a:ext cx="1080119" cy="335781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de seta reta 58"/>
          <p:cNvCxnSpPr/>
          <p:nvPr/>
        </p:nvCxnSpPr>
        <p:spPr>
          <a:xfrm flipV="1">
            <a:off x="4152424" y="3649790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de seta reta 59"/>
          <p:cNvCxnSpPr/>
          <p:nvPr/>
        </p:nvCxnSpPr>
        <p:spPr>
          <a:xfrm>
            <a:off x="4146188" y="2126557"/>
            <a:ext cx="1080119" cy="369360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/>
          <p:nvPr/>
        </p:nvCxnSpPr>
        <p:spPr>
          <a:xfrm flipV="1">
            <a:off x="5940152" y="3175656"/>
            <a:ext cx="1067647" cy="320034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/>
          <p:cNvCxnSpPr/>
          <p:nvPr/>
        </p:nvCxnSpPr>
        <p:spPr>
          <a:xfrm>
            <a:off x="5907101" y="2487578"/>
            <a:ext cx="1080119" cy="36936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ixaDeTexto 62"/>
          <p:cNvSpPr txBox="1"/>
          <p:nvPr/>
        </p:nvSpPr>
        <p:spPr>
          <a:xfrm>
            <a:off x="2627784" y="2126557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FF0000"/>
                </a:solidFill>
              </a:rPr>
              <a:t>5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2742878" y="2653080"/>
            <a:ext cx="38896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14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5" name="CaixaDeTexto 64"/>
          <p:cNvSpPr txBox="1"/>
          <p:nvPr/>
        </p:nvSpPr>
        <p:spPr>
          <a:xfrm>
            <a:off x="2709817" y="3272033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6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4355976" y="1957279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12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4634977" y="2495917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FF0000"/>
                </a:solidFill>
              </a:rPr>
              <a:t>2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8" name="CaixaDeTexto 67"/>
          <p:cNvSpPr txBox="1"/>
          <p:nvPr/>
        </p:nvSpPr>
        <p:spPr>
          <a:xfrm>
            <a:off x="4355976" y="2941112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3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6324687" y="2403053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FF0000"/>
                </a:solidFill>
              </a:rPr>
              <a:t>4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70" name="CaixaDeTexto 69"/>
          <p:cNvSpPr txBox="1"/>
          <p:nvPr/>
        </p:nvSpPr>
        <p:spPr>
          <a:xfrm>
            <a:off x="6360339" y="3279666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4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4508376" y="3800547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9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2" name="Conector de seta reta 71"/>
          <p:cNvCxnSpPr/>
          <p:nvPr/>
        </p:nvCxnSpPr>
        <p:spPr>
          <a:xfrm>
            <a:off x="3779105" y="2379682"/>
            <a:ext cx="0" cy="32843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3829307" y="2385984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FF0000"/>
                </a:solidFill>
              </a:rPr>
              <a:t>6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74" name="CaixaDeTexto 73"/>
          <p:cNvSpPr txBox="1"/>
          <p:nvPr/>
        </p:nvSpPr>
        <p:spPr>
          <a:xfrm>
            <a:off x="3779912" y="3313316"/>
            <a:ext cx="2449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7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5" name="Conector de seta reta 74"/>
          <p:cNvCxnSpPr>
            <a:stCxn id="51" idx="0"/>
            <a:endCxn id="50" idx="4"/>
          </p:cNvCxnSpPr>
          <p:nvPr/>
        </p:nvCxnSpPr>
        <p:spPr>
          <a:xfrm flipV="1">
            <a:off x="3779912" y="3363838"/>
            <a:ext cx="0" cy="275868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de seta reta 75"/>
          <p:cNvCxnSpPr>
            <a:endCxn id="53" idx="1"/>
          </p:cNvCxnSpPr>
          <p:nvPr/>
        </p:nvCxnSpPr>
        <p:spPr>
          <a:xfrm>
            <a:off x="4031940" y="2334242"/>
            <a:ext cx="1282568" cy="1029949"/>
          </a:xfrm>
          <a:prstGeom prst="straightConnector1">
            <a:avLst/>
          </a:prstGeom>
          <a:ln w="2222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aixaDeTexto 76"/>
          <p:cNvSpPr txBox="1"/>
          <p:nvPr/>
        </p:nvSpPr>
        <p:spPr>
          <a:xfrm>
            <a:off x="4860032" y="2809260"/>
            <a:ext cx="4981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75000"/>
                  </a:schemeClr>
                </a:solidFill>
              </a:rPr>
              <a:t>12</a:t>
            </a:r>
            <a:endParaRPr lang="pt-BR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187624" y="4515966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Resposta: Caminho 1 – 2 – 3 – 5 – 7 é o menor, com 17 km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182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1995686"/>
            <a:ext cx="7498080" cy="857250"/>
          </a:xfrm>
        </p:spPr>
        <p:txBody>
          <a:bodyPr>
            <a:normAutofit/>
          </a:bodyPr>
          <a:lstStyle/>
          <a:p>
            <a:r>
              <a:rPr lang="pt-BR" dirty="0" smtClean="0"/>
              <a:t>5. PRÓXIMA AULA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52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veremos...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Representação matemática da P. D.</a:t>
            </a:r>
          </a:p>
          <a:p>
            <a:r>
              <a:rPr lang="pt-BR" sz="2800" dirty="0" smtClean="0"/>
              <a:t>Modalidades de probabilidade:</a:t>
            </a:r>
          </a:p>
          <a:p>
            <a:pPr lvl="1"/>
            <a:r>
              <a:rPr lang="pt-BR" sz="2400" dirty="0" smtClean="0"/>
              <a:t>Determinística: etapa seguinte é completamente determinada pela decisão tomada na etapa anterior</a:t>
            </a:r>
          </a:p>
          <a:p>
            <a:pPr lvl="1"/>
            <a:r>
              <a:rPr lang="pt-BR" sz="2400" dirty="0" smtClean="0"/>
              <a:t>Probabilística: existe uma distribuição de probabilidade relativa ao próximo estado (a distribuição é determinada pela etapa atual)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5956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Bibliográficas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640" y="1275606"/>
            <a:ext cx="7498080" cy="360045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dobe Arabic" pitchFamily="18" charset="-78"/>
              <a:buChar char="-"/>
            </a:pPr>
            <a:r>
              <a:rPr lang="pt-BR" sz="1800" b="1" dirty="0" err="1"/>
              <a:t>Hillier</a:t>
            </a:r>
            <a:r>
              <a:rPr lang="pt-BR" sz="1800" b="1" dirty="0"/>
              <a:t>, F.; Lieberman, G. J.</a:t>
            </a:r>
            <a:r>
              <a:rPr lang="pt-BR" sz="1800" dirty="0"/>
              <a:t> Introdução à pesquisa </a:t>
            </a:r>
            <a:r>
              <a:rPr lang="pt-BR" sz="1800" dirty="0" smtClean="0"/>
              <a:t>operacional. 1ªed. Campus</a:t>
            </a:r>
            <a:r>
              <a:rPr lang="pt-BR" sz="1800" dirty="0"/>
              <a:t>: Rio de Janeiro, 1988. </a:t>
            </a:r>
            <a:endParaRPr lang="pt-BR" sz="1800" dirty="0" smtClean="0"/>
          </a:p>
          <a:p>
            <a:pPr>
              <a:lnSpc>
                <a:spcPct val="150000"/>
              </a:lnSpc>
              <a:buFont typeface="Adobe Arabic" pitchFamily="18" charset="-78"/>
              <a:buChar char="-"/>
            </a:pPr>
            <a:r>
              <a:rPr lang="en-US" sz="1800" b="1" dirty="0" smtClean="0"/>
              <a:t>Phillips</a:t>
            </a:r>
            <a:r>
              <a:rPr lang="en-US" sz="1800" b="1" dirty="0"/>
              <a:t>, D. T. </a:t>
            </a:r>
            <a:r>
              <a:rPr lang="en-US" sz="1800" dirty="0"/>
              <a:t> </a:t>
            </a:r>
            <a:r>
              <a:rPr lang="en-US" sz="1800" b="1" dirty="0"/>
              <a:t>e</a:t>
            </a:r>
            <a:r>
              <a:rPr lang="en-US" sz="1800" b="1" dirty="0" smtClean="0"/>
              <a:t>t al.</a:t>
            </a:r>
            <a:r>
              <a:rPr lang="en-US" sz="1800" dirty="0" smtClean="0"/>
              <a:t>  Operations </a:t>
            </a:r>
            <a:r>
              <a:rPr lang="en-US" sz="1800" dirty="0"/>
              <a:t>Research.  New York: John Wiley &amp; Sons, 1987.</a:t>
            </a:r>
            <a:endParaRPr lang="pt-BR" sz="1800" dirty="0"/>
          </a:p>
          <a:p>
            <a:pPr>
              <a:lnSpc>
                <a:spcPct val="150000"/>
              </a:lnSpc>
              <a:buFont typeface="Adobe Arabic" pitchFamily="18" charset="-78"/>
              <a:buChar char="-"/>
            </a:pPr>
            <a:r>
              <a:rPr lang="pt-BR" sz="1800" b="1" dirty="0" err="1" smtClean="0"/>
              <a:t>Taha</a:t>
            </a:r>
            <a:r>
              <a:rPr lang="pt-BR" sz="1800" b="1" dirty="0"/>
              <a:t>, H. A.</a:t>
            </a:r>
            <a:r>
              <a:rPr lang="pt-BR" sz="1800" dirty="0"/>
              <a:t> Pesquisa Operacional: uma visão geral. </a:t>
            </a:r>
            <a:r>
              <a:rPr lang="pt-BR" sz="1800" dirty="0" smtClean="0"/>
              <a:t>  </a:t>
            </a:r>
            <a:r>
              <a:rPr lang="en-US" sz="1800" dirty="0" smtClean="0"/>
              <a:t>8ªed</a:t>
            </a:r>
            <a:r>
              <a:rPr lang="en-US" sz="1800" dirty="0"/>
              <a:t>. </a:t>
            </a:r>
            <a:r>
              <a:rPr lang="en-US" sz="1800" dirty="0" smtClean="0"/>
              <a:t>  São </a:t>
            </a:r>
            <a:r>
              <a:rPr lang="en-US" sz="1800" dirty="0"/>
              <a:t>Paulo: Pearson Prentice Hall, 2008. </a:t>
            </a:r>
            <a:endParaRPr lang="en-US" sz="1800" dirty="0" smtClean="0"/>
          </a:p>
          <a:p>
            <a:pPr>
              <a:lnSpc>
                <a:spcPct val="150000"/>
              </a:lnSpc>
              <a:buFont typeface="Adobe Arabic" pitchFamily="18" charset="-78"/>
              <a:buChar char="-"/>
            </a:pPr>
            <a:r>
              <a:rPr lang="en-US" sz="1800" b="1" dirty="0" smtClean="0"/>
              <a:t>Wagner, H. M. </a:t>
            </a:r>
            <a:r>
              <a:rPr lang="en-US" sz="1800" b="1" dirty="0"/>
              <a:t> </a:t>
            </a:r>
            <a:r>
              <a:rPr lang="en-US" sz="1800" dirty="0" err="1" smtClean="0"/>
              <a:t>Pesquisa</a:t>
            </a:r>
            <a:r>
              <a:rPr lang="en-US" sz="1800" dirty="0" smtClean="0"/>
              <a:t> </a:t>
            </a:r>
            <a:r>
              <a:rPr lang="en-US" sz="1800" dirty="0" err="1" smtClean="0"/>
              <a:t>Operacional</a:t>
            </a:r>
            <a:r>
              <a:rPr lang="en-US" sz="1800" dirty="0" smtClean="0"/>
              <a:t>. Rio de Janeiro: Prentice Hall do </a:t>
            </a:r>
            <a:r>
              <a:rPr lang="en-US" sz="1800" dirty="0" err="1" smtClean="0"/>
              <a:t>Brasil</a:t>
            </a:r>
            <a:r>
              <a:rPr lang="en-US" sz="1800" dirty="0" smtClean="0"/>
              <a:t>, 1986.</a:t>
            </a:r>
          </a:p>
          <a:p>
            <a:pPr>
              <a:lnSpc>
                <a:spcPct val="150000"/>
              </a:lnSpc>
              <a:buFont typeface="Adobe Arabic" pitchFamily="18" charset="-78"/>
              <a:buChar char="-"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24990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139702"/>
            <a:ext cx="7498080" cy="857250"/>
          </a:xfrm>
        </p:spPr>
        <p:txBody>
          <a:bodyPr/>
          <a:lstStyle/>
          <a:p>
            <a:pPr algn="ctr"/>
            <a:r>
              <a:rPr lang="pt-BR" dirty="0" smtClean="0"/>
              <a:t>FIM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45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Revisão: Programação Linear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sz="2800" dirty="0" smtClean="0"/>
              <a:t>Nesses casos estudados, todas as variáveis de decisão ocorriam simultaneamente</a:t>
            </a:r>
          </a:p>
          <a:p>
            <a:pPr lvl="1">
              <a:lnSpc>
                <a:spcPct val="150000"/>
              </a:lnSpc>
            </a:pPr>
            <a:r>
              <a:rPr lang="pt-BR" sz="2400" dirty="0" err="1" smtClean="0"/>
              <a:t>Ex</a:t>
            </a:r>
            <a:r>
              <a:rPr lang="pt-BR" sz="2400" dirty="0" smtClean="0"/>
              <a:t>: minimizar o custo de uma ração em que são utilizados 3 componentes, sujeito aos preços e quantidades de nutrientes mínimos necessários</a:t>
            </a:r>
          </a:p>
          <a:p>
            <a:pPr lvl="1">
              <a:lnSpc>
                <a:spcPct val="150000"/>
              </a:lnSpc>
            </a:pPr>
            <a:r>
              <a:rPr lang="pt-BR" sz="2400" dirty="0" smtClean="0"/>
              <a:t>Ao resolver esse problema, decidimos as quantidades de compra de cada componente de uma só vez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5535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1995686"/>
            <a:ext cx="7498080" cy="122413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PORÉM... nem sempre as coisas são tão simples quanto parecem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016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Programação Dinâmica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sz="2800" dirty="0" smtClean="0"/>
              <a:t>Certos problemas precisam ser “quebrados” em partes para haver uma solução”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Isso porque existem DECISÕES que devem ser tomadas em cada estágio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São exatamente esses casos que iremos estudar nessa aula</a:t>
            </a:r>
          </a:p>
          <a:p>
            <a:pPr>
              <a:lnSpc>
                <a:spcPct val="150000"/>
              </a:lnSpc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7136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Sobre a Aula de Hoje...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pt-BR" dirty="0" smtClean="0"/>
              <a:t>O que é Programação Dinâmica (P. D.)?</a:t>
            </a:r>
          </a:p>
          <a:p>
            <a:pPr marL="596646" indent="-514350">
              <a:buFont typeface="+mj-lt"/>
              <a:buAutoNum type="arabicPeriod"/>
            </a:pPr>
            <a:r>
              <a:rPr lang="pt-BR" dirty="0" smtClean="0"/>
              <a:t>Como identificar problemas dessa natureza?</a:t>
            </a:r>
          </a:p>
          <a:p>
            <a:pPr marL="596646" indent="-514350">
              <a:buFont typeface="+mj-lt"/>
              <a:buAutoNum type="arabicPeriod"/>
            </a:pPr>
            <a:r>
              <a:rPr lang="pt-BR" dirty="0" smtClean="0"/>
              <a:t>Exemplo prático de resolução por P. D.</a:t>
            </a:r>
          </a:p>
          <a:p>
            <a:pPr marL="596646" indent="-514350">
              <a:buFont typeface="+mj-lt"/>
              <a:buAutoNum type="arabicPeriod"/>
            </a:pPr>
            <a:r>
              <a:rPr lang="pt-BR" dirty="0" smtClean="0"/>
              <a:t>Exercício</a:t>
            </a:r>
          </a:p>
          <a:p>
            <a:pPr marL="596646" indent="-514350">
              <a:buFont typeface="+mj-lt"/>
              <a:buAutoNum type="arabicPeriod"/>
            </a:pPr>
            <a:r>
              <a:rPr lang="pt-BR" dirty="0" smtClean="0"/>
              <a:t>Próxima Aula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552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1995686"/>
            <a:ext cx="7498080" cy="85725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1. O que é Programação Dinâmica?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77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668</TotalTime>
  <Words>1677</Words>
  <Application>Microsoft Office PowerPoint</Application>
  <PresentationFormat>Apresentação na tela (16:9)</PresentationFormat>
  <Paragraphs>554</Paragraphs>
  <Slides>47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48" baseType="lpstr">
      <vt:lpstr>Solstício</vt:lpstr>
      <vt:lpstr>Programação Dinâmica</vt:lpstr>
      <vt:lpstr>Material da Aula</vt:lpstr>
      <vt:lpstr>Revisão: Programação Linear</vt:lpstr>
      <vt:lpstr>Revisão: Programação Linear</vt:lpstr>
      <vt:lpstr>Revisão: Programação Linear</vt:lpstr>
      <vt:lpstr>PORÉM... nem sempre as coisas são tão simples quanto parecem</vt:lpstr>
      <vt:lpstr>Programação Dinâmica</vt:lpstr>
      <vt:lpstr>Sobre a Aula de Hoje...</vt:lpstr>
      <vt:lpstr>1. O que é Programação Dinâmica?</vt:lpstr>
      <vt:lpstr>Programação Dinâmica</vt:lpstr>
      <vt:lpstr>2. Como identificar problemas dessa natureza?</vt:lpstr>
      <vt:lpstr>3. EXEMPLO PRÁTICO</vt:lpstr>
      <vt:lpstr>“Caminho Mais Curto” Baseado em Taha (2008)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4. EXERCÍCIO</vt:lpstr>
      <vt:lpstr>Vamos Fazer um Exercício JUNTOS!!!!!!!!!</vt:lpstr>
      <vt:lpstr>Apresentação do PowerPoint</vt:lpstr>
      <vt:lpstr>1º Passo: Decomposição em Estágios</vt:lpstr>
      <vt:lpstr>Apresentação do PowerPoint</vt:lpstr>
      <vt:lpstr>2º Passo: Calcular f1 para o Estágio 1</vt:lpstr>
      <vt:lpstr>Apresentação do PowerPoint</vt:lpstr>
      <vt:lpstr>3º Passo: Calcular f2 para o Estágio 2</vt:lpstr>
      <vt:lpstr>Apresentação do PowerPoint</vt:lpstr>
      <vt:lpstr>4º Passo: Calcular f3 para o Estágio 3</vt:lpstr>
      <vt:lpstr>Apresentação do PowerPoint</vt:lpstr>
      <vt:lpstr>Vamos ver esse caminho, etapa por etapa...</vt:lpstr>
      <vt:lpstr>Apresentação do PowerPoint</vt:lpstr>
      <vt:lpstr>Apresentação do PowerPoint</vt:lpstr>
      <vt:lpstr>Apresentação do PowerPoint</vt:lpstr>
      <vt:lpstr>5. PRÓXIMA AULA</vt:lpstr>
      <vt:lpstr>O que veremos...</vt:lpstr>
      <vt:lpstr>Referências Bibliográficas</vt:lpstr>
      <vt:lpstr>FIM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Dinâmica</dc:title>
  <dc:creator>Elisson</dc:creator>
  <cp:lastModifiedBy>Elisson</cp:lastModifiedBy>
  <cp:revision>34</cp:revision>
  <dcterms:created xsi:type="dcterms:W3CDTF">2018-02-20T17:20:53Z</dcterms:created>
  <dcterms:modified xsi:type="dcterms:W3CDTF">2018-02-21T04:50:43Z</dcterms:modified>
</cp:coreProperties>
</file>