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22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3C96-212A-4220-A737-2469BB4E4063}" type="datetimeFigureOut">
              <a:rPr lang="pt-BR" smtClean="0"/>
              <a:t>03/08/2019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DE99DBD-9E8B-4A65-9B99-F2868FFA8070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2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2" y="1047540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2" y="2232487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3C96-212A-4220-A737-2469BB4E4063}" type="datetimeFigureOut">
              <a:rPr lang="pt-BR" smtClean="0"/>
              <a:t>03/08/2019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9DBD-9E8B-4A65-9B99-F2868FFA807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11680" cy="4388644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3C96-212A-4220-A737-2469BB4E4063}" type="datetimeFigureOut">
              <a:rPr lang="pt-BR" smtClean="0"/>
              <a:t>03/08/2019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9DBD-9E8B-4A65-9B99-F2868FFA807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3C96-212A-4220-A737-2469BB4E4063}" type="datetimeFigureOut">
              <a:rPr lang="pt-BR" smtClean="0"/>
              <a:t>03/08/2019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9DBD-9E8B-4A65-9B99-F2868FFA8070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3C96-212A-4220-A737-2469BB4E4063}" type="datetimeFigureOut">
              <a:rPr lang="pt-BR" smtClean="0"/>
              <a:t>03/08/2019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3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7" y="1756107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7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FDE99DBD-9E8B-4A65-9B99-F2868FFA8070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3C96-212A-4220-A737-2469BB4E4063}" type="datetimeFigureOut">
              <a:rPr lang="pt-BR" smtClean="0"/>
              <a:t>03/08/2019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9DBD-9E8B-4A65-9B99-F2868FFA8070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3C96-212A-4220-A737-2469BB4E4063}" type="datetimeFigureOut">
              <a:rPr lang="pt-BR" smtClean="0"/>
              <a:t>03/08/2019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9DBD-9E8B-4A65-9B99-F2868FFA8070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3C96-212A-4220-A737-2469BB4E4063}" type="datetimeFigureOut">
              <a:rPr lang="pt-BR" smtClean="0"/>
              <a:t>03/08/2019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9DBD-9E8B-4A65-9B99-F2868FFA807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3C96-212A-4220-A737-2469BB4E4063}" type="datetimeFigureOut">
              <a:rPr lang="pt-BR" smtClean="0"/>
              <a:t>03/08/2019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9DBD-9E8B-4A65-9B99-F2868FFA807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3C96-212A-4220-A737-2469BB4E4063}" type="datetimeFigureOut">
              <a:rPr lang="pt-BR" smtClean="0"/>
              <a:t>03/08/2019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9DBD-9E8B-4A65-9B99-F2868FFA8070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3C96-212A-4220-A737-2469BB4E4063}" type="datetimeFigureOut">
              <a:rPr lang="pt-BR" smtClean="0"/>
              <a:t>03/08/2019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FDE99DBD-9E8B-4A65-9B99-F2868FFA8070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9" y="3487856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1" y="3579919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F0D3C96-212A-4220-A737-2469BB4E4063}" type="datetimeFigureOut">
              <a:rPr lang="pt-BR" smtClean="0"/>
              <a:t>03/08/2019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DE99DBD-9E8B-4A65-9B99-F2868FFA8070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b="1" dirty="0" smtClean="0"/>
              <a:t>Prof. </a:t>
            </a:r>
            <a:r>
              <a:rPr lang="pt-BR" b="1" dirty="0" err="1" smtClean="0"/>
              <a:t>Elisson</a:t>
            </a:r>
            <a:r>
              <a:rPr lang="pt-BR" b="1" dirty="0" smtClean="0"/>
              <a:t> de Andrade</a:t>
            </a:r>
          </a:p>
          <a:p>
            <a:r>
              <a:rPr lang="pt-BR" b="1" dirty="0" smtClean="0"/>
              <a:t>eapandra@uol.com.br</a:t>
            </a:r>
            <a:endParaRPr lang="pt-BR" b="1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Introdução à </a:t>
            </a:r>
            <a:r>
              <a:rPr lang="pt-BR" dirty="0" smtClean="0"/>
              <a:t>Estatística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530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800" dirty="0" smtClean="0"/>
              <a:t>Dados e a </a:t>
            </a:r>
            <a:r>
              <a:rPr lang="pt-BR" sz="4800" dirty="0" smtClean="0"/>
              <a:t>Estatística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28945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283718"/>
            <a:ext cx="8229600" cy="74295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Com frequência, vemos notícias como: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627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971675"/>
            <a:ext cx="8496300" cy="12001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0" y="411510"/>
            <a:ext cx="9144000" cy="70840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36" y="3651870"/>
            <a:ext cx="6527428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3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Estatística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Todos esse fatos numéricos (R$4,22, 13%, 1,31%) são denominados de ESTATÍSTICAS</a:t>
            </a:r>
          </a:p>
          <a:p>
            <a:r>
              <a:rPr lang="pt-BR" dirty="0" smtClean="0"/>
              <a:t>Nesse caso, estatística se refere a números que nos ajudam a compreender situações do nosso cotidiano</a:t>
            </a:r>
          </a:p>
          <a:p>
            <a:r>
              <a:rPr lang="pt-BR" dirty="0" smtClean="0"/>
              <a:t>Porém, num sentido mais amplo:</a:t>
            </a:r>
          </a:p>
          <a:p>
            <a:pPr lvl="1"/>
            <a:r>
              <a:rPr lang="pt-BR" dirty="0" smtClean="0"/>
              <a:t>Estatística é a arte e a ciência de coletar, analisar, apresentar e interpretar dados</a:t>
            </a:r>
          </a:p>
          <a:p>
            <a:r>
              <a:rPr lang="pt-BR" dirty="0" smtClean="0"/>
              <a:t>No ambiente de um administrador: é uma ferramenta para auxílio na tomada de DECISÕES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192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355726"/>
            <a:ext cx="8229600" cy="74295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DADOS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192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São os fatos e números coletados, analisados e sintetizados, para apresentação e interpretação (conjunto de dados)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Elementos: são as entidades a respeito das quais se coletam dados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Variável: características de interesse para os elementos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Vejamos um exemplo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251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0"/>
          <a:stretch/>
        </p:blipFill>
        <p:spPr>
          <a:xfrm>
            <a:off x="361123" y="339502"/>
            <a:ext cx="8375215" cy="480399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051720" y="1059582"/>
            <a:ext cx="6684618" cy="408391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851920" y="699542"/>
            <a:ext cx="2880320" cy="360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CONJUNTO DE DADOS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2003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0"/>
          <a:stretch/>
        </p:blipFill>
        <p:spPr>
          <a:xfrm>
            <a:off x="361123" y="339502"/>
            <a:ext cx="8375215" cy="480399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61123" y="1059582"/>
            <a:ext cx="1690597" cy="408391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61123" y="705021"/>
            <a:ext cx="1690597" cy="360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ELEMENTOS</a:t>
            </a:r>
            <a:endParaRPr lang="pt-BR" b="1" dirty="0"/>
          </a:p>
        </p:txBody>
      </p:sp>
      <p:sp>
        <p:nvSpPr>
          <p:cNvPr id="5" name="Retângulo 4"/>
          <p:cNvSpPr/>
          <p:nvPr/>
        </p:nvSpPr>
        <p:spPr>
          <a:xfrm>
            <a:off x="6445798" y="483518"/>
            <a:ext cx="1186541" cy="466546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755201" y="2067694"/>
            <a:ext cx="1690597" cy="360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VARIÁVEL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90507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Escalas de Medição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507504"/>
          </a:xfrm>
        </p:spPr>
        <p:txBody>
          <a:bodyPr/>
          <a:lstStyle/>
          <a:p>
            <a:r>
              <a:rPr lang="pt-BR" dirty="0" smtClean="0"/>
              <a:t>Escala Nominal: variável identificada por nome ou rótulo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07654"/>
            <a:ext cx="555307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4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Escalas de Medição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507504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Escala Ordinal: propriedades de Nominais, mas a ordem é significativa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764" y="1635646"/>
            <a:ext cx="58007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1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Sobre a Disciplina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/>
              <a:t>Site: profelisson.com.br/alunos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Senha: </a:t>
            </a:r>
            <a:r>
              <a:rPr lang="pt-BR" b="1" dirty="0" err="1" smtClean="0"/>
              <a:t>dombosco</a:t>
            </a:r>
            <a:endParaRPr lang="pt-BR" b="1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Ver Plano de Ensino</a:t>
            </a:r>
          </a:p>
          <a:p>
            <a:pPr>
              <a:lnSpc>
                <a:spcPct val="150000"/>
              </a:lnSpc>
            </a:pPr>
            <a:r>
              <a:rPr lang="pt-BR" b="1" dirty="0" smtClean="0"/>
              <a:t>Apresentar prazos de entrega e composição das notas</a:t>
            </a: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129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Escalas de Medição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507504"/>
          </a:xfrm>
        </p:spPr>
        <p:txBody>
          <a:bodyPr>
            <a:normAutofit/>
          </a:bodyPr>
          <a:lstStyle/>
          <a:p>
            <a:r>
              <a:rPr lang="pt-BR" dirty="0" smtClean="0"/>
              <a:t>Escala Métrica: aqui trabalhamos com quantidades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07654"/>
            <a:ext cx="58007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6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Dados Categorizados ou Quantitativos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Categorizados: que podem ser agrupados em categorias específicas (escala nominal ou ordinal)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Quantitativos: são os que utilizam NÚMEROS para indicar quantidades (escala métrica)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Com dados quantitativos podemos avançar em cálculos como média, mediana, risco </a:t>
            </a:r>
            <a:r>
              <a:rPr lang="pt-BR" dirty="0" err="1" smtClean="0"/>
              <a:t>etc</a:t>
            </a: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709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Dados transversais ou temporais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507504"/>
          </a:xfrm>
        </p:spPr>
        <p:txBody>
          <a:bodyPr/>
          <a:lstStyle/>
          <a:p>
            <a:r>
              <a:rPr lang="pt-BR" dirty="0" smtClean="0"/>
              <a:t>Transversais: coletados no mesmo intervalo de tempo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6" b="10683"/>
          <a:stretch/>
        </p:blipFill>
        <p:spPr>
          <a:xfrm>
            <a:off x="1735747" y="2226854"/>
            <a:ext cx="5307445" cy="293295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95736" y="1851670"/>
            <a:ext cx="4464496" cy="375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Balanço 2019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065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Dados transversais ou temporais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507504"/>
          </a:xfrm>
        </p:spPr>
        <p:txBody>
          <a:bodyPr/>
          <a:lstStyle/>
          <a:p>
            <a:r>
              <a:rPr lang="pt-BR" dirty="0" smtClean="0"/>
              <a:t>Temporais: coletados ao longo de diversos períodos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95686"/>
            <a:ext cx="702696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5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355726"/>
            <a:ext cx="8229600" cy="74295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FONTES DE DADOS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983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Fontes Existentes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Aqui buscamos informações de fontes existentes</a:t>
            </a:r>
          </a:p>
          <a:p>
            <a:r>
              <a:rPr lang="pt-BR" dirty="0" smtClean="0"/>
              <a:t>Exemplos:</a:t>
            </a:r>
          </a:p>
          <a:p>
            <a:pPr lvl="1"/>
            <a:r>
              <a:rPr lang="pt-BR" dirty="0" smtClean="0"/>
              <a:t>Balanço de empresas S/A</a:t>
            </a:r>
          </a:p>
          <a:p>
            <a:pPr lvl="1"/>
            <a:r>
              <a:rPr lang="pt-BR" dirty="0" smtClean="0"/>
              <a:t>Dados demográficos (IBGE)</a:t>
            </a:r>
          </a:p>
          <a:p>
            <a:pPr lvl="1"/>
            <a:r>
              <a:rPr lang="pt-BR" dirty="0" smtClean="0"/>
              <a:t>Série de preços de ações</a:t>
            </a:r>
          </a:p>
          <a:p>
            <a:pPr lvl="1"/>
            <a:r>
              <a:rPr lang="pt-BR" dirty="0" smtClean="0"/>
              <a:t>Dados da empresa em que se está fazendo auditoria</a:t>
            </a:r>
          </a:p>
          <a:p>
            <a:endParaRPr lang="pt-BR" dirty="0" smtClean="0"/>
          </a:p>
          <a:p>
            <a:r>
              <a:rPr lang="pt-BR" dirty="0" smtClean="0"/>
              <a:t>Hoje a internet nos ajuda muito como fonte de pesquisa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23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Fontes: estudos estatísticos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Quando não existem dados, é preciso obtê-los através de estudos</a:t>
            </a:r>
          </a:p>
          <a:p>
            <a:pPr>
              <a:lnSpc>
                <a:spcPct val="150000"/>
              </a:lnSpc>
            </a:pPr>
            <a:r>
              <a:rPr lang="pt-BR" b="1" dirty="0" smtClean="0"/>
              <a:t>Estudos Experimentais</a:t>
            </a:r>
            <a:r>
              <a:rPr lang="pt-BR" dirty="0" smtClean="0"/>
              <a:t>: empresa farmacêutica quer saber como um novo medicamento afeta a pressão sanguínea</a:t>
            </a:r>
          </a:p>
          <a:p>
            <a:pPr>
              <a:lnSpc>
                <a:spcPct val="150000"/>
              </a:lnSpc>
            </a:pPr>
            <a:r>
              <a:rPr lang="pt-BR" b="1" dirty="0" smtClean="0"/>
              <a:t>Estudos Observacionais</a:t>
            </a:r>
            <a:r>
              <a:rPr lang="pt-BR" dirty="0" smtClean="0"/>
              <a:t>: questionário de pesquisa de satisfação de uma empresa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877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Estatística Descritiva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/>
              <a:t>São quando diversos dados são tabulados, expostos em gráficos ou quantificados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É uma maneira que torna mais fácil a interpretação de um conjunto de dados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Um exemplo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813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35689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Essa empresa possui mais funcionários homens ou mulheres?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012" y="893500"/>
            <a:ext cx="437197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3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7614"/>
            <a:ext cx="6282406" cy="357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835696" y="48351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Utilizando Estatística Descritiva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723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 que estudar Estatística?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Mundo repleto de Incertezas</a:t>
            </a:r>
          </a:p>
          <a:p>
            <a:r>
              <a:rPr lang="pt-BR" dirty="0" smtClean="0"/>
              <a:t>Precisamos de ferramentas para lidar com isso e tomar decisões</a:t>
            </a:r>
          </a:p>
          <a:p>
            <a:r>
              <a:rPr lang="pt-BR" dirty="0" smtClean="0"/>
              <a:t>Algo do gênero: “qual a probabilidade de eu acertar/errar ao tomar tal decisão”?</a:t>
            </a:r>
          </a:p>
          <a:p>
            <a:r>
              <a:rPr lang="pt-BR" dirty="0" smtClean="0"/>
              <a:t>Áreas de utilização de estatística: marketing, controle de qualidade, seguradora, investimentos/risco, medicina, eleições, meteorologia, experimentos agropecuários </a:t>
            </a:r>
            <a:r>
              <a:rPr lang="pt-BR" dirty="0" err="1" smtClean="0"/>
              <a:t>etc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664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Estatística Inferencial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/>
              <a:t>Quanto temos um grande número de elementos (</a:t>
            </a:r>
            <a:r>
              <a:rPr lang="pt-BR" b="1" dirty="0" smtClean="0"/>
              <a:t>população</a:t>
            </a:r>
            <a:r>
              <a:rPr lang="pt-BR" dirty="0" smtClean="0"/>
              <a:t>), é interessante coletar dados de apenas PARTE desse grande grupo (</a:t>
            </a:r>
            <a:r>
              <a:rPr lang="pt-BR" b="1" dirty="0" smtClean="0"/>
              <a:t>amostra</a:t>
            </a:r>
            <a:r>
              <a:rPr lang="pt-BR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Ganho em eficiência, tempo, custo </a:t>
            </a:r>
            <a:r>
              <a:rPr lang="pt-BR" dirty="0" err="1" smtClean="0"/>
              <a:t>etc</a:t>
            </a: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607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611560" y="1625914"/>
            <a:ext cx="2664296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POPULAÇÃO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2267744" y="2067694"/>
            <a:ext cx="432048" cy="432048"/>
          </a:xfrm>
          <a:prstGeom prst="ellips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de seta reta 4"/>
          <p:cNvCxnSpPr>
            <a:stCxn id="3" idx="0"/>
          </p:cNvCxnSpPr>
          <p:nvPr/>
        </p:nvCxnSpPr>
        <p:spPr>
          <a:xfrm flipV="1">
            <a:off x="2483768" y="1347614"/>
            <a:ext cx="216000" cy="7200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2239236" y="956216"/>
            <a:ext cx="154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Amostra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611560" y="1625914"/>
            <a:ext cx="2664296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POPULAÇÃO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2267744" y="2067694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2267744" y="2051914"/>
            <a:ext cx="432048" cy="432048"/>
          </a:xfrm>
          <a:prstGeom prst="ellips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239236" y="956216"/>
            <a:ext cx="154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Amostra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724128" y="1921644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4">
                    <a:lumMod val="50000"/>
                  </a:schemeClr>
                </a:solidFill>
              </a:rPr>
              <a:t>A partir dessa amostra vamos fazer inferências sobre a população</a:t>
            </a:r>
            <a:endParaRPr lang="pt-BR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2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89E-6 L 0.22049 -0.0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-33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5597E-6 L 0.19444 0.0404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2" y="20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Estatística descritiva:</a:t>
            </a:r>
          </a:p>
          <a:p>
            <a:pPr lvl="1"/>
            <a:r>
              <a:rPr lang="pt-BR" dirty="0" smtClean="0"/>
              <a:t>Nível de endividamento de uma empresa</a:t>
            </a:r>
          </a:p>
          <a:p>
            <a:pPr lvl="1"/>
            <a:r>
              <a:rPr lang="pt-BR" dirty="0" smtClean="0"/>
              <a:t>Quantidade de homens e mulheres numa empresa</a:t>
            </a:r>
          </a:p>
          <a:p>
            <a:pPr lvl="1"/>
            <a:r>
              <a:rPr lang="pt-BR" dirty="0" smtClean="0"/>
              <a:t>Salário médio dos funcionários de uma empresa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Estatística Inferencial</a:t>
            </a:r>
          </a:p>
          <a:p>
            <a:pPr lvl="1"/>
            <a:r>
              <a:rPr lang="pt-BR" dirty="0" smtClean="0"/>
              <a:t>Teste para saber o diâmetro médio de árvores de uma floresta</a:t>
            </a:r>
          </a:p>
          <a:p>
            <a:pPr lvl="1"/>
            <a:r>
              <a:rPr lang="pt-BR" dirty="0" smtClean="0"/>
              <a:t>Teste para saber se uma máquina está bem regulada</a:t>
            </a:r>
          </a:p>
          <a:p>
            <a:pPr lvl="1"/>
            <a:r>
              <a:rPr lang="pt-BR" dirty="0" smtClean="0"/>
              <a:t>Auditoria contábil através de amostra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293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Estatística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É uma coleção de métodos usados para:</a:t>
            </a:r>
          </a:p>
          <a:p>
            <a:pPr lvl="1"/>
            <a:r>
              <a:rPr lang="pt-BR" dirty="0" smtClean="0"/>
              <a:t>Extração de dados</a:t>
            </a:r>
          </a:p>
          <a:p>
            <a:pPr lvl="1"/>
            <a:r>
              <a:rPr lang="pt-BR" dirty="0" smtClean="0"/>
              <a:t>Classificação de dados</a:t>
            </a:r>
          </a:p>
          <a:p>
            <a:pPr lvl="1"/>
            <a:r>
              <a:rPr lang="pt-BR" dirty="0" smtClean="0"/>
              <a:t>Análise de dados</a:t>
            </a:r>
          </a:p>
          <a:p>
            <a:r>
              <a:rPr lang="pt-BR" dirty="0" smtClean="0"/>
              <a:t>Estatística Descritiva: cálculo de médias, variâncias, tabelas, gráficos </a:t>
            </a:r>
            <a:r>
              <a:rPr lang="pt-BR" dirty="0" err="1" smtClean="0"/>
              <a:t>etc</a:t>
            </a:r>
            <a:endParaRPr lang="pt-BR" dirty="0" smtClean="0"/>
          </a:p>
          <a:p>
            <a:r>
              <a:rPr lang="pt-BR" dirty="0" smtClean="0"/>
              <a:t>Estatística Inferencial: estimação de parâmetros, teste de hipóteses, Modelagens</a:t>
            </a:r>
          </a:p>
          <a:p>
            <a:pPr marL="32004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770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067694"/>
            <a:ext cx="77724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Estatística como Ferramenta de Tomada de Decisão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465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Estatística e Tomada de Decisão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9552" y="1347614"/>
            <a:ext cx="7772400" cy="3429000"/>
          </a:xfrm>
        </p:spPr>
        <p:txBody>
          <a:bodyPr>
            <a:normAutofit/>
          </a:bodyPr>
          <a:lstStyle/>
          <a:p>
            <a:r>
              <a:rPr lang="pt-BR" dirty="0" smtClean="0"/>
              <a:t>Estatística como ferramenta de tomada de decisão: </a:t>
            </a:r>
            <a:r>
              <a:rPr lang="pt-BR" dirty="0" smtClean="0"/>
              <a:t>ENVELOPE</a:t>
            </a:r>
          </a:p>
          <a:p>
            <a:endParaRPr lang="pt-BR" dirty="0"/>
          </a:p>
          <a:p>
            <a:r>
              <a:rPr lang="pt-BR" dirty="0" smtClean="0"/>
              <a:t>Vejamos alguns exemplos de artigos científicos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54272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419622"/>
            <a:ext cx="8043105" cy="187220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5007"/>
            <a:ext cx="867024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8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915566"/>
            <a:ext cx="7024547" cy="417188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4683"/>
            <a:ext cx="7906283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2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33002"/>
            <a:ext cx="4968552" cy="405329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03" y="123478"/>
            <a:ext cx="6676191" cy="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9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 Próprio">
  <a:themeElements>
    <a:clrScheme name="Capital Própri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l Própri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l Própri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1677</TotalTime>
  <Words>629</Words>
  <Application>Microsoft Office PowerPoint</Application>
  <PresentationFormat>Apresentação na tela (16:9)</PresentationFormat>
  <Paragraphs>95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Capital Próprio</vt:lpstr>
      <vt:lpstr>Introdução à Estatística</vt:lpstr>
      <vt:lpstr>Sobre a Disciplina</vt:lpstr>
      <vt:lpstr>Por que estudar Estatística?</vt:lpstr>
      <vt:lpstr>Estatística</vt:lpstr>
      <vt:lpstr>Estatística como Ferramenta de Tomada de Decisão</vt:lpstr>
      <vt:lpstr>Estatística e Tomada de Decisão</vt:lpstr>
      <vt:lpstr>Apresentação do PowerPoint</vt:lpstr>
      <vt:lpstr>Apresentação do PowerPoint</vt:lpstr>
      <vt:lpstr>Apresentação do PowerPoint</vt:lpstr>
      <vt:lpstr>Dados e a Estatística</vt:lpstr>
      <vt:lpstr>Com frequência, vemos notícias como:</vt:lpstr>
      <vt:lpstr>Apresentação do PowerPoint</vt:lpstr>
      <vt:lpstr>Estatística</vt:lpstr>
      <vt:lpstr>DADOS</vt:lpstr>
      <vt:lpstr>Dados</vt:lpstr>
      <vt:lpstr>Apresentação do PowerPoint</vt:lpstr>
      <vt:lpstr>Apresentação do PowerPoint</vt:lpstr>
      <vt:lpstr>Escalas de Medição</vt:lpstr>
      <vt:lpstr>Escalas de Medição</vt:lpstr>
      <vt:lpstr>Escalas de Medição</vt:lpstr>
      <vt:lpstr>Dados Categorizados ou Quantitativos</vt:lpstr>
      <vt:lpstr>Dados transversais ou temporais</vt:lpstr>
      <vt:lpstr>Dados transversais ou temporais</vt:lpstr>
      <vt:lpstr>FONTES DE DADOS</vt:lpstr>
      <vt:lpstr>Fontes Existentes</vt:lpstr>
      <vt:lpstr>Fontes: estudos estatísticos</vt:lpstr>
      <vt:lpstr>Estatística Descritiva</vt:lpstr>
      <vt:lpstr>Apresentação do PowerPoint</vt:lpstr>
      <vt:lpstr>Apresentação do PowerPoint</vt:lpstr>
      <vt:lpstr>Estatística Inferencial</vt:lpstr>
      <vt:lpstr>Apresentação do PowerPoint</vt:lpstr>
      <vt:lpstr>Apresentação do PowerPoint</vt:lpstr>
      <vt:lpstr>Exemplos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Estatística I</dc:title>
  <dc:creator>Elisson</dc:creator>
  <cp:lastModifiedBy>Elisson</cp:lastModifiedBy>
  <cp:revision>23</cp:revision>
  <dcterms:created xsi:type="dcterms:W3CDTF">2018-07-17T20:29:21Z</dcterms:created>
  <dcterms:modified xsi:type="dcterms:W3CDTF">2019-08-03T12:54:12Z</dcterms:modified>
</cp:coreProperties>
</file>