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71" r:id="rId14"/>
    <p:sldId id="269" r:id="rId15"/>
    <p:sldId id="275" r:id="rId16"/>
    <p:sldId id="270" r:id="rId17"/>
    <p:sldId id="276" r:id="rId18"/>
    <p:sldId id="277" r:id="rId19"/>
    <p:sldId id="278" r:id="rId20"/>
    <p:sldId id="266" r:id="rId21"/>
    <p:sldId id="272" r:id="rId22"/>
    <p:sldId id="273" r:id="rId23"/>
    <p:sldId id="274" r:id="rId24"/>
    <p:sldId id="279" r:id="rId25"/>
    <p:sldId id="280" r:id="rId26"/>
    <p:sldId id="281" r:id="rId27"/>
    <p:sldId id="282" r:id="rId28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5758FB7-9AC5-4552-8A53-C91805E547FA}" styleName="Estilo com Tema 1 - Ênfase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4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4158FE8-BAF2-42A8-AB76-D06BED0D46ED}" type="datetimeFigureOut">
              <a:rPr lang="pt-BR" smtClean="0"/>
              <a:t>13/03/2019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AC97579-D54C-4CEB-9A3F-903D56190B8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cb.gov.br/conteudo/home-ptbr/FAQs/FAQ%2013-Expectativas%20de%20Mercado.pdf" TargetMode="External"/><Relationship Id="rId2" Type="http://schemas.openxmlformats.org/officeDocument/2006/relationships/hyperlink" Target="https://www.bcb.gov.br/pec/GCI/PORT/readout/readout.asp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4000" dirty="0" smtClean="0"/>
              <a:t>Estatística descritiva: medidas DE POSIÇÃO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</a:t>
            </a:r>
            <a:r>
              <a:rPr lang="pt-BR" dirty="0" err="1" smtClean="0"/>
              <a:t>Elisson</a:t>
            </a:r>
            <a:r>
              <a:rPr lang="pt-BR" dirty="0" smtClean="0"/>
              <a:t> de Andrade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42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Comentários: Exercício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Média é a medida mais USUAL</a:t>
            </a:r>
          </a:p>
          <a:p>
            <a:r>
              <a:rPr lang="pt-BR" dirty="0" smtClean="0"/>
              <a:t>Porém, a mediana pode ser muito importante, principalmente porque não é influenciada por valores extremos</a:t>
            </a:r>
          </a:p>
          <a:p>
            <a:r>
              <a:rPr lang="pt-BR" dirty="0" smtClean="0"/>
              <a:t>O valor de R$12.000,00 afeta muito a MÉDIA e em nada a MEDIANA (se a ordem fosse mantida)</a:t>
            </a:r>
          </a:p>
          <a:p>
            <a:r>
              <a:rPr lang="pt-BR" dirty="0" smtClean="0"/>
              <a:t>Ou seja, quando um conjunto de dados possui valores extremos, a mediana é preferível à média</a:t>
            </a:r>
          </a:p>
          <a:p>
            <a:r>
              <a:rPr lang="pt-BR" dirty="0" smtClean="0"/>
              <a:t>Ver BOLETIM FOCUS: </a:t>
            </a:r>
            <a:r>
              <a:rPr lang="pt-BR" b="1" dirty="0" smtClean="0">
                <a:hlinkClick r:id="rId2"/>
              </a:rPr>
              <a:t>clicar aqui</a:t>
            </a:r>
            <a:endParaRPr lang="pt-BR" b="1" dirty="0" smtClean="0"/>
          </a:p>
          <a:p>
            <a:r>
              <a:rPr lang="pt-BR" b="1" dirty="0" smtClean="0">
                <a:hlinkClick r:id="rId3"/>
              </a:rPr>
              <a:t>Clicar aqui</a:t>
            </a:r>
            <a:r>
              <a:rPr lang="pt-BR" b="1" dirty="0" smtClean="0"/>
              <a:t> </a:t>
            </a:r>
            <a:r>
              <a:rPr lang="pt-BR" dirty="0" smtClean="0"/>
              <a:t>e pesquisar a palavra extremos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2313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427734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Moda</a:t>
            </a:r>
            <a:br>
              <a:rPr lang="pt-BR" dirty="0"/>
            </a:br>
            <a:r>
              <a:rPr lang="pt-BR" dirty="0"/>
              <a:t>(Medidas de Posição)</a:t>
            </a:r>
          </a:p>
        </p:txBody>
      </p:sp>
    </p:spTree>
    <p:extLst>
      <p:ext uri="{BB962C8B-B14F-4D97-AF65-F5344CB8AC3E}">
        <p14:creationId xmlns:p14="http://schemas.microsoft.com/office/powerpoint/2010/main" val="256392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É o valor que ocorre com maior frequência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Um conjunto de dados: </a:t>
            </a:r>
            <a:r>
              <a:rPr lang="pt-BR" dirty="0"/>
              <a:t>{1, 2, 3, 5, 5, 6, 7</a:t>
            </a:r>
            <a:r>
              <a:rPr lang="pt-BR" dirty="0" smtClean="0"/>
              <a:t>}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Possui moda 5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possível que uma série tenha mais de duas Modas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8492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427734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Percentis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(Medidas de Posição)</a:t>
            </a:r>
          </a:p>
        </p:txBody>
      </p:sp>
    </p:spTree>
    <p:extLst>
      <p:ext uri="{BB962C8B-B14F-4D97-AF65-F5344CB8AC3E}">
        <p14:creationId xmlns:p14="http://schemas.microsoft.com/office/powerpoint/2010/main" val="196585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pt-BR" dirty="0" smtClean="0"/>
              <a:t>Mostra como os dados estão distribuídos ao longo do intervalo considerado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É um valor que DÁ UMA IDEIA de qual % de dados está antes dele e qual % está depois dele</a:t>
            </a:r>
          </a:p>
          <a:p>
            <a:pPr>
              <a:lnSpc>
                <a:spcPct val="150000"/>
              </a:lnSpc>
            </a:pPr>
            <a:r>
              <a:rPr lang="pt-BR" dirty="0" smtClean="0"/>
              <a:t>Vamos para um exemplo...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Percentis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5354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sz="1800" dirty="0" smtClean="0"/>
                  <a:t>Fórmula: </a:t>
                </a:r>
                <a14:m>
                  <m:oMath xmlns:m="http://schemas.openxmlformats.org/officeDocument/2006/math">
                    <m:r>
                      <a:rPr lang="pt-BR" sz="1800" b="0" i="1" smtClean="0">
                        <a:latin typeface="Cambria Math"/>
                      </a:rPr>
                      <m:t>𝑖</m:t>
                    </m:r>
                    <m:r>
                      <a:rPr lang="pt-BR" sz="1800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BR" sz="1800" b="0" i="1" smtClean="0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1800" b="0" i="1" smtClean="0">
                                <a:latin typeface="Cambria Math"/>
                              </a:rPr>
                              <m:t>𝑝</m:t>
                            </m:r>
                          </m:num>
                          <m:den>
                            <m:r>
                              <a:rPr lang="pt-BR" sz="1800" b="0" i="1" smtClean="0"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pt-BR" sz="1800" b="0" i="1" smtClean="0">
                        <a:latin typeface="Cambria Math"/>
                      </a:rPr>
                      <m:t>𝑛</m:t>
                    </m:r>
                  </m:oMath>
                </a14:m>
                <a:endParaRPr lang="pt-BR" sz="1800" dirty="0" smtClean="0"/>
              </a:p>
              <a:p>
                <a:r>
                  <a:rPr lang="pt-BR" sz="1800" dirty="0"/>
                  <a:t>p: é o PERCENTIL; n: número de dados; i: número inteiro</a:t>
                </a:r>
              </a:p>
              <a:p>
                <a:r>
                  <a:rPr lang="pt-BR" sz="1800" dirty="0" smtClean="0"/>
                  <a:t>ETAPAS:</a:t>
                </a:r>
              </a:p>
              <a:p>
                <a:pPr marL="617220" lvl="1" indent="-342900">
                  <a:buFont typeface="+mj-lt"/>
                  <a:buAutoNum type="arabicPeriod"/>
                </a:pPr>
                <a:r>
                  <a:rPr lang="pt-BR" sz="1400" dirty="0" smtClean="0"/>
                  <a:t>Organize os dados em ordem crescente</a:t>
                </a:r>
              </a:p>
              <a:p>
                <a:pPr marL="617220" lvl="1" indent="-342900">
                  <a:buFont typeface="+mj-lt"/>
                  <a:buAutoNum type="arabicPeriod"/>
                </a:pPr>
                <a:r>
                  <a:rPr lang="pt-BR" sz="1400" dirty="0" smtClean="0"/>
                  <a:t>Calcule o índice </a:t>
                </a:r>
                <a14:m>
                  <m:oMath xmlns:m="http://schemas.openxmlformats.org/officeDocument/2006/math">
                    <m:r>
                      <a:rPr lang="pt-BR" sz="1400" i="1">
                        <a:latin typeface="Cambria Math"/>
                      </a:rPr>
                      <m:t>𝑖</m:t>
                    </m:r>
                  </m:oMath>
                </a14:m>
                <a:endParaRPr lang="pt-BR" sz="1400" dirty="0" smtClean="0"/>
              </a:p>
              <a:p>
                <a:pPr marL="617220" lvl="1" indent="-342900">
                  <a:buFont typeface="+mj-lt"/>
                  <a:buAutoNum type="arabicPeriod"/>
                </a:pPr>
                <a:r>
                  <a:rPr lang="pt-BR" sz="1400" dirty="0" smtClean="0"/>
                  <a:t>a) se </a:t>
                </a:r>
                <a14:m>
                  <m:oMath xmlns:m="http://schemas.openxmlformats.org/officeDocument/2006/math">
                    <m:r>
                      <a:rPr lang="pt-BR" sz="1400" i="1">
                        <a:latin typeface="Cambria Math"/>
                      </a:rPr>
                      <m:t>𝑖</m:t>
                    </m:r>
                  </m:oMath>
                </a14:m>
                <a:r>
                  <a:rPr lang="pt-BR" sz="1400" dirty="0" smtClean="0"/>
                  <a:t> não for um número inteiro, arredonde para cima: esse será o valor da posição do percentil</a:t>
                </a:r>
                <a:br>
                  <a:rPr lang="pt-BR" sz="1400" dirty="0" smtClean="0"/>
                </a:br>
                <a:r>
                  <a:rPr lang="pt-BR" sz="1400" dirty="0" smtClean="0"/>
                  <a:t>b) se </a:t>
                </a:r>
                <a14:m>
                  <m:oMath xmlns:m="http://schemas.openxmlformats.org/officeDocument/2006/math">
                    <m:r>
                      <a:rPr lang="pt-BR" sz="1400" i="1">
                        <a:latin typeface="Cambria Math"/>
                      </a:rPr>
                      <m:t>𝑖</m:t>
                    </m:r>
                  </m:oMath>
                </a14:m>
                <a:r>
                  <a:rPr lang="pt-BR" sz="1400" dirty="0" smtClean="0"/>
                  <a:t> for inteiro, pegue o valor dessa posição e da próxima, para tirar uma média e achar o valor do percentil</a:t>
                </a:r>
              </a:p>
              <a:p>
                <a:r>
                  <a:rPr lang="pt-BR" sz="1800" dirty="0" smtClean="0"/>
                  <a:t>Vejamos com exemplos</a:t>
                </a:r>
                <a:endParaRPr lang="pt-BR" sz="1800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2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Percentis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3478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Dados em ordem crescente de notas de uma prova: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2 – 3 – 4,5 – 4,8 – 6,1 – 6,8 – 7,5 – 8,3 – 9,2 – 10  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Calcule o 80º percentil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BR" sz="1800" i="1">
                        <a:latin typeface="Cambria Math"/>
                      </a:rPr>
                      <m:t>𝑖</m:t>
                    </m:r>
                    <m:r>
                      <a:rPr lang="pt-BR" sz="1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BR" sz="18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1800" b="0" i="1" smtClean="0">
                                <a:latin typeface="Cambria Math"/>
                              </a:rPr>
                              <m:t>80</m:t>
                            </m:r>
                          </m:num>
                          <m:den>
                            <m:r>
                              <a:rPr lang="pt-BR" sz="1800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pt-BR" sz="1800" b="0" i="1" smtClean="0">
                        <a:latin typeface="Cambria Math"/>
                      </a:rPr>
                      <m:t>10=8</m:t>
                    </m:r>
                  </m:oMath>
                </a14:m>
                <a:r>
                  <a:rPr lang="pt-BR" sz="1800" dirty="0" smtClean="0"/>
                  <a:t>   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Usando a regra, quando </a:t>
                </a:r>
                <a14:m>
                  <m:oMath xmlns:m="http://schemas.openxmlformats.org/officeDocument/2006/math">
                    <m:r>
                      <a:rPr lang="pt-BR" sz="1800" i="1">
                        <a:latin typeface="Cambria Math"/>
                      </a:rPr>
                      <m:t>𝑖</m:t>
                    </m:r>
                  </m:oMath>
                </a14:m>
                <a:r>
                  <a:rPr lang="pt-BR" sz="1800" dirty="0" smtClean="0"/>
                  <a:t> dá inteiro, tiramos a média dos valores das posições 8 e 9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Logo, </a:t>
                </a:r>
                <a:r>
                  <a:rPr lang="pt-BR" sz="1800" dirty="0"/>
                  <a:t>o 80º </a:t>
                </a:r>
                <a:r>
                  <a:rPr lang="pt-BR" sz="1800" dirty="0" smtClean="0"/>
                  <a:t>percentil dessa série é (8,3+9,2)/2 = 8,75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Interpretação: 80% das pessoas tirou menos que 8,75 na prova</a:t>
                </a:r>
                <a:endParaRPr lang="pt-BR" sz="1800" dirty="0"/>
              </a:p>
              <a:p>
                <a:pPr>
                  <a:lnSpc>
                    <a:spcPct val="150000"/>
                  </a:lnSpc>
                </a:pPr>
                <a:endParaRPr lang="pt-BR" sz="1800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Percentis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0676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Vamos para um novo exercício com os mesmos dados: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2 – 3 – 4,5 – 4,8 – 6,1 – 6,8 – 7,5 – 8,3 – 9,2 – 10  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Calcule o 75º percentil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BR" sz="1800" i="1">
                        <a:latin typeface="Cambria Math"/>
                      </a:rPr>
                      <m:t>𝑖</m:t>
                    </m:r>
                    <m:r>
                      <a:rPr lang="pt-BR" sz="1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BR" sz="18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1800" b="0" i="1" smtClean="0">
                                <a:latin typeface="Cambria Math"/>
                              </a:rPr>
                              <m:t>75</m:t>
                            </m:r>
                          </m:num>
                          <m:den>
                            <m:r>
                              <a:rPr lang="pt-BR" sz="1800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pt-BR" sz="1800" b="0" i="1" smtClean="0">
                        <a:latin typeface="Cambria Math"/>
                      </a:rPr>
                      <m:t>10=7,5</m:t>
                    </m:r>
                  </m:oMath>
                </a14:m>
                <a:r>
                  <a:rPr lang="pt-BR" sz="1800" dirty="0" smtClean="0"/>
                  <a:t>    , agora precisamos arredondar para o próximo número inteiro   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Na posição 8 temos a nota 8,3, que é considerado </a:t>
                </a:r>
                <a:r>
                  <a:rPr lang="pt-BR" sz="1800" dirty="0"/>
                  <a:t>o 75º </a:t>
                </a:r>
                <a:r>
                  <a:rPr lang="pt-BR" sz="1800" dirty="0" smtClean="0"/>
                  <a:t>percentil da série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Note que, nesse caso, seria impossível separar os 75% menores para um lado e os 25% maiores para o outro, e isso é uma limitação para poucos valores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Mas aqui o objetivo é dar uma ideia de como separar elementos em grupos</a:t>
                </a:r>
                <a:endParaRPr lang="pt-BR" sz="1800" dirty="0"/>
              </a:p>
              <a:p>
                <a:pPr>
                  <a:lnSpc>
                    <a:spcPct val="150000"/>
                  </a:lnSpc>
                </a:pPr>
                <a:endParaRPr lang="pt-BR" sz="1800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" r="-214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Percentis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321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3200" dirty="0" smtClean="0"/>
              <a:t>Exemplo prático</a:t>
            </a:r>
          </a:p>
          <a:p>
            <a:pPr>
              <a:lnSpc>
                <a:spcPct val="150000"/>
              </a:lnSpc>
            </a:pPr>
            <a:r>
              <a:rPr lang="pt-BR" sz="1800" dirty="0" smtClean="0"/>
              <a:t>Em um vestibular para determinado curso, em que as notas variam de 0 a 100, quer-se levar para a segunda fase os 25% melhores alunos</a:t>
            </a:r>
          </a:p>
          <a:p>
            <a:pPr>
              <a:lnSpc>
                <a:spcPct val="150000"/>
              </a:lnSpc>
            </a:pPr>
            <a:r>
              <a:rPr lang="pt-BR" sz="1800" dirty="0" smtClean="0"/>
              <a:t>Assim, com todas as notas em mãos, calculou-se a posição do </a:t>
            </a:r>
            <a:r>
              <a:rPr lang="pt-BR" sz="1800" dirty="0"/>
              <a:t>7</a:t>
            </a:r>
            <a:r>
              <a:rPr lang="pt-BR" sz="1800" dirty="0" smtClean="0"/>
              <a:t>5º percentil e calculou-se a </a:t>
            </a:r>
            <a:r>
              <a:rPr lang="pt-BR" sz="1800" b="1" dirty="0" smtClean="0"/>
              <a:t>NOTA DE CORTE </a:t>
            </a:r>
            <a:r>
              <a:rPr lang="pt-BR" sz="1800" dirty="0" smtClean="0"/>
              <a:t>para ir à segunda fase</a:t>
            </a:r>
            <a:endParaRPr lang="pt-BR" sz="1800" dirty="0"/>
          </a:p>
          <a:p>
            <a:pPr>
              <a:lnSpc>
                <a:spcPct val="150000"/>
              </a:lnSpc>
            </a:pPr>
            <a:endParaRPr lang="pt-BR" sz="18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Percentis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5120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pt-BR" sz="3200" dirty="0" smtClean="0"/>
                  <a:t>Nota importante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O 50º percentil é sempre o valor da MEDIANA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Exemplo: 2 </a:t>
                </a:r>
                <a:r>
                  <a:rPr lang="pt-BR" sz="1800" dirty="0"/>
                  <a:t>– 3 – 4,5 – 4,8 – 6,1 – 6,8 – 7,5 – 8,3 – 9,2 – 10 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pt-BR" sz="1800" i="1">
                        <a:latin typeface="Cambria Math"/>
                      </a:rPr>
                      <m:t>𝑖</m:t>
                    </m:r>
                    <m:r>
                      <a:rPr lang="pt-BR" sz="18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BR" sz="18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1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1800" b="0" i="1" smtClean="0">
                                <a:latin typeface="Cambria Math"/>
                              </a:rPr>
                              <m:t>50</m:t>
                            </m:r>
                          </m:num>
                          <m:den>
                            <m:r>
                              <a:rPr lang="pt-BR" sz="1800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pt-BR" sz="1800" i="1">
                        <a:latin typeface="Cambria Math"/>
                      </a:rPr>
                      <m:t>10=</m:t>
                    </m:r>
                    <m:r>
                      <a:rPr lang="pt-BR" sz="1800" b="0" i="1" smtClean="0">
                        <a:latin typeface="Cambria Math"/>
                      </a:rPr>
                      <m:t>5</m:t>
                    </m:r>
                  </m:oMath>
                </a14:m>
                <a:endParaRPr lang="pt-BR" sz="1800" dirty="0" smtClean="0"/>
              </a:p>
              <a:p>
                <a:pPr>
                  <a:lnSpc>
                    <a:spcPct val="150000"/>
                  </a:lnSpc>
                </a:pPr>
                <a:r>
                  <a:rPr lang="pt-BR" sz="1800" dirty="0" smtClean="0"/>
                  <a:t>Portanto, precisamos tirar a média do 5º e 6º elemento</a:t>
                </a:r>
              </a:p>
              <a:p>
                <a:pPr>
                  <a:lnSpc>
                    <a:spcPct val="150000"/>
                  </a:lnSpc>
                </a:pPr>
                <a:r>
                  <a:rPr lang="pt-BR" sz="1800" dirty="0"/>
                  <a:t>50º </a:t>
                </a:r>
                <a:r>
                  <a:rPr lang="pt-BR" sz="1800" dirty="0" smtClean="0"/>
                  <a:t>percentil = (6,1+6,8)/2 = 6,45 (mediana)</a:t>
                </a:r>
                <a:endParaRPr lang="pt-BR" sz="1800" dirty="0"/>
              </a:p>
              <a:p>
                <a:pPr>
                  <a:lnSpc>
                    <a:spcPct val="150000"/>
                  </a:lnSpc>
                </a:pPr>
                <a:endParaRPr lang="pt-BR" sz="1800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Percentis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961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Nas aulas passadas vimos como sintetizar dados através de tabulação e gráficos</a:t>
            </a:r>
          </a:p>
          <a:p>
            <a:r>
              <a:rPr lang="pt-BR" dirty="0" smtClean="0"/>
              <a:t>Agora vamos avançar, e aprender métodos NUMÉRICOS para sintetizar dados</a:t>
            </a:r>
          </a:p>
          <a:p>
            <a:r>
              <a:rPr lang="pt-BR" dirty="0" smtClean="0"/>
              <a:t>Começaremos com UMA variável, e depois ampliaremos para DUAS (ou mais)</a:t>
            </a:r>
          </a:p>
          <a:p>
            <a:r>
              <a:rPr lang="pt-BR" dirty="0" smtClean="0"/>
              <a:t>Os dados podem ser retirados de uma POPULAÇÃO ou de uma AMOSTRA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0445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2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467544" y="1347614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Dos valores abaixo, calcule: média, mediana, moda, 25º percentil e o 75º percentil:</a:t>
            </a:r>
          </a:p>
          <a:p>
            <a:endParaRPr lang="pt-BR" sz="2400" dirty="0"/>
          </a:p>
          <a:p>
            <a:r>
              <a:rPr lang="pt-BR" sz="2400" dirty="0"/>
              <a:t>133, 425, 244, 385, 236, 236, 328, </a:t>
            </a:r>
            <a:r>
              <a:rPr lang="pt-BR" sz="2400" dirty="0" smtClean="0"/>
              <a:t>1000, </a:t>
            </a:r>
            <a:r>
              <a:rPr lang="pt-BR" sz="2400" dirty="0"/>
              <a:t>299, 325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467544" y="300379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Respostas:</a:t>
            </a:r>
          </a:p>
          <a:p>
            <a:r>
              <a:rPr lang="pt-BR" dirty="0" smtClean="0"/>
              <a:t>Média: 361,10		Mediana: 312		Moda: 236</a:t>
            </a:r>
          </a:p>
          <a:p>
            <a:r>
              <a:rPr lang="pt-BR" dirty="0" smtClean="0"/>
              <a:t>Percentil 25º:  3ª. Posição, dado 236</a:t>
            </a:r>
          </a:p>
          <a:p>
            <a:r>
              <a:rPr lang="pt-BR" dirty="0"/>
              <a:t>Percentil </a:t>
            </a:r>
            <a:r>
              <a:rPr lang="pt-BR" dirty="0" smtClean="0"/>
              <a:t>75º</a:t>
            </a:r>
            <a:r>
              <a:rPr lang="pt-BR" dirty="0"/>
              <a:t>:  </a:t>
            </a:r>
            <a:r>
              <a:rPr lang="pt-BR" dirty="0" smtClean="0"/>
              <a:t>8ª</a:t>
            </a:r>
            <a:r>
              <a:rPr lang="pt-BR" dirty="0"/>
              <a:t>. Posição, dado </a:t>
            </a:r>
            <a:r>
              <a:rPr lang="pt-BR" dirty="0" smtClean="0"/>
              <a:t>385</a:t>
            </a:r>
            <a:endParaRPr lang="pt-BR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726178"/>
              </p:ext>
            </p:extLst>
          </p:nvPr>
        </p:nvGraphicFramePr>
        <p:xfrm>
          <a:off x="1071110" y="4515966"/>
          <a:ext cx="6641740" cy="2533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330"/>
                <a:gridCol w="609330"/>
                <a:gridCol w="787051"/>
                <a:gridCol w="714058"/>
                <a:gridCol w="681611"/>
                <a:gridCol w="576064"/>
                <a:gridCol w="648072"/>
                <a:gridCol w="648072"/>
                <a:gridCol w="504056"/>
                <a:gridCol w="86409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133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236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236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244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299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325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328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385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425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1000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3203848" y="4716657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Ordem Crescente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6883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427734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Quartis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>(Medidas de Posição)</a:t>
            </a:r>
          </a:p>
        </p:txBody>
      </p:sp>
    </p:spTree>
    <p:extLst>
      <p:ext uri="{BB962C8B-B14F-4D97-AF65-F5344CB8AC3E}">
        <p14:creationId xmlns:p14="http://schemas.microsoft.com/office/powerpoint/2010/main" val="364391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1155576"/>
          </a:xfrm>
        </p:spPr>
        <p:txBody>
          <a:bodyPr>
            <a:normAutofit/>
          </a:bodyPr>
          <a:lstStyle/>
          <a:p>
            <a:r>
              <a:rPr lang="pt-BR" sz="2000" dirty="0" smtClean="0"/>
              <a:t>Pode ser interessante dividir os dados em 4 partes</a:t>
            </a:r>
          </a:p>
          <a:p>
            <a:r>
              <a:rPr lang="pt-BR" sz="2000" dirty="0" smtClean="0"/>
              <a:t>Tendo cada parte, aproximadamente, 25% das observações</a:t>
            </a:r>
            <a:endParaRPr lang="pt-BR" sz="20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Quartis</a:t>
            </a:r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108" y="2255735"/>
            <a:ext cx="6336704" cy="29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5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sz="2000" dirty="0" smtClean="0"/>
                  <a:t>Dados em ordem crescente de notas de uma prova:</a:t>
                </a:r>
              </a:p>
              <a:p>
                <a:r>
                  <a:rPr lang="pt-BR" sz="2000" dirty="0" smtClean="0"/>
                  <a:t>2 – 4 </a:t>
                </a:r>
                <a:r>
                  <a:rPr lang="pt-BR" sz="2000" dirty="0"/>
                  <a:t>–</a:t>
                </a:r>
                <a:r>
                  <a:rPr lang="pt-BR" sz="2000" dirty="0" smtClean="0"/>
                  <a:t> 4,5 – 4,8 – 5,8 – 6,1 – </a:t>
                </a:r>
                <a:r>
                  <a:rPr lang="pt-BR" sz="2000" dirty="0"/>
                  <a:t>6,3 – </a:t>
                </a:r>
                <a:r>
                  <a:rPr lang="pt-BR" sz="2000" dirty="0" smtClean="0"/>
                  <a:t>6,8 – 7,5 – 8,3 – 9,2 – 10  </a:t>
                </a:r>
              </a:p>
              <a:p>
                <a:r>
                  <a:rPr lang="pt-BR" sz="2000" dirty="0" smtClean="0"/>
                  <a:t>Encontrar o primeiro quartil Q</a:t>
                </a:r>
                <a:r>
                  <a:rPr lang="pt-BR" sz="2000" baseline="-25000" dirty="0" smtClean="0"/>
                  <a:t>1</a:t>
                </a:r>
                <a:r>
                  <a:rPr lang="pt-BR" sz="2000" dirty="0" smtClean="0"/>
                  <a:t> é a mesma coisa que encontrar o percentil 25º</a:t>
                </a:r>
              </a:p>
              <a:p>
                <a:r>
                  <a:rPr lang="pt-BR" sz="2000" dirty="0"/>
                  <a:t>Encontrar o </a:t>
                </a:r>
                <a:r>
                  <a:rPr lang="pt-BR" sz="2000" dirty="0" smtClean="0"/>
                  <a:t>terceiro </a:t>
                </a:r>
                <a:r>
                  <a:rPr lang="pt-BR" sz="2000" dirty="0"/>
                  <a:t>quartil </a:t>
                </a:r>
                <a:r>
                  <a:rPr lang="pt-BR" sz="2000" dirty="0" smtClean="0"/>
                  <a:t>Q</a:t>
                </a:r>
                <a:r>
                  <a:rPr lang="pt-BR" sz="2000" baseline="-25000" dirty="0" smtClean="0"/>
                  <a:t>3</a:t>
                </a:r>
                <a:r>
                  <a:rPr lang="pt-BR" sz="2000" dirty="0" smtClean="0"/>
                  <a:t> </a:t>
                </a:r>
                <a:r>
                  <a:rPr lang="pt-BR" sz="2000" dirty="0"/>
                  <a:t>é a mesma coisa que encontrar o percentil </a:t>
                </a:r>
                <a:r>
                  <a:rPr lang="pt-BR" sz="2000" dirty="0" smtClean="0"/>
                  <a:t>75º</a:t>
                </a:r>
              </a:p>
              <a:p>
                <a:r>
                  <a:rPr lang="pt-BR" sz="2000" dirty="0" smtClean="0"/>
                  <a:t>Para Q</a:t>
                </a:r>
                <a:r>
                  <a:rPr lang="pt-BR" sz="2000" baseline="-25000" dirty="0" smtClean="0"/>
                  <a:t>1</a:t>
                </a:r>
                <a:r>
                  <a:rPr lang="pt-BR" sz="2000" dirty="0" smtClean="0"/>
                  <a:t>: </a:t>
                </a:r>
                <a14:m>
                  <m:oMath xmlns:m="http://schemas.openxmlformats.org/officeDocument/2006/math">
                    <m:r>
                      <a:rPr lang="pt-BR" sz="2000" i="1">
                        <a:latin typeface="Cambria Math"/>
                      </a:rPr>
                      <m:t>𝑖</m:t>
                    </m:r>
                    <m:r>
                      <a:rPr lang="pt-BR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BR" sz="20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2000" b="0" i="1" smtClean="0">
                                <a:latin typeface="Cambria Math"/>
                              </a:rPr>
                              <m:t>25</m:t>
                            </m:r>
                          </m:num>
                          <m:den>
                            <m:r>
                              <a:rPr lang="pt-BR" sz="2000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pt-BR" sz="2000" b="0" i="1" smtClean="0">
                        <a:latin typeface="Cambria Math"/>
                      </a:rPr>
                      <m:t>12</m:t>
                    </m:r>
                    <m:r>
                      <a:rPr lang="pt-BR" sz="2000" i="1">
                        <a:latin typeface="Cambria Math"/>
                      </a:rPr>
                      <m:t>=</m:t>
                    </m:r>
                    <m:r>
                      <a:rPr lang="pt-BR" sz="2000" b="0" i="1" smtClean="0">
                        <a:latin typeface="Cambria Math"/>
                      </a:rPr>
                      <m:t>3</m:t>
                    </m:r>
                  </m:oMath>
                </a14:m>
                <a:r>
                  <a:rPr lang="pt-BR" sz="2000" dirty="0" smtClean="0"/>
                  <a:t>    , logo, Q</a:t>
                </a:r>
                <a:r>
                  <a:rPr lang="pt-BR" sz="2000" baseline="-25000" dirty="0" smtClean="0"/>
                  <a:t>1</a:t>
                </a:r>
                <a:r>
                  <a:rPr lang="pt-BR" sz="2000" dirty="0" smtClean="0"/>
                  <a:t>= (4,5+4,8)/2 = 4,65</a:t>
                </a:r>
                <a:endParaRPr lang="pt-BR" sz="2000" dirty="0"/>
              </a:p>
              <a:p>
                <a:r>
                  <a:rPr lang="pt-BR" sz="2000" dirty="0" smtClean="0"/>
                  <a:t>Para Q</a:t>
                </a:r>
                <a:r>
                  <a:rPr lang="pt-BR" sz="2000" baseline="-25000" dirty="0" smtClean="0"/>
                  <a:t>3</a:t>
                </a:r>
                <a:r>
                  <a:rPr lang="pt-BR" sz="2000" dirty="0" smtClean="0"/>
                  <a:t>: </a:t>
                </a:r>
                <a14:m>
                  <m:oMath xmlns:m="http://schemas.openxmlformats.org/officeDocument/2006/math">
                    <m:r>
                      <a:rPr lang="pt-BR" sz="2000" i="1">
                        <a:latin typeface="Cambria Math"/>
                      </a:rPr>
                      <m:t>𝑖</m:t>
                    </m:r>
                    <m:r>
                      <a:rPr lang="pt-BR" sz="2000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BR" sz="20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sz="2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sz="2000" i="1">
                                <a:latin typeface="Cambria Math"/>
                              </a:rPr>
                              <m:t>75</m:t>
                            </m:r>
                          </m:num>
                          <m:den>
                            <m:r>
                              <a:rPr lang="pt-BR" sz="2000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pt-BR" sz="2000" i="1">
                        <a:latin typeface="Cambria Math"/>
                      </a:rPr>
                      <m:t>12=</m:t>
                    </m:r>
                    <m:r>
                      <a:rPr lang="pt-BR" sz="2000" b="0" i="1" smtClean="0">
                        <a:latin typeface="Cambria Math"/>
                      </a:rPr>
                      <m:t>9</m:t>
                    </m:r>
                  </m:oMath>
                </a14:m>
                <a:r>
                  <a:rPr lang="pt-BR" sz="2000" dirty="0"/>
                  <a:t>    , logo, </a:t>
                </a:r>
                <a:r>
                  <a:rPr lang="pt-BR" sz="2000" dirty="0" smtClean="0"/>
                  <a:t>Q</a:t>
                </a:r>
                <a:r>
                  <a:rPr lang="pt-BR" sz="2000" baseline="-25000" dirty="0" smtClean="0"/>
                  <a:t>3</a:t>
                </a:r>
                <a:r>
                  <a:rPr lang="pt-BR" sz="2000" dirty="0" smtClean="0"/>
                  <a:t>= (</a:t>
                </a:r>
                <a:r>
                  <a:rPr lang="pt-BR" sz="2000" dirty="0"/>
                  <a:t>7,5+8,3</a:t>
                </a:r>
                <a:r>
                  <a:rPr lang="pt-BR" sz="2000" dirty="0" smtClean="0"/>
                  <a:t>)/</a:t>
                </a:r>
                <a:r>
                  <a:rPr lang="pt-BR" sz="2000" dirty="0"/>
                  <a:t>2 = 7,9</a:t>
                </a:r>
              </a:p>
              <a:p>
                <a:r>
                  <a:rPr lang="pt-BR" sz="2000" dirty="0" smtClean="0"/>
                  <a:t>Para Q</a:t>
                </a:r>
                <a:r>
                  <a:rPr lang="pt-BR" sz="2000" baseline="-25000" dirty="0" smtClean="0"/>
                  <a:t>2</a:t>
                </a:r>
                <a:r>
                  <a:rPr lang="pt-BR" sz="2000" dirty="0" smtClean="0"/>
                  <a:t>: MEDIANA             , </a:t>
                </a:r>
                <a:r>
                  <a:rPr lang="pt-BR" sz="2000" dirty="0"/>
                  <a:t>logo, </a:t>
                </a:r>
                <a:r>
                  <a:rPr lang="pt-BR" sz="2000" dirty="0" smtClean="0"/>
                  <a:t>Q</a:t>
                </a:r>
                <a:r>
                  <a:rPr lang="pt-BR" sz="2000" baseline="-25000" dirty="0" smtClean="0"/>
                  <a:t>2</a:t>
                </a:r>
                <a:r>
                  <a:rPr lang="pt-BR" sz="2000" dirty="0" smtClean="0"/>
                  <a:t>= (6,1+6,3)/</a:t>
                </a:r>
                <a:r>
                  <a:rPr lang="pt-BR" sz="2000" dirty="0"/>
                  <a:t>2 = </a:t>
                </a:r>
                <a:r>
                  <a:rPr lang="pt-BR" sz="2000" dirty="0" smtClean="0"/>
                  <a:t>6,2</a:t>
                </a:r>
                <a:endParaRPr lang="pt-BR" sz="2000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96" t="-667" b="-5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Quartis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960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507504"/>
          </a:xfrm>
        </p:spPr>
        <p:txBody>
          <a:bodyPr>
            <a:normAutofit/>
          </a:bodyPr>
          <a:lstStyle/>
          <a:p>
            <a:r>
              <a:rPr lang="pt-BR" sz="2000" dirty="0" smtClean="0"/>
              <a:t>Resumindo:</a:t>
            </a:r>
          </a:p>
          <a:p>
            <a:endParaRPr lang="pt-BR" sz="2000" dirty="0"/>
          </a:p>
          <a:p>
            <a:endParaRPr lang="pt-BR" sz="2000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Quartis</a:t>
            </a:r>
            <a:endParaRPr lang="pt-BR" dirty="0"/>
          </a:p>
        </p:txBody>
      </p:sp>
      <p:sp>
        <p:nvSpPr>
          <p:cNvPr id="2" name="Retângulo 1"/>
          <p:cNvSpPr/>
          <p:nvPr/>
        </p:nvSpPr>
        <p:spPr>
          <a:xfrm>
            <a:off x="611560" y="2571750"/>
            <a:ext cx="799288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200" dirty="0"/>
              <a:t>2 – 4 – 4,5 – 4,8 – 5,8 – 6,1 – 6,3 – 6,8 – 7,5 – 8,3 – 9,2 – 10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2339752" y="2139702"/>
            <a:ext cx="0" cy="1440160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>
            <a:off x="4411856" y="2139702"/>
            <a:ext cx="0" cy="1440160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ector reto 7"/>
          <p:cNvCxnSpPr/>
          <p:nvPr/>
        </p:nvCxnSpPr>
        <p:spPr>
          <a:xfrm>
            <a:off x="6516216" y="2139702"/>
            <a:ext cx="0" cy="1440160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791364" y="3723878"/>
            <a:ext cx="10967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Q</a:t>
            </a:r>
            <a:r>
              <a:rPr lang="pt-BR" baseline="-25000" dirty="0"/>
              <a:t>1</a:t>
            </a:r>
            <a:r>
              <a:rPr lang="pt-BR" dirty="0"/>
              <a:t>= </a:t>
            </a:r>
            <a:r>
              <a:rPr lang="pt-BR" dirty="0" smtClean="0"/>
              <a:t>4,65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3963505" y="3714586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Q</a:t>
            </a:r>
            <a:r>
              <a:rPr lang="pt-BR" baseline="-25000" dirty="0"/>
              <a:t>2</a:t>
            </a:r>
            <a:r>
              <a:rPr lang="pt-BR" dirty="0"/>
              <a:t>= </a:t>
            </a:r>
            <a:r>
              <a:rPr lang="pt-BR" dirty="0" smtClean="0"/>
              <a:t>6,2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6031948" y="3714586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Q</a:t>
            </a:r>
            <a:r>
              <a:rPr lang="pt-BR" baseline="-25000" dirty="0"/>
              <a:t>3</a:t>
            </a:r>
            <a:r>
              <a:rPr lang="pt-BR" dirty="0"/>
              <a:t>= </a:t>
            </a:r>
            <a:r>
              <a:rPr lang="pt-BR" dirty="0" smtClean="0"/>
              <a:t>7,9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868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3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045826"/>
              </p:ext>
            </p:extLst>
          </p:nvPr>
        </p:nvGraphicFramePr>
        <p:xfrm>
          <a:off x="755576" y="1347614"/>
          <a:ext cx="609600" cy="3566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411760" y="1347614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Divida os 16 dados ao lado em Quartis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/>
              <p:cNvSpPr/>
              <p:nvPr/>
            </p:nvSpPr>
            <p:spPr>
              <a:xfrm>
                <a:off x="2212068" y="2211710"/>
                <a:ext cx="6752419" cy="11984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 smtClean="0"/>
                  <a:t>Q</a:t>
                </a:r>
                <a:r>
                  <a:rPr lang="pt-BR" baseline="-25000" dirty="0" smtClean="0"/>
                  <a:t>1</a:t>
                </a:r>
                <a:r>
                  <a:rPr lang="pt-BR" dirty="0"/>
                  <a:t>: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𝑖</m:t>
                    </m:r>
                    <m:r>
                      <a:rPr lang="pt-BR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/>
                              </a:rPr>
                              <m:t>25</m:t>
                            </m:r>
                          </m:num>
                          <m:den>
                            <m:r>
                              <a:rPr lang="pt-BR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pt-BR" i="1">
                        <a:latin typeface="Cambria Math"/>
                      </a:rPr>
                      <m:t>1</m:t>
                    </m:r>
                    <m:r>
                      <a:rPr lang="pt-BR" b="0" i="1" smtClean="0">
                        <a:latin typeface="Cambria Math"/>
                      </a:rPr>
                      <m:t>6</m:t>
                    </m:r>
                    <m:r>
                      <a:rPr lang="pt-BR" i="1">
                        <a:latin typeface="Cambria Math"/>
                      </a:rPr>
                      <m:t>=</m:t>
                    </m:r>
                    <m:r>
                      <a:rPr lang="pt-BR" b="0" i="1" smtClean="0">
                        <a:latin typeface="Cambria Math"/>
                      </a:rPr>
                      <m:t>4</m:t>
                    </m:r>
                  </m:oMath>
                </a14:m>
                <a:r>
                  <a:rPr lang="pt-BR" dirty="0"/>
                  <a:t>    , logo, Q</a:t>
                </a:r>
                <a:r>
                  <a:rPr lang="pt-BR" baseline="-25000" dirty="0"/>
                  <a:t>1</a:t>
                </a:r>
                <a:r>
                  <a:rPr lang="pt-BR" dirty="0"/>
                  <a:t>= </a:t>
                </a:r>
                <a:r>
                  <a:rPr lang="pt-BR" dirty="0" smtClean="0"/>
                  <a:t>6,5</a:t>
                </a:r>
                <a:endParaRPr lang="pt-BR" dirty="0"/>
              </a:p>
              <a:p>
                <a:r>
                  <a:rPr lang="pt-BR" dirty="0" smtClean="0"/>
                  <a:t>Q</a:t>
                </a:r>
                <a:r>
                  <a:rPr lang="pt-BR" baseline="-25000" dirty="0" smtClean="0"/>
                  <a:t>3</a:t>
                </a:r>
                <a:r>
                  <a:rPr lang="pt-BR" dirty="0"/>
                  <a:t>: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𝑖</m:t>
                    </m:r>
                    <m:r>
                      <a:rPr lang="pt-BR" i="1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pt-BR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pt-BR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/>
                              </a:rPr>
                              <m:t>75</m:t>
                            </m:r>
                          </m:num>
                          <m:den>
                            <m:r>
                              <a:rPr lang="pt-BR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</m:e>
                    </m:d>
                    <m:r>
                      <a:rPr lang="pt-BR" i="1">
                        <a:latin typeface="Cambria Math"/>
                      </a:rPr>
                      <m:t>1</m:t>
                    </m:r>
                    <m:r>
                      <a:rPr lang="pt-BR" b="0" i="1" smtClean="0">
                        <a:latin typeface="Cambria Math"/>
                      </a:rPr>
                      <m:t>6</m:t>
                    </m:r>
                    <m:r>
                      <a:rPr lang="pt-BR" i="1">
                        <a:latin typeface="Cambria Math"/>
                      </a:rPr>
                      <m:t>=</m:t>
                    </m:r>
                    <m:r>
                      <a:rPr lang="pt-BR" b="0" i="1" smtClean="0">
                        <a:latin typeface="Cambria Math"/>
                      </a:rPr>
                      <m:t>12</m:t>
                    </m:r>
                  </m:oMath>
                </a14:m>
                <a:r>
                  <a:rPr lang="pt-BR" dirty="0"/>
                  <a:t>  </a:t>
                </a:r>
                <a:r>
                  <a:rPr lang="pt-BR" dirty="0" smtClean="0"/>
                  <a:t>, </a:t>
                </a:r>
                <a:r>
                  <a:rPr lang="pt-BR" dirty="0"/>
                  <a:t>logo, Q</a:t>
                </a:r>
                <a:r>
                  <a:rPr lang="pt-BR" baseline="-25000" dirty="0"/>
                  <a:t>3</a:t>
                </a:r>
                <a:r>
                  <a:rPr lang="pt-BR" dirty="0"/>
                  <a:t>= </a:t>
                </a:r>
                <a:r>
                  <a:rPr lang="pt-BR" dirty="0" smtClean="0"/>
                  <a:t>12,5</a:t>
                </a:r>
                <a:endParaRPr lang="pt-BR" dirty="0"/>
              </a:p>
              <a:p>
                <a:r>
                  <a:rPr lang="pt-BR" dirty="0" smtClean="0"/>
                  <a:t>Q</a:t>
                </a:r>
                <a:r>
                  <a:rPr lang="pt-BR" baseline="-25000" dirty="0" smtClean="0"/>
                  <a:t>2</a:t>
                </a:r>
                <a:r>
                  <a:rPr lang="pt-BR" dirty="0"/>
                  <a:t>: MEDIANA             , logo, Q</a:t>
                </a:r>
                <a:r>
                  <a:rPr lang="pt-BR" baseline="-25000" dirty="0"/>
                  <a:t>2</a:t>
                </a:r>
                <a:r>
                  <a:rPr lang="pt-BR" dirty="0"/>
                  <a:t>= </a:t>
                </a:r>
                <a:r>
                  <a:rPr lang="pt-BR" dirty="0" smtClean="0"/>
                  <a:t>8,5</a:t>
                </a:r>
                <a:endParaRPr lang="pt-BR" dirty="0"/>
              </a:p>
            </p:txBody>
          </p:sp>
        </mc:Choice>
        <mc:Fallback xmlns="">
          <p:sp>
            <p:nvSpPr>
              <p:cNvPr id="5" name="Retâ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068" y="2211710"/>
                <a:ext cx="6752419" cy="1198405"/>
              </a:xfrm>
              <a:prstGeom prst="rect">
                <a:avLst/>
              </a:prstGeom>
              <a:blipFill rotWithShape="1">
                <a:blip r:embed="rId2"/>
                <a:stretch>
                  <a:fillRect l="-812" b="-765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693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36512" y="112018"/>
            <a:ext cx="8229600" cy="299492"/>
          </a:xfrm>
        </p:spPr>
        <p:txBody>
          <a:bodyPr>
            <a:noAutofit/>
          </a:bodyPr>
          <a:lstStyle/>
          <a:p>
            <a:r>
              <a:rPr lang="pt-BR" sz="2400" dirty="0" smtClean="0"/>
              <a:t>Exercício 4</a:t>
            </a:r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979712" y="52389"/>
            <a:ext cx="67816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Uma agência faz pesquisa de preços de determinado produto na cidade de Americana e Limeira. Em cada cidade, faz cotação em 12 lugares. Vejam os preços coletados essa semana</a:t>
            </a: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203848" y="1203598"/>
            <a:ext cx="5557487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/>
              <a:t>Calcule a média e mediana das cotações de Americana e Limeira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/>
              <a:t>Em sua opinião, qual das duas medidas parece ser a melhor a ser utilizada?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dirty="0" smtClean="0"/>
              <a:t> Uma estratégia utilizada é considerar a média apenas para valores entre o 20º e 80º percentis. Nesse caso calcule a nova média e mediana para </a:t>
            </a:r>
            <a:r>
              <a:rPr lang="pt-BR" dirty="0"/>
              <a:t>esses valores </a:t>
            </a:r>
            <a:r>
              <a:rPr lang="pt-BR" dirty="0" smtClean="0"/>
              <a:t>(isso significa desconsiderar as cotações abaixo e acima dos referidos percentis)</a:t>
            </a: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441177"/>
              </p:ext>
            </p:extLst>
          </p:nvPr>
        </p:nvGraphicFramePr>
        <p:xfrm>
          <a:off x="107504" y="1532280"/>
          <a:ext cx="2592288" cy="2867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"/>
                <a:gridCol w="864096"/>
                <a:gridCol w="864096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Cotação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Americana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u="none" strike="noStrike" dirty="0">
                          <a:effectLst/>
                        </a:rPr>
                        <a:t>Limeira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7,00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6,98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7,19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7,19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7,21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7,20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4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7,25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7,23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7,45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7,46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6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7,70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7,65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7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8,10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8,15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8,12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8,18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9,00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8,89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9,50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9,55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11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15,00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9,90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12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>
                          <a:effectLst/>
                        </a:rPr>
                        <a:t>17,50</a:t>
                      </a:r>
                      <a:endParaRPr lang="pt-B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</a:rPr>
                        <a:t>10,05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7735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build="p" bldLvl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267744" y="84355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Respostas do Exercício 4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738272"/>
              </p:ext>
            </p:extLst>
          </p:nvPr>
        </p:nvGraphicFramePr>
        <p:xfrm>
          <a:off x="1187624" y="1347614"/>
          <a:ext cx="6192688" cy="760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28192"/>
                <a:gridCol w="2232248"/>
                <a:gridCol w="223224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Americana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Limeira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Média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9,25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8,20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Mediana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>
                          <a:effectLst/>
                        </a:rPr>
                        <a:t>7,90</a:t>
                      </a:r>
                      <a:endParaRPr lang="pt-BR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u="none" strike="noStrike" dirty="0">
                          <a:effectLst/>
                        </a:rPr>
                        <a:t>7,90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4" name="CaixaDeTexto 3"/>
          <p:cNvSpPr txBox="1"/>
          <p:nvPr/>
        </p:nvSpPr>
        <p:spPr>
          <a:xfrm>
            <a:off x="251520" y="2355726"/>
            <a:ext cx="81369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Os valores de i deram: 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i20 = 2,4    -&gt; aí arredondamos para 3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i80 </a:t>
            </a:r>
            <a:r>
              <a:rPr lang="pt-BR" dirty="0"/>
              <a:t>= </a:t>
            </a:r>
            <a:r>
              <a:rPr lang="pt-BR" dirty="0" smtClean="0"/>
              <a:t>9,6    </a:t>
            </a:r>
            <a:r>
              <a:rPr lang="pt-BR" dirty="0"/>
              <a:t>-&gt; aí arredondamos para </a:t>
            </a:r>
            <a:r>
              <a:rPr lang="pt-BR" dirty="0" smtClean="0"/>
              <a:t>10</a:t>
            </a:r>
          </a:p>
          <a:p>
            <a:r>
              <a:rPr lang="pt-BR" dirty="0" smtClean="0"/>
              <a:t>Portanto, vamos descartar as posições 1, 2, 11 e 12</a:t>
            </a:r>
          </a:p>
          <a:p>
            <a:r>
              <a:rPr lang="pt-BR" dirty="0" smtClean="0"/>
              <a:t>Seguem as novas médias, sendo que as medianas continuaram as mesmas: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Americana: 8,04</a:t>
            </a:r>
          </a:p>
          <a:p>
            <a:pPr marL="285750" indent="-285750">
              <a:buFontTx/>
              <a:buChar char="-"/>
            </a:pPr>
            <a:r>
              <a:rPr lang="pt-BR" dirty="0" smtClean="0"/>
              <a:t>Limeira: 8,04</a:t>
            </a:r>
          </a:p>
          <a:p>
            <a:endParaRPr lang="pt-BR" dirty="0"/>
          </a:p>
          <a:p>
            <a:r>
              <a:rPr lang="pt-BR" dirty="0" err="1" smtClean="0"/>
              <a:t>Obs</a:t>
            </a:r>
            <a:r>
              <a:rPr lang="pt-BR" dirty="0" smtClean="0"/>
              <a:t>: antes de excluir os valores extremos, a mediana é mais adequada.</a:t>
            </a:r>
            <a:endParaRPr lang="pt-BR" dirty="0"/>
          </a:p>
          <a:p>
            <a:pPr marL="285750" indent="-285750">
              <a:buFontTx/>
              <a:buChar char="-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4859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427734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MÉDIA</a:t>
            </a:r>
            <a:br>
              <a:rPr lang="pt-BR" dirty="0" smtClean="0"/>
            </a:br>
            <a:r>
              <a:rPr lang="pt-BR" dirty="0" smtClean="0"/>
              <a:t>(Medidas de Posição)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2074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Média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pt-BR" dirty="0" smtClean="0"/>
                  <a:t>Indicação da variável:</a:t>
                </a:r>
              </a:p>
              <a:p>
                <a:pPr lvl="1"/>
                <a:r>
                  <a:rPr lang="pt-BR" dirty="0" smtClean="0"/>
                  <a:t>Média da amostra: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pt-BR" dirty="0" smtClean="0"/>
              </a:p>
              <a:p>
                <a:pPr lvl="1"/>
                <a:r>
                  <a:rPr lang="pt-BR" dirty="0" smtClean="0"/>
                  <a:t>Média da população: </a:t>
                </a:r>
                <a14:m>
                  <m:oMath xmlns:m="http://schemas.openxmlformats.org/officeDocument/2006/math">
                    <m:r>
                      <a:rPr lang="pt-BR" i="1" smtClean="0">
                        <a:latin typeface="Cambria Math"/>
                        <a:ea typeface="Cambria Math"/>
                      </a:rPr>
                      <m:t>𝜇</m:t>
                    </m:r>
                  </m:oMath>
                </a14:m>
                <a:endParaRPr lang="pt-BR" dirty="0" smtClean="0">
                  <a:ea typeface="Cambria Math"/>
                </a:endParaRPr>
              </a:p>
              <a:p>
                <a:endParaRPr lang="pt-BR" dirty="0" smtClean="0"/>
              </a:p>
              <a:p>
                <a:r>
                  <a:rPr lang="pt-BR" dirty="0" smtClean="0"/>
                  <a:t>Fórmula da média amostral: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sz="4000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pt-BR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sz="4000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pt-BR" sz="4000" b="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pt-BR" sz="40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sz="4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sz="40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pt-BR" sz="4000" b="0" i="1" smtClean="0">
                            <a:latin typeface="Cambria Math"/>
                          </a:rPr>
                          <m:t>𝑛</m:t>
                        </m:r>
                      </m:den>
                    </m:f>
                  </m:oMath>
                </a14:m>
                <a:endParaRPr lang="pt-BR" sz="4000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11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151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média amostral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pt-BR" dirty="0" smtClean="0"/>
                  <a:t>Foi colhida uma amostra de 5 classes de determinada universidade, com os seguintes números de alunos:</a:t>
                </a:r>
              </a:p>
              <a:p>
                <a:r>
                  <a:rPr lang="pt-BR" dirty="0" smtClean="0">
                    <a:ea typeface="Cambria Math"/>
                  </a:rPr>
                  <a:t>46     54    42    46    32</a:t>
                </a:r>
              </a:p>
              <a:p>
                <a:r>
                  <a:rPr lang="pt-BR" dirty="0" smtClean="0">
                    <a:ea typeface="Cambria Math"/>
                  </a:rPr>
                  <a:t>A variável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𝑥</m:t>
                    </m:r>
                  </m:oMath>
                </a14:m>
                <a:r>
                  <a:rPr lang="pt-BR" dirty="0" smtClean="0">
                    <a:ea typeface="Cambria Math"/>
                  </a:rPr>
                  <a:t> é: o número de alunos em uma classe</a:t>
                </a:r>
              </a:p>
              <a:p>
                <a:r>
                  <a:rPr lang="pt-BR" dirty="0" smtClean="0">
                    <a:ea typeface="Cambria Math"/>
                  </a:rPr>
                  <a:t>Escrevemos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pt-BR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pt-BR" dirty="0" smtClean="0">
                    <a:ea typeface="Cambria Math"/>
                  </a:rPr>
                  <a:t> para indicar que serão amostrados vários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/>
                      </a:rPr>
                      <m:t>𝑥</m:t>
                    </m:r>
                  </m:oMath>
                </a14:m>
                <a:endParaRPr lang="pt-BR" dirty="0" smtClean="0">
                  <a:ea typeface="Cambria Math"/>
                </a:endParaRPr>
              </a:p>
              <a:p>
                <a:r>
                  <a:rPr lang="pt-BR" dirty="0" smtClean="0"/>
                  <a:t>Nesse nosso caso</a:t>
                </a:r>
              </a:p>
              <a:p>
                <a:pPr lvl="1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sz="4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pt-BR" sz="4000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pt-BR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sz="4000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pt-BR" sz="4000" b="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pt-BR" sz="40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sz="4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sz="40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pt-BR" sz="4000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r>
                      <a:rPr lang="pt-BR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sz="40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pt-BR" sz="4000" i="1">
                            <a:latin typeface="Cambria Math"/>
                          </a:rPr>
                          <m:t>46+54+42+46+</m:t>
                        </m:r>
                        <m:r>
                          <a:rPr lang="pt-BR" sz="4000" b="0" i="1" smtClean="0">
                            <a:latin typeface="Cambria Math"/>
                          </a:rPr>
                          <m:t>32</m:t>
                        </m:r>
                      </m:num>
                      <m:den>
                        <m:r>
                          <a:rPr lang="pt-BR" sz="4000" b="0" i="1" smtClean="0">
                            <a:latin typeface="Cambria Math"/>
                          </a:rPr>
                          <m:t>5</m:t>
                        </m:r>
                      </m:den>
                    </m:f>
                    <m:r>
                      <a:rPr lang="pt-BR" sz="4000" b="0" i="1" smtClean="0">
                        <a:latin typeface="Cambria Math"/>
                      </a:rPr>
                      <m:t>=44</m:t>
                    </m:r>
                  </m:oMath>
                </a14:m>
                <a:endParaRPr lang="pt-BR" sz="4000" dirty="0"/>
              </a:p>
            </p:txBody>
          </p:sp>
        </mc:Choice>
        <mc:Fallback xmlns=""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8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027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Média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pt-BR" dirty="0" smtClean="0"/>
              </a:p>
              <a:p>
                <a:r>
                  <a:rPr lang="pt-BR" dirty="0" smtClean="0"/>
                  <a:t>Fórmula da média populacional: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sz="4000" i="1" smtClean="0">
                        <a:latin typeface="Cambria Math"/>
                        <a:ea typeface="Cambria Math"/>
                      </a:rPr>
                      <m:t>𝜇</m:t>
                    </m:r>
                    <m:r>
                      <a:rPr lang="pt-BR" sz="40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pt-BR" sz="4000" b="0" i="1" smtClean="0">
                            <a:latin typeface="Cambria Math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pt-BR" sz="4000" b="0" i="1" smtClean="0">
                                <a:latin typeface="Cambria Math"/>
                              </a:rPr>
                            </m:ctrlPr>
                          </m:naryPr>
                          <m:sub/>
                          <m:sup/>
                          <m:e>
                            <m:sSub>
                              <m:sSubPr>
                                <m:ctrlPr>
                                  <a:rPr lang="pt-BR" sz="40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pt-BR" sz="40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pt-BR" sz="40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num>
                      <m:den>
                        <m:r>
                          <a:rPr lang="pt-BR" sz="4000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endParaRPr lang="pt-BR" sz="4000" dirty="0" smtClean="0"/>
              </a:p>
              <a:p>
                <a:r>
                  <a:rPr lang="pt-BR" dirty="0" smtClean="0"/>
                  <a:t>Em que </a:t>
                </a:r>
                <a:r>
                  <a:rPr lang="pt-BR" i="1" dirty="0" smtClean="0"/>
                  <a:t>N</a:t>
                </a:r>
                <a:r>
                  <a:rPr lang="pt-BR" dirty="0" smtClean="0"/>
                  <a:t> é o tamanho da população e não da amostra</a:t>
                </a:r>
                <a:endParaRPr lang="pt-BR" dirty="0"/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868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427734"/>
            <a:ext cx="8229600" cy="74295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/>
              <a:t>MEDIANA</a:t>
            </a:r>
            <a:br>
              <a:rPr lang="pt-BR" dirty="0" smtClean="0"/>
            </a:br>
            <a:r>
              <a:rPr lang="pt-BR" dirty="0" smtClean="0"/>
              <a:t>(Medidas de Posição)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830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Mediana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Valor central, quando os dados são calculados em ordem CRESCENTE</a:t>
            </a:r>
          </a:p>
          <a:p>
            <a:r>
              <a:rPr lang="pt-BR" dirty="0" smtClean="0"/>
              <a:t>Para a série de dados abaixo, qual a mediana?</a:t>
            </a:r>
          </a:p>
          <a:p>
            <a:r>
              <a:rPr lang="pt-BR" dirty="0" smtClean="0"/>
              <a:t>32     42    46    47    54</a:t>
            </a:r>
          </a:p>
          <a:p>
            <a:r>
              <a:rPr lang="pt-BR" dirty="0" smtClean="0"/>
              <a:t>O valor </a:t>
            </a:r>
            <a:r>
              <a:rPr lang="pt-BR" dirty="0" smtClean="0"/>
              <a:t>central </a:t>
            </a:r>
            <a:r>
              <a:rPr lang="pt-BR" dirty="0" smtClean="0"/>
              <a:t>é: 46</a:t>
            </a:r>
          </a:p>
          <a:p>
            <a:r>
              <a:rPr lang="pt-BR" dirty="0" smtClean="0"/>
              <a:t>E para a seguinte série de dados?</a:t>
            </a:r>
          </a:p>
          <a:p>
            <a:r>
              <a:rPr lang="pt-BR" dirty="0"/>
              <a:t>32     42    46    47    </a:t>
            </a:r>
            <a:r>
              <a:rPr lang="pt-BR" dirty="0" smtClean="0"/>
              <a:t>54    65</a:t>
            </a:r>
            <a:endParaRPr lang="pt-BR" dirty="0"/>
          </a:p>
          <a:p>
            <a:r>
              <a:rPr lang="pt-BR" dirty="0" smtClean="0"/>
              <a:t>Quando o números de observações é PAR, tiramos a média dos dois elementos centrais</a:t>
            </a:r>
          </a:p>
          <a:p>
            <a:r>
              <a:rPr lang="pt-BR" dirty="0" smtClean="0"/>
              <a:t>Mediana = (46+47)/2 = 46,5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1057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Exercício 1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539552" y="1275606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Calcule a </a:t>
            </a:r>
            <a:r>
              <a:rPr lang="pt-BR" b="1" dirty="0" smtClean="0"/>
              <a:t>média</a:t>
            </a:r>
            <a:r>
              <a:rPr lang="pt-BR" dirty="0" smtClean="0"/>
              <a:t> e a </a:t>
            </a:r>
            <a:r>
              <a:rPr lang="pt-BR" b="1" dirty="0" smtClean="0"/>
              <a:t>mediana</a:t>
            </a:r>
            <a:r>
              <a:rPr lang="pt-BR" dirty="0" smtClean="0"/>
              <a:t> dos seguintes salários:</a:t>
            </a: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608247"/>
              </p:ext>
            </p:extLst>
          </p:nvPr>
        </p:nvGraphicFramePr>
        <p:xfrm>
          <a:off x="395536" y="1995686"/>
          <a:ext cx="6096000" cy="22517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Amostra 1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Amostra 2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R$ 2.500,00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R$ 2.200,00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R$ 3.000,00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R$ 3.100,00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R$ 12.000,00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R$ 2.000,00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R$ 2.300,00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R$ 3.300,00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R$ 3.100,00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R$ 2.700,00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208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4235</TotalTime>
  <Words>1365</Words>
  <Application>Microsoft Office PowerPoint</Application>
  <PresentationFormat>Apresentação na tela (16:9)</PresentationFormat>
  <Paragraphs>224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Brilho</vt:lpstr>
      <vt:lpstr>Estatística descritiva: medidas DE POSIÇÃO</vt:lpstr>
      <vt:lpstr>Introdução</vt:lpstr>
      <vt:lpstr>MÉDIA (Medidas de Posição)</vt:lpstr>
      <vt:lpstr>Média</vt:lpstr>
      <vt:lpstr>Exemplo: média amostral</vt:lpstr>
      <vt:lpstr>Média</vt:lpstr>
      <vt:lpstr>MEDIANA (Medidas de Posição)</vt:lpstr>
      <vt:lpstr>Mediana</vt:lpstr>
      <vt:lpstr>Exercício 1</vt:lpstr>
      <vt:lpstr>Comentários: Exercício 1</vt:lpstr>
      <vt:lpstr>Moda (Medidas de Posição)</vt:lpstr>
      <vt:lpstr>Moda</vt:lpstr>
      <vt:lpstr>Percentis (Medidas de Posição)</vt:lpstr>
      <vt:lpstr>Percentis</vt:lpstr>
      <vt:lpstr>Percentis</vt:lpstr>
      <vt:lpstr>Percentis</vt:lpstr>
      <vt:lpstr>Percentis</vt:lpstr>
      <vt:lpstr>Percentis</vt:lpstr>
      <vt:lpstr>Percentis</vt:lpstr>
      <vt:lpstr>Exercício 2</vt:lpstr>
      <vt:lpstr>Quartis (Medidas de Posição)</vt:lpstr>
      <vt:lpstr>Quartis</vt:lpstr>
      <vt:lpstr>Quartis</vt:lpstr>
      <vt:lpstr>Quartis</vt:lpstr>
      <vt:lpstr>Exercício 3</vt:lpstr>
      <vt:lpstr>Exercício 4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Dados e a estatística</dc:title>
  <dc:creator>Elisson</dc:creator>
  <cp:lastModifiedBy>Elisson</cp:lastModifiedBy>
  <cp:revision>60</cp:revision>
  <dcterms:created xsi:type="dcterms:W3CDTF">2018-08-07T16:34:30Z</dcterms:created>
  <dcterms:modified xsi:type="dcterms:W3CDTF">2019-03-14T18:37:31Z</dcterms:modified>
</cp:coreProperties>
</file>