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1" r:id="rId22"/>
    <p:sldId id="282" r:id="rId23"/>
    <p:sldId id="283" r:id="rId24"/>
    <p:sldId id="284" r:id="rId25"/>
    <p:sldId id="285" r:id="rId26"/>
    <p:sldId id="286" r:id="rId27"/>
    <p:sldId id="276" r:id="rId28"/>
    <p:sldId id="277" r:id="rId29"/>
    <p:sldId id="278" r:id="rId30"/>
    <p:sldId id="279" r:id="rId31"/>
    <p:sldId id="280" r:id="rId32"/>
    <p:sldId id="287" r:id="rId33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22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Estat&#237;stica%20I%20-%20contabilidade%202018\Aula%205%20Medidas%20de%20dispers&#227;o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F:\Dados\Meus%20documentos\Dom%20Bosco\Estat&#237;stica%20I%20-%20contabilidade%202018\Aula%205%20Medidas%20de%20dispers&#227;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Estat&#237;stica%20I%20-%20contabilidade%202018\Aula%205%20Medidas%20de%20dispers&#227;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Estat&#237;stica%20I%20-%20contabilidade%202018\Aula%205%20Medidas%20de%20dispers&#227;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Estat&#237;stica%20I%20-%20contabilidade%202018\Aula%205%20Medidas%20de%20dispers&#227;o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Estat&#237;stica%20I%20-%20contabilidade%202018\Aula%205%20Medidas%20de%20dispers&#227;o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Estat&#237;stica%20I%20-%20contabilidade%202018\Aula%205%20Medidas%20de%20dispers&#227;o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Estat&#237;stica%20I%20-%20contabilidade%202018\Aula%205%20Medidas%20de%20dispers&#227;o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Estat&#237;stica%20I%20-%20contabilidade%202018\Aula%205%20Medidas%20de%20dispers&#227;o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Dados\Meus%20documentos\Dom%20Bosco\Estat&#237;stica%20I%20-%20contabilidade%202018\Aula%205%20Medidas%20de%20dispers&#227;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Dispersão!$B$2</c:f>
              <c:strCache>
                <c:ptCount val="1"/>
                <c:pt idx="0">
                  <c:v>Retorno ATIVO 1</c:v>
                </c:pt>
              </c:strCache>
            </c:strRef>
          </c:tx>
          <c:spPr>
            <a:ln w="57150">
              <a:solidFill>
                <a:srgbClr val="00B050"/>
              </a:solidFill>
            </a:ln>
          </c:spPr>
          <c:marker>
            <c:symbol val="none"/>
          </c:marker>
          <c:val>
            <c:numRef>
              <c:f>Dispersão!$B$3:$B$22</c:f>
              <c:numCache>
                <c:formatCode>0.00%</c:formatCode>
                <c:ptCount val="20"/>
                <c:pt idx="0">
                  <c:v>0.01</c:v>
                </c:pt>
                <c:pt idx="1">
                  <c:v>-8.8999999999999999E-3</c:v>
                </c:pt>
                <c:pt idx="2">
                  <c:v>0.02</c:v>
                </c:pt>
                <c:pt idx="3">
                  <c:v>1.4999999999999999E-2</c:v>
                </c:pt>
                <c:pt idx="4">
                  <c:v>-3.0000000000000001E-3</c:v>
                </c:pt>
                <c:pt idx="5">
                  <c:v>0.03</c:v>
                </c:pt>
                <c:pt idx="6">
                  <c:v>8.0000000000000002E-3</c:v>
                </c:pt>
                <c:pt idx="7">
                  <c:v>0.03</c:v>
                </c:pt>
                <c:pt idx="8">
                  <c:v>-1.4999999999999999E-2</c:v>
                </c:pt>
                <c:pt idx="9">
                  <c:v>2.5000000000000001E-2</c:v>
                </c:pt>
                <c:pt idx="10">
                  <c:v>0.02</c:v>
                </c:pt>
                <c:pt idx="11">
                  <c:v>7.0000000000000001E-3</c:v>
                </c:pt>
                <c:pt idx="12">
                  <c:v>-5.0000000000000001E-3</c:v>
                </c:pt>
                <c:pt idx="13">
                  <c:v>0.01</c:v>
                </c:pt>
                <c:pt idx="14">
                  <c:v>1.4999999999999999E-2</c:v>
                </c:pt>
                <c:pt idx="15">
                  <c:v>2.1999999999999999E-2</c:v>
                </c:pt>
                <c:pt idx="16">
                  <c:v>-0.01</c:v>
                </c:pt>
                <c:pt idx="17">
                  <c:v>0</c:v>
                </c:pt>
                <c:pt idx="18">
                  <c:v>8.0000000000000002E-3</c:v>
                </c:pt>
                <c:pt idx="19">
                  <c:v>0.02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Dispersão!$C$2</c:f>
              <c:strCache>
                <c:ptCount val="1"/>
                <c:pt idx="0">
                  <c:v>Retorno ATIVO 2</c:v>
                </c:pt>
              </c:strCache>
            </c:strRef>
          </c:tx>
          <c:spPr>
            <a:ln w="53975">
              <a:solidFill>
                <a:srgbClr val="FF0000"/>
              </a:solidFill>
            </a:ln>
          </c:spPr>
          <c:marker>
            <c:symbol val="none"/>
          </c:marker>
          <c:val>
            <c:numRef>
              <c:f>Dispersão!$C$3:$C$22</c:f>
              <c:numCache>
                <c:formatCode>0.00%</c:formatCode>
                <c:ptCount val="20"/>
                <c:pt idx="0">
                  <c:v>0.02</c:v>
                </c:pt>
                <c:pt idx="1">
                  <c:v>-0.03</c:v>
                </c:pt>
                <c:pt idx="2">
                  <c:v>0.05</c:v>
                </c:pt>
                <c:pt idx="3">
                  <c:v>0.06</c:v>
                </c:pt>
                <c:pt idx="4">
                  <c:v>-0.04</c:v>
                </c:pt>
                <c:pt idx="5">
                  <c:v>0</c:v>
                </c:pt>
                <c:pt idx="6">
                  <c:v>5.0000000000000001E-3</c:v>
                </c:pt>
                <c:pt idx="7">
                  <c:v>2.5000000000000001E-2</c:v>
                </c:pt>
                <c:pt idx="8">
                  <c:v>-0.04</c:v>
                </c:pt>
                <c:pt idx="9">
                  <c:v>7.0000000000000007E-2</c:v>
                </c:pt>
                <c:pt idx="10">
                  <c:v>0.03</c:v>
                </c:pt>
                <c:pt idx="11">
                  <c:v>-0.02</c:v>
                </c:pt>
                <c:pt idx="12">
                  <c:v>-0.03</c:v>
                </c:pt>
                <c:pt idx="13">
                  <c:v>0.08</c:v>
                </c:pt>
                <c:pt idx="14">
                  <c:v>-0.04</c:v>
                </c:pt>
                <c:pt idx="15">
                  <c:v>0.05</c:v>
                </c:pt>
                <c:pt idx="16">
                  <c:v>-0.02</c:v>
                </c:pt>
                <c:pt idx="17">
                  <c:v>0.03</c:v>
                </c:pt>
                <c:pt idx="18">
                  <c:v>0.04</c:v>
                </c:pt>
                <c:pt idx="19">
                  <c:v>-4.19E-2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Dispersão!$D$2</c:f>
              <c:strCache>
                <c:ptCount val="1"/>
                <c:pt idx="0">
                  <c:v>Média</c:v>
                </c:pt>
              </c:strCache>
            </c:strRef>
          </c:tx>
          <c:spPr>
            <a:ln w="57150">
              <a:solidFill>
                <a:srgbClr val="7030A0"/>
              </a:solidFill>
            </a:ln>
          </c:spPr>
          <c:marker>
            <c:symbol val="none"/>
          </c:marker>
          <c:val>
            <c:numRef>
              <c:f>Dispersão!$D$3:$D$22</c:f>
              <c:numCache>
                <c:formatCode>0.00%</c:formatCode>
                <c:ptCount val="20"/>
                <c:pt idx="0">
                  <c:v>9.9050000000000006E-3</c:v>
                </c:pt>
                <c:pt idx="1">
                  <c:v>9.9050000000000006E-3</c:v>
                </c:pt>
                <c:pt idx="2">
                  <c:v>9.9050000000000006E-3</c:v>
                </c:pt>
                <c:pt idx="3">
                  <c:v>9.9050000000000006E-3</c:v>
                </c:pt>
                <c:pt idx="4">
                  <c:v>9.9050000000000006E-3</c:v>
                </c:pt>
                <c:pt idx="5">
                  <c:v>9.9050000000000006E-3</c:v>
                </c:pt>
                <c:pt idx="6">
                  <c:v>9.9050000000000006E-3</c:v>
                </c:pt>
                <c:pt idx="7">
                  <c:v>9.9050000000000006E-3</c:v>
                </c:pt>
                <c:pt idx="8">
                  <c:v>9.9050000000000006E-3</c:v>
                </c:pt>
                <c:pt idx="9">
                  <c:v>9.9050000000000006E-3</c:v>
                </c:pt>
                <c:pt idx="10">
                  <c:v>9.9050000000000006E-3</c:v>
                </c:pt>
                <c:pt idx="11">
                  <c:v>9.9050000000000006E-3</c:v>
                </c:pt>
                <c:pt idx="12">
                  <c:v>9.9050000000000006E-3</c:v>
                </c:pt>
                <c:pt idx="13">
                  <c:v>9.9050000000000006E-3</c:v>
                </c:pt>
                <c:pt idx="14">
                  <c:v>9.9050000000000006E-3</c:v>
                </c:pt>
                <c:pt idx="15">
                  <c:v>9.9050000000000006E-3</c:v>
                </c:pt>
                <c:pt idx="16">
                  <c:v>9.9050000000000006E-3</c:v>
                </c:pt>
                <c:pt idx="17">
                  <c:v>9.9050000000000006E-3</c:v>
                </c:pt>
                <c:pt idx="18">
                  <c:v>9.9050000000000006E-3</c:v>
                </c:pt>
                <c:pt idx="19">
                  <c:v>9.9050000000000006E-3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430080"/>
        <c:axId val="177012736"/>
      </c:lineChart>
      <c:catAx>
        <c:axId val="174430080"/>
        <c:scaling>
          <c:orientation val="minMax"/>
        </c:scaling>
        <c:delete val="0"/>
        <c:axPos val="b"/>
        <c:majorTickMark val="out"/>
        <c:minorTickMark val="none"/>
        <c:tickLblPos val="none"/>
        <c:spPr>
          <a:noFill/>
        </c:spPr>
        <c:crossAx val="177012736"/>
        <c:crosses val="autoZero"/>
        <c:auto val="1"/>
        <c:lblAlgn val="ctr"/>
        <c:lblOffset val="100"/>
        <c:noMultiLvlLbl val="0"/>
      </c:catAx>
      <c:valAx>
        <c:axId val="177012736"/>
        <c:scaling>
          <c:orientation val="minMax"/>
        </c:scaling>
        <c:delete val="0"/>
        <c:axPos val="l"/>
        <c:numFmt formatCode="0.00%" sourceLinked="1"/>
        <c:majorTickMark val="out"/>
        <c:minorTickMark val="none"/>
        <c:tickLblPos val="nextTo"/>
        <c:crossAx val="1744300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00B050"/>
              </a:solidFill>
            </c:spPr>
          </c:marker>
          <c:errBars>
            <c:errDir val="x"/>
            <c:errBarType val="both"/>
            <c:errValType val="stdDev"/>
            <c:noEndCap val="0"/>
            <c:val val="1"/>
            <c:spPr>
              <a:ln>
                <a:noFill/>
              </a:ln>
            </c:spPr>
          </c:errBars>
          <c:errBars>
            <c:errDir val="y"/>
            <c:errBarType val="both"/>
            <c:errValType val="stdDev"/>
            <c:noEndCap val="0"/>
            <c:val val="1"/>
            <c:spPr>
              <a:ln>
                <a:noFill/>
              </a:ln>
            </c:spPr>
          </c:errBars>
          <c:xVal>
            <c:numRef>
              <c:f>'Desvio 2'!$C$3:$C$34</c:f>
              <c:numCache>
                <c:formatCode>General</c:formatCode>
                <c:ptCount val="32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6</c:v>
                </c:pt>
                <c:pt idx="15">
                  <c:v>6</c:v>
                </c:pt>
                <c:pt idx="16">
                  <c:v>6</c:v>
                </c:pt>
                <c:pt idx="17">
                  <c:v>6</c:v>
                </c:pt>
                <c:pt idx="18">
                  <c:v>6</c:v>
                </c:pt>
                <c:pt idx="19">
                  <c:v>7</c:v>
                </c:pt>
                <c:pt idx="20">
                  <c:v>7</c:v>
                </c:pt>
                <c:pt idx="21">
                  <c:v>7</c:v>
                </c:pt>
                <c:pt idx="22">
                  <c:v>7</c:v>
                </c:pt>
                <c:pt idx="23">
                  <c:v>7</c:v>
                </c:pt>
                <c:pt idx="24">
                  <c:v>7</c:v>
                </c:pt>
                <c:pt idx="25">
                  <c:v>7</c:v>
                </c:pt>
                <c:pt idx="26">
                  <c:v>8</c:v>
                </c:pt>
                <c:pt idx="27">
                  <c:v>8</c:v>
                </c:pt>
                <c:pt idx="28">
                  <c:v>8</c:v>
                </c:pt>
                <c:pt idx="29">
                  <c:v>8</c:v>
                </c:pt>
                <c:pt idx="30">
                  <c:v>8</c:v>
                </c:pt>
                <c:pt idx="31">
                  <c:v>9</c:v>
                </c:pt>
              </c:numCache>
            </c:numRef>
          </c:xVal>
          <c:yVal>
            <c:numRef>
              <c:f>'Desvio 2'!$D$3:$D$34</c:f>
              <c:numCache>
                <c:formatCode>General</c:formatCode>
                <c:ptCount val="32"/>
                <c:pt idx="0">
                  <c:v>0.35620875112094275</c:v>
                </c:pt>
                <c:pt idx="1">
                  <c:v>0.20121669031496936</c:v>
                </c:pt>
                <c:pt idx="2">
                  <c:v>0.64128800727266799</c:v>
                </c:pt>
                <c:pt idx="3">
                  <c:v>5.015166554539785E-2</c:v>
                </c:pt>
                <c:pt idx="4">
                  <c:v>0.88490190193410234</c:v>
                </c:pt>
                <c:pt idx="5">
                  <c:v>0.22852713507558764</c:v>
                </c:pt>
                <c:pt idx="6">
                  <c:v>0.8601141442069018</c:v>
                </c:pt>
                <c:pt idx="7">
                  <c:v>0.50531575388966576</c:v>
                </c:pt>
                <c:pt idx="8">
                  <c:v>0.98285245807986377</c:v>
                </c:pt>
                <c:pt idx="9">
                  <c:v>0.85560246488041336</c:v>
                </c:pt>
                <c:pt idx="10">
                  <c:v>0.39840696461629255</c:v>
                </c:pt>
                <c:pt idx="11">
                  <c:v>0.60161420385486819</c:v>
                </c:pt>
                <c:pt idx="12">
                  <c:v>0.28650774164093973</c:v>
                </c:pt>
                <c:pt idx="13">
                  <c:v>0.30565567605302824</c:v>
                </c:pt>
                <c:pt idx="14">
                  <c:v>0.86936893134952686</c:v>
                </c:pt>
                <c:pt idx="15">
                  <c:v>0.2867004299016771</c:v>
                </c:pt>
                <c:pt idx="16">
                  <c:v>0.7362706765505701</c:v>
                </c:pt>
                <c:pt idx="17">
                  <c:v>0.62198931329004636</c:v>
                </c:pt>
                <c:pt idx="18">
                  <c:v>0.17060219340003191</c:v>
                </c:pt>
                <c:pt idx="19">
                  <c:v>0.52417578815440558</c:v>
                </c:pt>
                <c:pt idx="20">
                  <c:v>0.43765030554438444</c:v>
                </c:pt>
                <c:pt idx="21">
                  <c:v>9.4798637851862488E-2</c:v>
                </c:pt>
                <c:pt idx="22">
                  <c:v>0.7655286126619204</c:v>
                </c:pt>
                <c:pt idx="23">
                  <c:v>0.3291573194432843</c:v>
                </c:pt>
                <c:pt idx="24">
                  <c:v>0.88697509289798226</c:v>
                </c:pt>
                <c:pt idx="25">
                  <c:v>3.9208521306146604E-2</c:v>
                </c:pt>
                <c:pt idx="26">
                  <c:v>0.7677376653326875</c:v>
                </c:pt>
                <c:pt idx="27">
                  <c:v>0.16707286454591774</c:v>
                </c:pt>
                <c:pt idx="28">
                  <c:v>0.8573254117239677</c:v>
                </c:pt>
                <c:pt idx="29">
                  <c:v>0.90639393774140986</c:v>
                </c:pt>
                <c:pt idx="30">
                  <c:v>0.951846371700241</c:v>
                </c:pt>
                <c:pt idx="31">
                  <c:v>0.59627980249387524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9805312"/>
        <c:axId val="169806848"/>
      </c:scatterChart>
      <c:valAx>
        <c:axId val="169805312"/>
        <c:scaling>
          <c:orientation val="minMax"/>
          <c:max val="12"/>
        </c:scaling>
        <c:delete val="0"/>
        <c:axPos val="b"/>
        <c:numFmt formatCode="General" sourceLinked="1"/>
        <c:majorTickMark val="out"/>
        <c:minorTickMark val="none"/>
        <c:tickLblPos val="nextTo"/>
        <c:crossAx val="169806848"/>
        <c:crosses val="autoZero"/>
        <c:crossBetween val="midCat"/>
      </c:valAx>
      <c:valAx>
        <c:axId val="169806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980531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Dispersão!$K$3</c:f>
              <c:strCache>
                <c:ptCount val="1"/>
                <c:pt idx="0">
                  <c:v>Ativo 1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val>
            <c:numRef>
              <c:f>Dispersão!$K$4:$K$25</c:f>
              <c:numCache>
                <c:formatCode>General</c:formatCode>
                <c:ptCount val="22"/>
                <c:pt idx="0">
                  <c:v>0.20847690500045668</c:v>
                </c:pt>
                <c:pt idx="1">
                  <c:v>0.86144447983206107</c:v>
                </c:pt>
                <c:pt idx="2">
                  <c:v>9.8544339092841882E-2</c:v>
                </c:pt>
                <c:pt idx="3">
                  <c:v>0.73291805739477467</c:v>
                </c:pt>
                <c:pt idx="4">
                  <c:v>9.4314819093382352E-2</c:v>
                </c:pt>
                <c:pt idx="5">
                  <c:v>0.30386458243606762</c:v>
                </c:pt>
                <c:pt idx="6">
                  <c:v>0.87064841857032338</c:v>
                </c:pt>
                <c:pt idx="7">
                  <c:v>0.77733688684945046</c:v>
                </c:pt>
                <c:pt idx="8">
                  <c:v>0.79563226014504818</c:v>
                </c:pt>
                <c:pt idx="9">
                  <c:v>0.16691282604799862</c:v>
                </c:pt>
                <c:pt idx="10">
                  <c:v>0.42497755203101539</c:v>
                </c:pt>
                <c:pt idx="11">
                  <c:v>0.20062773911685061</c:v>
                </c:pt>
                <c:pt idx="12">
                  <c:v>0.9674163874639109</c:v>
                </c:pt>
                <c:pt idx="13">
                  <c:v>0.10772645804897552</c:v>
                </c:pt>
                <c:pt idx="14">
                  <c:v>0.7956605556166203</c:v>
                </c:pt>
                <c:pt idx="15">
                  <c:v>0.70152043942168119</c:v>
                </c:pt>
                <c:pt idx="16">
                  <c:v>0.71320290757733584</c:v>
                </c:pt>
                <c:pt idx="17">
                  <c:v>0.90557730571275286</c:v>
                </c:pt>
                <c:pt idx="18">
                  <c:v>0.20848518163396978</c:v>
                </c:pt>
                <c:pt idx="19">
                  <c:v>0.65477743778139319</c:v>
                </c:pt>
                <c:pt idx="20">
                  <c:v>0.47869858569498747</c:v>
                </c:pt>
                <c:pt idx="21">
                  <c:v>0.14169652132845068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Dispersão!$L$3</c:f>
              <c:strCache>
                <c:ptCount val="1"/>
                <c:pt idx="0">
                  <c:v>Ativo 2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Dispersão!$L$4:$L$25</c:f>
              <c:numCache>
                <c:formatCode>General</c:formatCode>
                <c:ptCount val="22"/>
                <c:pt idx="0">
                  <c:v>0.17317225139152403</c:v>
                </c:pt>
                <c:pt idx="1">
                  <c:v>0.57845263230179178</c:v>
                </c:pt>
                <c:pt idx="2">
                  <c:v>0.54805976901324727</c:v>
                </c:pt>
                <c:pt idx="3">
                  <c:v>0.40505091930330306</c:v>
                </c:pt>
                <c:pt idx="4">
                  <c:v>0.44130279043638143</c:v>
                </c:pt>
                <c:pt idx="5">
                  <c:v>0.46162102682764472</c:v>
                </c:pt>
                <c:pt idx="6">
                  <c:v>0.48584799910640453</c:v>
                </c:pt>
                <c:pt idx="7">
                  <c:v>0.30648674354578664</c:v>
                </c:pt>
                <c:pt idx="8">
                  <c:v>0.93060095724435254</c:v>
                </c:pt>
                <c:pt idx="9">
                  <c:v>0.92062223164185386</c:v>
                </c:pt>
                <c:pt idx="10">
                  <c:v>0.74603038032927205</c:v>
                </c:pt>
                <c:pt idx="11">
                  <c:v>0.48281774859226501</c:v>
                </c:pt>
                <c:pt idx="12">
                  <c:v>0.56491533484446887</c:v>
                </c:pt>
                <c:pt idx="13">
                  <c:v>0.94979047702272312</c:v>
                </c:pt>
                <c:pt idx="14">
                  <c:v>0.68942041665407272</c:v>
                </c:pt>
                <c:pt idx="15">
                  <c:v>5.0021007681161245E-2</c:v>
                </c:pt>
                <c:pt idx="16">
                  <c:v>0.47235186210183044</c:v>
                </c:pt>
                <c:pt idx="17">
                  <c:v>0.11324159491372954</c:v>
                </c:pt>
                <c:pt idx="18">
                  <c:v>0.77385363637757865</c:v>
                </c:pt>
                <c:pt idx="19">
                  <c:v>0.57520178283538714</c:v>
                </c:pt>
                <c:pt idx="20">
                  <c:v>0.96167867984864541</c:v>
                </c:pt>
                <c:pt idx="21">
                  <c:v>0.43638716229944796</c:v>
                </c:pt>
              </c:numCache>
            </c:numRef>
          </c:val>
          <c:smooth val="0"/>
        </c:ser>
        <c:ser>
          <c:idx val="2"/>
          <c:order val="2"/>
          <c:tx>
            <c:v>Média</c:v>
          </c:tx>
          <c:spPr>
            <a:ln w="50800"/>
          </c:spPr>
          <c:marker>
            <c:symbol val="none"/>
          </c:marker>
          <c:val>
            <c:numRef>
              <c:f>Dispersão!$M$4:$M$25</c:f>
              <c:numCache>
                <c:formatCode>General</c:formatCode>
                <c:ptCount val="22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0.5</c:v>
                </c:pt>
                <c:pt idx="10">
                  <c:v>0.5</c:v>
                </c:pt>
                <c:pt idx="11">
                  <c:v>0.5</c:v>
                </c:pt>
                <c:pt idx="12">
                  <c:v>0.5</c:v>
                </c:pt>
                <c:pt idx="13">
                  <c:v>0.5</c:v>
                </c:pt>
                <c:pt idx="14">
                  <c:v>0.5</c:v>
                </c:pt>
                <c:pt idx="15">
                  <c:v>0.5</c:v>
                </c:pt>
                <c:pt idx="16">
                  <c:v>0.5</c:v>
                </c:pt>
                <c:pt idx="17">
                  <c:v>0.5</c:v>
                </c:pt>
                <c:pt idx="18">
                  <c:v>0.5</c:v>
                </c:pt>
                <c:pt idx="19">
                  <c:v>0.5</c:v>
                </c:pt>
                <c:pt idx="20">
                  <c:v>0.5</c:v>
                </c:pt>
                <c:pt idx="21">
                  <c:v>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267328"/>
        <c:axId val="167277312"/>
      </c:lineChart>
      <c:catAx>
        <c:axId val="167267328"/>
        <c:scaling>
          <c:orientation val="minMax"/>
        </c:scaling>
        <c:delete val="0"/>
        <c:axPos val="b"/>
        <c:majorTickMark val="out"/>
        <c:minorTickMark val="none"/>
        <c:tickLblPos val="nextTo"/>
        <c:crossAx val="167277312"/>
        <c:crosses val="autoZero"/>
        <c:auto val="1"/>
        <c:lblAlgn val="ctr"/>
        <c:lblOffset val="100"/>
        <c:noMultiLvlLbl val="0"/>
      </c:catAx>
      <c:valAx>
        <c:axId val="1672773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72673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0070C0"/>
              </a:solidFill>
            </c:spPr>
          </c:marker>
          <c:errBars>
            <c:errDir val="x"/>
            <c:errBarType val="both"/>
            <c:errValType val="stdDev"/>
            <c:noEndCap val="0"/>
            <c:val val="1"/>
            <c:spPr>
              <a:ln>
                <a:noFill/>
              </a:ln>
            </c:spPr>
          </c:errBars>
          <c:errBars>
            <c:errDir val="y"/>
            <c:errBarType val="both"/>
            <c:errValType val="stdDev"/>
            <c:noEndCap val="0"/>
            <c:val val="1"/>
            <c:spPr>
              <a:ln>
                <a:noFill/>
              </a:ln>
            </c:spPr>
          </c:errBars>
          <c:xVal>
            <c:numRef>
              <c:f>Desvio1!$C$3:$C$34</c:f>
              <c:numCache>
                <c:formatCode>General</c:formatCode>
                <c:ptCount val="3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6</c:v>
                </c:pt>
                <c:pt idx="16">
                  <c:v>6</c:v>
                </c:pt>
                <c:pt idx="17">
                  <c:v>6</c:v>
                </c:pt>
                <c:pt idx="18">
                  <c:v>7</c:v>
                </c:pt>
                <c:pt idx="19">
                  <c:v>7</c:v>
                </c:pt>
                <c:pt idx="20">
                  <c:v>7</c:v>
                </c:pt>
                <c:pt idx="21">
                  <c:v>8</c:v>
                </c:pt>
                <c:pt idx="22">
                  <c:v>8</c:v>
                </c:pt>
                <c:pt idx="23">
                  <c:v>8</c:v>
                </c:pt>
                <c:pt idx="24">
                  <c:v>9</c:v>
                </c:pt>
                <c:pt idx="25">
                  <c:v>9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11</c:v>
                </c:pt>
                <c:pt idx="30">
                  <c:v>11</c:v>
                </c:pt>
                <c:pt idx="31">
                  <c:v>11</c:v>
                </c:pt>
              </c:numCache>
            </c:numRef>
          </c:xVal>
          <c:yVal>
            <c:numRef>
              <c:f>Desvio1!$D$3:$D$34</c:f>
              <c:numCache>
                <c:formatCode>General</c:formatCode>
                <c:ptCount val="32"/>
                <c:pt idx="0">
                  <c:v>0.35620875112094275</c:v>
                </c:pt>
                <c:pt idx="1">
                  <c:v>0.20121669031496936</c:v>
                </c:pt>
                <c:pt idx="2">
                  <c:v>0.64128800727266799</c:v>
                </c:pt>
                <c:pt idx="3">
                  <c:v>5.015166554539785E-2</c:v>
                </c:pt>
                <c:pt idx="4">
                  <c:v>0.88490190193410234</c:v>
                </c:pt>
                <c:pt idx="5">
                  <c:v>0.22852713507558764</c:v>
                </c:pt>
                <c:pt idx="6">
                  <c:v>0.8601141442069018</c:v>
                </c:pt>
                <c:pt idx="7">
                  <c:v>0.50531575388966576</c:v>
                </c:pt>
                <c:pt idx="8">
                  <c:v>0.98285245807986377</c:v>
                </c:pt>
                <c:pt idx="9">
                  <c:v>0.85560246488041336</c:v>
                </c:pt>
                <c:pt idx="10">
                  <c:v>0.39840696461629255</c:v>
                </c:pt>
                <c:pt idx="11">
                  <c:v>0.60161420385486819</c:v>
                </c:pt>
                <c:pt idx="12">
                  <c:v>0.28650774164093973</c:v>
                </c:pt>
                <c:pt idx="13">
                  <c:v>0.30565567605302824</c:v>
                </c:pt>
                <c:pt idx="14">
                  <c:v>0.86936893134952686</c:v>
                </c:pt>
                <c:pt idx="15">
                  <c:v>0.2867004299016771</c:v>
                </c:pt>
                <c:pt idx="16">
                  <c:v>0.7362706765505701</c:v>
                </c:pt>
                <c:pt idx="17">
                  <c:v>0.62198931329004636</c:v>
                </c:pt>
                <c:pt idx="18">
                  <c:v>0.17060219340003191</c:v>
                </c:pt>
                <c:pt idx="19">
                  <c:v>0.52417578815440558</c:v>
                </c:pt>
                <c:pt idx="20">
                  <c:v>0.43765030554438444</c:v>
                </c:pt>
                <c:pt idx="21">
                  <c:v>9.4798637851862488E-2</c:v>
                </c:pt>
                <c:pt idx="22">
                  <c:v>0.7655286126619204</c:v>
                </c:pt>
                <c:pt idx="23">
                  <c:v>0.3291573194432843</c:v>
                </c:pt>
                <c:pt idx="24">
                  <c:v>0.88697509289798226</c:v>
                </c:pt>
                <c:pt idx="25">
                  <c:v>3.9208521306146604E-2</c:v>
                </c:pt>
                <c:pt idx="26">
                  <c:v>0.7677376653326875</c:v>
                </c:pt>
                <c:pt idx="27">
                  <c:v>0.16707286454591774</c:v>
                </c:pt>
                <c:pt idx="28">
                  <c:v>0.8573254117239677</c:v>
                </c:pt>
                <c:pt idx="29">
                  <c:v>0.90639393774140986</c:v>
                </c:pt>
                <c:pt idx="30">
                  <c:v>0.951846371700241</c:v>
                </c:pt>
                <c:pt idx="31">
                  <c:v>0.59627980249387524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7327232"/>
        <c:axId val="167328768"/>
      </c:scatterChart>
      <c:valAx>
        <c:axId val="16732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7328768"/>
        <c:crosses val="autoZero"/>
        <c:crossBetween val="midCat"/>
      </c:valAx>
      <c:valAx>
        <c:axId val="1673287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732723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571741032370955E-2"/>
          <c:y val="7.407407407407407E-2"/>
          <c:w val="0.8734282589676291"/>
          <c:h val="0.83929753572470112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00B050"/>
              </a:solidFill>
            </c:spPr>
          </c:marker>
          <c:errBars>
            <c:errDir val="x"/>
            <c:errBarType val="both"/>
            <c:errValType val="stdDev"/>
            <c:noEndCap val="0"/>
            <c:val val="1"/>
            <c:spPr>
              <a:ln>
                <a:noFill/>
              </a:ln>
            </c:spPr>
          </c:errBars>
          <c:errBars>
            <c:errDir val="y"/>
            <c:errBarType val="both"/>
            <c:errValType val="stdDev"/>
            <c:noEndCap val="0"/>
            <c:val val="1"/>
            <c:spPr>
              <a:ln>
                <a:noFill/>
              </a:ln>
            </c:spPr>
          </c:errBars>
          <c:xVal>
            <c:numRef>
              <c:f>'Desvio 2'!$C$3:$C$34</c:f>
              <c:numCache>
                <c:formatCode>General</c:formatCode>
                <c:ptCount val="32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6</c:v>
                </c:pt>
                <c:pt idx="15">
                  <c:v>6</c:v>
                </c:pt>
                <c:pt idx="16">
                  <c:v>6</c:v>
                </c:pt>
                <c:pt idx="17">
                  <c:v>6</c:v>
                </c:pt>
                <c:pt idx="18">
                  <c:v>6</c:v>
                </c:pt>
                <c:pt idx="19">
                  <c:v>7</c:v>
                </c:pt>
                <c:pt idx="20">
                  <c:v>7</c:v>
                </c:pt>
                <c:pt idx="21">
                  <c:v>7</c:v>
                </c:pt>
                <c:pt idx="22">
                  <c:v>7</c:v>
                </c:pt>
                <c:pt idx="23">
                  <c:v>7</c:v>
                </c:pt>
                <c:pt idx="24">
                  <c:v>7</c:v>
                </c:pt>
                <c:pt idx="25">
                  <c:v>7</c:v>
                </c:pt>
                <c:pt idx="26">
                  <c:v>8</c:v>
                </c:pt>
                <c:pt idx="27">
                  <c:v>8</c:v>
                </c:pt>
                <c:pt idx="28">
                  <c:v>8</c:v>
                </c:pt>
                <c:pt idx="29">
                  <c:v>8</c:v>
                </c:pt>
                <c:pt idx="30">
                  <c:v>8</c:v>
                </c:pt>
                <c:pt idx="31">
                  <c:v>9</c:v>
                </c:pt>
              </c:numCache>
            </c:numRef>
          </c:xVal>
          <c:yVal>
            <c:numRef>
              <c:f>'Desvio 2'!$D$3:$D$34</c:f>
              <c:numCache>
                <c:formatCode>General</c:formatCode>
                <c:ptCount val="32"/>
                <c:pt idx="0">
                  <c:v>0.35620875112094275</c:v>
                </c:pt>
                <c:pt idx="1">
                  <c:v>0.20121669031496936</c:v>
                </c:pt>
                <c:pt idx="2">
                  <c:v>0.64128800727266799</c:v>
                </c:pt>
                <c:pt idx="3">
                  <c:v>5.015166554539785E-2</c:v>
                </c:pt>
                <c:pt idx="4">
                  <c:v>0.88490190193410234</c:v>
                </c:pt>
                <c:pt idx="5">
                  <c:v>0.22852713507558764</c:v>
                </c:pt>
                <c:pt idx="6">
                  <c:v>0.8601141442069018</c:v>
                </c:pt>
                <c:pt idx="7">
                  <c:v>0.50531575388966576</c:v>
                </c:pt>
                <c:pt idx="8">
                  <c:v>0.98285245807986377</c:v>
                </c:pt>
                <c:pt idx="9">
                  <c:v>0.85560246488041336</c:v>
                </c:pt>
                <c:pt idx="10">
                  <c:v>0.39840696461629255</c:v>
                </c:pt>
                <c:pt idx="11">
                  <c:v>0.60161420385486819</c:v>
                </c:pt>
                <c:pt idx="12">
                  <c:v>0.28650774164093973</c:v>
                </c:pt>
                <c:pt idx="13">
                  <c:v>0.30565567605302824</c:v>
                </c:pt>
                <c:pt idx="14">
                  <c:v>0.86936893134952686</c:v>
                </c:pt>
                <c:pt idx="15">
                  <c:v>0.2867004299016771</c:v>
                </c:pt>
                <c:pt idx="16">
                  <c:v>0.7362706765505701</c:v>
                </c:pt>
                <c:pt idx="17">
                  <c:v>0.62198931329004636</c:v>
                </c:pt>
                <c:pt idx="18">
                  <c:v>0.17060219340003191</c:v>
                </c:pt>
                <c:pt idx="19">
                  <c:v>0.52417578815440558</c:v>
                </c:pt>
                <c:pt idx="20">
                  <c:v>0.43765030554438444</c:v>
                </c:pt>
                <c:pt idx="21">
                  <c:v>9.4798637851862488E-2</c:v>
                </c:pt>
                <c:pt idx="22">
                  <c:v>0.7655286126619204</c:v>
                </c:pt>
                <c:pt idx="23">
                  <c:v>0.3291573194432843</c:v>
                </c:pt>
                <c:pt idx="24">
                  <c:v>0.88697509289798226</c:v>
                </c:pt>
                <c:pt idx="25">
                  <c:v>3.9208521306146604E-2</c:v>
                </c:pt>
                <c:pt idx="26">
                  <c:v>0.7677376653326875</c:v>
                </c:pt>
                <c:pt idx="27">
                  <c:v>0.16707286454591774</c:v>
                </c:pt>
                <c:pt idx="28">
                  <c:v>0.8573254117239677</c:v>
                </c:pt>
                <c:pt idx="29">
                  <c:v>0.90639393774140986</c:v>
                </c:pt>
                <c:pt idx="30">
                  <c:v>0.951846371700241</c:v>
                </c:pt>
                <c:pt idx="31">
                  <c:v>0.59627980249387524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7358848"/>
        <c:axId val="167360384"/>
      </c:scatterChart>
      <c:valAx>
        <c:axId val="167358848"/>
        <c:scaling>
          <c:orientation val="minMax"/>
          <c:max val="12"/>
        </c:scaling>
        <c:delete val="0"/>
        <c:axPos val="b"/>
        <c:numFmt formatCode="General" sourceLinked="1"/>
        <c:majorTickMark val="out"/>
        <c:minorTickMark val="none"/>
        <c:tickLblPos val="nextTo"/>
        <c:crossAx val="167360384"/>
        <c:crosses val="autoZero"/>
        <c:crossBetween val="midCat"/>
      </c:valAx>
      <c:valAx>
        <c:axId val="1673603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735884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571717297773626E-2"/>
          <c:y val="3.4377360886959918E-2"/>
          <c:w val="0.8734282589676291"/>
          <c:h val="0.83929753572470112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00B050"/>
              </a:solidFill>
            </c:spPr>
          </c:marker>
          <c:errBars>
            <c:errDir val="x"/>
            <c:errBarType val="both"/>
            <c:errValType val="stdDev"/>
            <c:noEndCap val="0"/>
            <c:val val="1"/>
            <c:spPr>
              <a:ln>
                <a:noFill/>
              </a:ln>
            </c:spPr>
          </c:errBars>
          <c:errBars>
            <c:errDir val="y"/>
            <c:errBarType val="both"/>
            <c:errValType val="stdDev"/>
            <c:noEndCap val="0"/>
            <c:val val="1"/>
            <c:spPr>
              <a:ln>
                <a:noFill/>
              </a:ln>
            </c:spPr>
          </c:errBars>
          <c:xVal>
            <c:numRef>
              <c:f>'Desvio 2'!$C$3:$C$34</c:f>
              <c:numCache>
                <c:formatCode>General</c:formatCode>
                <c:ptCount val="32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6</c:v>
                </c:pt>
                <c:pt idx="15">
                  <c:v>6</c:v>
                </c:pt>
                <c:pt idx="16">
                  <c:v>6</c:v>
                </c:pt>
                <c:pt idx="17">
                  <c:v>6</c:v>
                </c:pt>
                <c:pt idx="18">
                  <c:v>6</c:v>
                </c:pt>
                <c:pt idx="19">
                  <c:v>7</c:v>
                </c:pt>
                <c:pt idx="20">
                  <c:v>7</c:v>
                </c:pt>
                <c:pt idx="21">
                  <c:v>7</c:v>
                </c:pt>
                <c:pt idx="22">
                  <c:v>7</c:v>
                </c:pt>
                <c:pt idx="23">
                  <c:v>7</c:v>
                </c:pt>
                <c:pt idx="24">
                  <c:v>7</c:v>
                </c:pt>
                <c:pt idx="25">
                  <c:v>7</c:v>
                </c:pt>
                <c:pt idx="26">
                  <c:v>8</c:v>
                </c:pt>
                <c:pt idx="27">
                  <c:v>8</c:v>
                </c:pt>
                <c:pt idx="28">
                  <c:v>8</c:v>
                </c:pt>
                <c:pt idx="29">
                  <c:v>8</c:v>
                </c:pt>
                <c:pt idx="30">
                  <c:v>8</c:v>
                </c:pt>
                <c:pt idx="31">
                  <c:v>9</c:v>
                </c:pt>
              </c:numCache>
            </c:numRef>
          </c:xVal>
          <c:yVal>
            <c:numRef>
              <c:f>'Desvio 2'!$D$3:$D$34</c:f>
              <c:numCache>
                <c:formatCode>General</c:formatCode>
                <c:ptCount val="32"/>
                <c:pt idx="0">
                  <c:v>0.35620875112094275</c:v>
                </c:pt>
                <c:pt idx="1">
                  <c:v>0.20121669031496936</c:v>
                </c:pt>
                <c:pt idx="2">
                  <c:v>0.64128800727266799</c:v>
                </c:pt>
                <c:pt idx="3">
                  <c:v>5.015166554539785E-2</c:v>
                </c:pt>
                <c:pt idx="4">
                  <c:v>0.88490190193410234</c:v>
                </c:pt>
                <c:pt idx="5">
                  <c:v>0.22852713507558764</c:v>
                </c:pt>
                <c:pt idx="6">
                  <c:v>0.8601141442069018</c:v>
                </c:pt>
                <c:pt idx="7">
                  <c:v>0.50531575388966576</c:v>
                </c:pt>
                <c:pt idx="8">
                  <c:v>0.98285245807986377</c:v>
                </c:pt>
                <c:pt idx="9">
                  <c:v>0.85560246488041336</c:v>
                </c:pt>
                <c:pt idx="10">
                  <c:v>0.39840696461629255</c:v>
                </c:pt>
                <c:pt idx="11">
                  <c:v>0.60161420385486819</c:v>
                </c:pt>
                <c:pt idx="12">
                  <c:v>0.28650774164093973</c:v>
                </c:pt>
                <c:pt idx="13">
                  <c:v>0.30565567605302824</c:v>
                </c:pt>
                <c:pt idx="14">
                  <c:v>0.86936893134952686</c:v>
                </c:pt>
                <c:pt idx="15">
                  <c:v>0.2867004299016771</c:v>
                </c:pt>
                <c:pt idx="16">
                  <c:v>0.7362706765505701</c:v>
                </c:pt>
                <c:pt idx="17">
                  <c:v>0.62198931329004636</c:v>
                </c:pt>
                <c:pt idx="18">
                  <c:v>0.17060219340003191</c:v>
                </c:pt>
                <c:pt idx="19">
                  <c:v>0.52417578815440558</c:v>
                </c:pt>
                <c:pt idx="20">
                  <c:v>0.43765030554438444</c:v>
                </c:pt>
                <c:pt idx="21">
                  <c:v>9.4798637851862488E-2</c:v>
                </c:pt>
                <c:pt idx="22">
                  <c:v>0.7655286126619204</c:v>
                </c:pt>
                <c:pt idx="23">
                  <c:v>0.3291573194432843</c:v>
                </c:pt>
                <c:pt idx="24">
                  <c:v>0.88697509289798226</c:v>
                </c:pt>
                <c:pt idx="25">
                  <c:v>3.9208521306146604E-2</c:v>
                </c:pt>
                <c:pt idx="26">
                  <c:v>0.7677376653326875</c:v>
                </c:pt>
                <c:pt idx="27">
                  <c:v>0.16707286454591774</c:v>
                </c:pt>
                <c:pt idx="28">
                  <c:v>0.8573254117239677</c:v>
                </c:pt>
                <c:pt idx="29">
                  <c:v>0.90639393774140986</c:v>
                </c:pt>
                <c:pt idx="30">
                  <c:v>0.951846371700241</c:v>
                </c:pt>
                <c:pt idx="31">
                  <c:v>0.59627980249387524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7480320"/>
        <c:axId val="167486208"/>
      </c:scatterChart>
      <c:valAx>
        <c:axId val="167480320"/>
        <c:scaling>
          <c:orientation val="minMax"/>
          <c:max val="12"/>
        </c:scaling>
        <c:delete val="0"/>
        <c:axPos val="b"/>
        <c:numFmt formatCode="General" sourceLinked="1"/>
        <c:majorTickMark val="out"/>
        <c:minorTickMark val="none"/>
        <c:tickLblPos val="nextTo"/>
        <c:crossAx val="167486208"/>
        <c:crosses val="autoZero"/>
        <c:crossBetween val="midCat"/>
      </c:valAx>
      <c:valAx>
        <c:axId val="167486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748032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0070C0"/>
              </a:solidFill>
            </c:spPr>
          </c:marker>
          <c:errBars>
            <c:errDir val="x"/>
            <c:errBarType val="both"/>
            <c:errValType val="stdDev"/>
            <c:noEndCap val="0"/>
            <c:val val="1"/>
            <c:spPr>
              <a:ln>
                <a:noFill/>
              </a:ln>
            </c:spPr>
          </c:errBars>
          <c:errBars>
            <c:errDir val="y"/>
            <c:errBarType val="both"/>
            <c:errValType val="stdDev"/>
            <c:noEndCap val="0"/>
            <c:val val="1"/>
            <c:spPr>
              <a:ln>
                <a:noFill/>
              </a:ln>
            </c:spPr>
          </c:errBars>
          <c:xVal>
            <c:numRef>
              <c:f>Desvio1!$C$3:$C$34</c:f>
              <c:numCache>
                <c:formatCode>General</c:formatCode>
                <c:ptCount val="3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6</c:v>
                </c:pt>
                <c:pt idx="16">
                  <c:v>6</c:v>
                </c:pt>
                <c:pt idx="17">
                  <c:v>6</c:v>
                </c:pt>
                <c:pt idx="18">
                  <c:v>7</c:v>
                </c:pt>
                <c:pt idx="19">
                  <c:v>7</c:v>
                </c:pt>
                <c:pt idx="20">
                  <c:v>7</c:v>
                </c:pt>
                <c:pt idx="21">
                  <c:v>8</c:v>
                </c:pt>
                <c:pt idx="22">
                  <c:v>8</c:v>
                </c:pt>
                <c:pt idx="23">
                  <c:v>8</c:v>
                </c:pt>
                <c:pt idx="24">
                  <c:v>9</c:v>
                </c:pt>
                <c:pt idx="25">
                  <c:v>9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11</c:v>
                </c:pt>
                <c:pt idx="30">
                  <c:v>11</c:v>
                </c:pt>
                <c:pt idx="31">
                  <c:v>11</c:v>
                </c:pt>
              </c:numCache>
            </c:numRef>
          </c:xVal>
          <c:yVal>
            <c:numRef>
              <c:f>Desvio1!$D$3:$D$34</c:f>
              <c:numCache>
                <c:formatCode>General</c:formatCode>
                <c:ptCount val="32"/>
                <c:pt idx="0">
                  <c:v>0.35620875112094275</c:v>
                </c:pt>
                <c:pt idx="1">
                  <c:v>0.20121669031496936</c:v>
                </c:pt>
                <c:pt idx="2">
                  <c:v>0.64128800727266799</c:v>
                </c:pt>
                <c:pt idx="3">
                  <c:v>5.015166554539785E-2</c:v>
                </c:pt>
                <c:pt idx="4">
                  <c:v>0.88490190193410234</c:v>
                </c:pt>
                <c:pt idx="5">
                  <c:v>0.22852713507558764</c:v>
                </c:pt>
                <c:pt idx="6">
                  <c:v>0.8601141442069018</c:v>
                </c:pt>
                <c:pt idx="7">
                  <c:v>0.50531575388966576</c:v>
                </c:pt>
                <c:pt idx="8">
                  <c:v>0.98285245807986377</c:v>
                </c:pt>
                <c:pt idx="9">
                  <c:v>0.85560246488041336</c:v>
                </c:pt>
                <c:pt idx="10">
                  <c:v>0.39840696461629255</c:v>
                </c:pt>
                <c:pt idx="11">
                  <c:v>0.60161420385486819</c:v>
                </c:pt>
                <c:pt idx="12">
                  <c:v>0.28650774164093973</c:v>
                </c:pt>
                <c:pt idx="13">
                  <c:v>0.30565567605302824</c:v>
                </c:pt>
                <c:pt idx="14">
                  <c:v>0.86936893134952686</c:v>
                </c:pt>
                <c:pt idx="15">
                  <c:v>0.2867004299016771</c:v>
                </c:pt>
                <c:pt idx="16">
                  <c:v>0.7362706765505701</c:v>
                </c:pt>
                <c:pt idx="17">
                  <c:v>0.62198931329004636</c:v>
                </c:pt>
                <c:pt idx="18">
                  <c:v>0.17060219340003191</c:v>
                </c:pt>
                <c:pt idx="19">
                  <c:v>0.52417578815440558</c:v>
                </c:pt>
                <c:pt idx="20">
                  <c:v>0.43765030554438444</c:v>
                </c:pt>
                <c:pt idx="21">
                  <c:v>9.4798637851862488E-2</c:v>
                </c:pt>
                <c:pt idx="22">
                  <c:v>0.7655286126619204</c:v>
                </c:pt>
                <c:pt idx="23">
                  <c:v>0.3291573194432843</c:v>
                </c:pt>
                <c:pt idx="24">
                  <c:v>0.88697509289798226</c:v>
                </c:pt>
                <c:pt idx="25">
                  <c:v>3.9208521306146604E-2</c:v>
                </c:pt>
                <c:pt idx="26">
                  <c:v>0.7677376653326875</c:v>
                </c:pt>
                <c:pt idx="27">
                  <c:v>0.16707286454591774</c:v>
                </c:pt>
                <c:pt idx="28">
                  <c:v>0.8573254117239677</c:v>
                </c:pt>
                <c:pt idx="29">
                  <c:v>0.90639393774140986</c:v>
                </c:pt>
                <c:pt idx="30">
                  <c:v>0.951846371700241</c:v>
                </c:pt>
                <c:pt idx="31">
                  <c:v>0.59627980249387524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7584512"/>
        <c:axId val="167586048"/>
      </c:scatterChart>
      <c:valAx>
        <c:axId val="167584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7586048"/>
        <c:crosses val="autoZero"/>
        <c:crossBetween val="midCat"/>
      </c:valAx>
      <c:valAx>
        <c:axId val="1675860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758451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571717297773626E-2"/>
          <c:y val="3.4377360886959918E-2"/>
          <c:w val="0.8734282589676291"/>
          <c:h val="0.83929753572470112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00B050"/>
              </a:solidFill>
            </c:spPr>
          </c:marker>
          <c:errBars>
            <c:errDir val="x"/>
            <c:errBarType val="both"/>
            <c:errValType val="stdDev"/>
            <c:noEndCap val="0"/>
            <c:val val="1"/>
            <c:spPr>
              <a:ln>
                <a:noFill/>
              </a:ln>
            </c:spPr>
          </c:errBars>
          <c:errBars>
            <c:errDir val="y"/>
            <c:errBarType val="both"/>
            <c:errValType val="stdDev"/>
            <c:noEndCap val="0"/>
            <c:val val="1"/>
            <c:spPr>
              <a:ln>
                <a:noFill/>
              </a:ln>
            </c:spPr>
          </c:errBars>
          <c:xVal>
            <c:numRef>
              <c:f>'Desvio 2'!$C$3:$C$34</c:f>
              <c:numCache>
                <c:formatCode>General</c:formatCode>
                <c:ptCount val="32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6</c:v>
                </c:pt>
                <c:pt idx="15">
                  <c:v>6</c:v>
                </c:pt>
                <c:pt idx="16">
                  <c:v>6</c:v>
                </c:pt>
                <c:pt idx="17">
                  <c:v>6</c:v>
                </c:pt>
                <c:pt idx="18">
                  <c:v>6</c:v>
                </c:pt>
                <c:pt idx="19">
                  <c:v>7</c:v>
                </c:pt>
                <c:pt idx="20">
                  <c:v>7</c:v>
                </c:pt>
                <c:pt idx="21">
                  <c:v>7</c:v>
                </c:pt>
                <c:pt idx="22">
                  <c:v>7</c:v>
                </c:pt>
                <c:pt idx="23">
                  <c:v>7</c:v>
                </c:pt>
                <c:pt idx="24">
                  <c:v>7</c:v>
                </c:pt>
                <c:pt idx="25">
                  <c:v>7</c:v>
                </c:pt>
                <c:pt idx="26">
                  <c:v>8</c:v>
                </c:pt>
                <c:pt idx="27">
                  <c:v>8</c:v>
                </c:pt>
                <c:pt idx="28">
                  <c:v>8</c:v>
                </c:pt>
                <c:pt idx="29">
                  <c:v>8</c:v>
                </c:pt>
                <c:pt idx="30">
                  <c:v>8</c:v>
                </c:pt>
                <c:pt idx="31">
                  <c:v>9</c:v>
                </c:pt>
              </c:numCache>
            </c:numRef>
          </c:xVal>
          <c:yVal>
            <c:numRef>
              <c:f>'Desvio 2'!$D$3:$D$34</c:f>
              <c:numCache>
                <c:formatCode>General</c:formatCode>
                <c:ptCount val="32"/>
                <c:pt idx="0">
                  <c:v>0.35620875112094275</c:v>
                </c:pt>
                <c:pt idx="1">
                  <c:v>0.20121669031496936</c:v>
                </c:pt>
                <c:pt idx="2">
                  <c:v>0.64128800727266799</c:v>
                </c:pt>
                <c:pt idx="3">
                  <c:v>5.015166554539785E-2</c:v>
                </c:pt>
                <c:pt idx="4">
                  <c:v>0.88490190193410234</c:v>
                </c:pt>
                <c:pt idx="5">
                  <c:v>0.22852713507558764</c:v>
                </c:pt>
                <c:pt idx="6">
                  <c:v>0.8601141442069018</c:v>
                </c:pt>
                <c:pt idx="7">
                  <c:v>0.50531575388966576</c:v>
                </c:pt>
                <c:pt idx="8">
                  <c:v>0.98285245807986377</c:v>
                </c:pt>
                <c:pt idx="9">
                  <c:v>0.85560246488041336</c:v>
                </c:pt>
                <c:pt idx="10">
                  <c:v>0.39840696461629255</c:v>
                </c:pt>
                <c:pt idx="11">
                  <c:v>0.60161420385486819</c:v>
                </c:pt>
                <c:pt idx="12">
                  <c:v>0.28650774164093973</c:v>
                </c:pt>
                <c:pt idx="13">
                  <c:v>0.30565567605302824</c:v>
                </c:pt>
                <c:pt idx="14">
                  <c:v>0.86936893134952686</c:v>
                </c:pt>
                <c:pt idx="15">
                  <c:v>0.2867004299016771</c:v>
                </c:pt>
                <c:pt idx="16">
                  <c:v>0.7362706765505701</c:v>
                </c:pt>
                <c:pt idx="17">
                  <c:v>0.62198931329004636</c:v>
                </c:pt>
                <c:pt idx="18">
                  <c:v>0.17060219340003191</c:v>
                </c:pt>
                <c:pt idx="19">
                  <c:v>0.52417578815440558</c:v>
                </c:pt>
                <c:pt idx="20">
                  <c:v>0.43765030554438444</c:v>
                </c:pt>
                <c:pt idx="21">
                  <c:v>9.4798637851862488E-2</c:v>
                </c:pt>
                <c:pt idx="22">
                  <c:v>0.7655286126619204</c:v>
                </c:pt>
                <c:pt idx="23">
                  <c:v>0.3291573194432843</c:v>
                </c:pt>
                <c:pt idx="24">
                  <c:v>0.88697509289798226</c:v>
                </c:pt>
                <c:pt idx="25">
                  <c:v>3.9208521306146604E-2</c:v>
                </c:pt>
                <c:pt idx="26">
                  <c:v>0.7677376653326875</c:v>
                </c:pt>
                <c:pt idx="27">
                  <c:v>0.16707286454591774</c:v>
                </c:pt>
                <c:pt idx="28">
                  <c:v>0.8573254117239677</c:v>
                </c:pt>
                <c:pt idx="29">
                  <c:v>0.90639393774140986</c:v>
                </c:pt>
                <c:pt idx="30">
                  <c:v>0.951846371700241</c:v>
                </c:pt>
                <c:pt idx="31">
                  <c:v>0.59627980249387524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9104128"/>
        <c:axId val="169105664"/>
      </c:scatterChart>
      <c:valAx>
        <c:axId val="169104128"/>
        <c:scaling>
          <c:orientation val="minMax"/>
          <c:max val="12"/>
        </c:scaling>
        <c:delete val="0"/>
        <c:axPos val="b"/>
        <c:numFmt formatCode="General" sourceLinked="1"/>
        <c:majorTickMark val="out"/>
        <c:minorTickMark val="none"/>
        <c:tickLblPos val="nextTo"/>
        <c:crossAx val="169105664"/>
        <c:crosses val="autoZero"/>
        <c:crossBetween val="midCat"/>
      </c:valAx>
      <c:valAx>
        <c:axId val="1691056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910412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0070C0"/>
              </a:solidFill>
            </c:spPr>
          </c:marker>
          <c:errBars>
            <c:errDir val="x"/>
            <c:errBarType val="both"/>
            <c:errValType val="stdDev"/>
            <c:noEndCap val="0"/>
            <c:val val="1"/>
            <c:spPr>
              <a:ln>
                <a:noFill/>
              </a:ln>
            </c:spPr>
          </c:errBars>
          <c:errBars>
            <c:errDir val="y"/>
            <c:errBarType val="both"/>
            <c:errValType val="stdDev"/>
            <c:noEndCap val="0"/>
            <c:val val="1"/>
            <c:spPr>
              <a:ln>
                <a:noFill/>
              </a:ln>
            </c:spPr>
          </c:errBars>
          <c:xVal>
            <c:numRef>
              <c:f>Desvio1!$C$3:$C$34</c:f>
              <c:numCache>
                <c:formatCode>General</c:formatCode>
                <c:ptCount val="3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6</c:v>
                </c:pt>
                <c:pt idx="16">
                  <c:v>6</c:v>
                </c:pt>
                <c:pt idx="17">
                  <c:v>6</c:v>
                </c:pt>
                <c:pt idx="18">
                  <c:v>7</c:v>
                </c:pt>
                <c:pt idx="19">
                  <c:v>7</c:v>
                </c:pt>
                <c:pt idx="20">
                  <c:v>7</c:v>
                </c:pt>
                <c:pt idx="21">
                  <c:v>8</c:v>
                </c:pt>
                <c:pt idx="22">
                  <c:v>8</c:v>
                </c:pt>
                <c:pt idx="23">
                  <c:v>8</c:v>
                </c:pt>
                <c:pt idx="24">
                  <c:v>9</c:v>
                </c:pt>
                <c:pt idx="25">
                  <c:v>9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11</c:v>
                </c:pt>
                <c:pt idx="30">
                  <c:v>11</c:v>
                </c:pt>
                <c:pt idx="31">
                  <c:v>11</c:v>
                </c:pt>
              </c:numCache>
            </c:numRef>
          </c:xVal>
          <c:yVal>
            <c:numRef>
              <c:f>Desvio1!$D$3:$D$34</c:f>
              <c:numCache>
                <c:formatCode>General</c:formatCode>
                <c:ptCount val="32"/>
                <c:pt idx="0">
                  <c:v>0.35620875112094275</c:v>
                </c:pt>
                <c:pt idx="1">
                  <c:v>0.20121669031496936</c:v>
                </c:pt>
                <c:pt idx="2">
                  <c:v>0.64128800727266799</c:v>
                </c:pt>
                <c:pt idx="3">
                  <c:v>5.015166554539785E-2</c:v>
                </c:pt>
                <c:pt idx="4">
                  <c:v>0.88490190193410234</c:v>
                </c:pt>
                <c:pt idx="5">
                  <c:v>0.22852713507558764</c:v>
                </c:pt>
                <c:pt idx="6">
                  <c:v>0.8601141442069018</c:v>
                </c:pt>
                <c:pt idx="7">
                  <c:v>0.50531575388966576</c:v>
                </c:pt>
                <c:pt idx="8">
                  <c:v>0.98285245807986377</c:v>
                </c:pt>
                <c:pt idx="9">
                  <c:v>0.85560246488041336</c:v>
                </c:pt>
                <c:pt idx="10">
                  <c:v>0.39840696461629255</c:v>
                </c:pt>
                <c:pt idx="11">
                  <c:v>0.60161420385486819</c:v>
                </c:pt>
                <c:pt idx="12">
                  <c:v>0.28650774164093973</c:v>
                </c:pt>
                <c:pt idx="13">
                  <c:v>0.30565567605302824</c:v>
                </c:pt>
                <c:pt idx="14">
                  <c:v>0.86936893134952686</c:v>
                </c:pt>
                <c:pt idx="15">
                  <c:v>0.2867004299016771</c:v>
                </c:pt>
                <c:pt idx="16">
                  <c:v>0.7362706765505701</c:v>
                </c:pt>
                <c:pt idx="17">
                  <c:v>0.62198931329004636</c:v>
                </c:pt>
                <c:pt idx="18">
                  <c:v>0.17060219340003191</c:v>
                </c:pt>
                <c:pt idx="19">
                  <c:v>0.52417578815440558</c:v>
                </c:pt>
                <c:pt idx="20">
                  <c:v>0.43765030554438444</c:v>
                </c:pt>
                <c:pt idx="21">
                  <c:v>9.4798637851862488E-2</c:v>
                </c:pt>
                <c:pt idx="22">
                  <c:v>0.7655286126619204</c:v>
                </c:pt>
                <c:pt idx="23">
                  <c:v>0.3291573194432843</c:v>
                </c:pt>
                <c:pt idx="24">
                  <c:v>0.88697509289798226</c:v>
                </c:pt>
                <c:pt idx="25">
                  <c:v>3.9208521306146604E-2</c:v>
                </c:pt>
                <c:pt idx="26">
                  <c:v>0.7677376653326875</c:v>
                </c:pt>
                <c:pt idx="27">
                  <c:v>0.16707286454591774</c:v>
                </c:pt>
                <c:pt idx="28">
                  <c:v>0.8573254117239677</c:v>
                </c:pt>
                <c:pt idx="29">
                  <c:v>0.90639393774140986</c:v>
                </c:pt>
                <c:pt idx="30">
                  <c:v>0.951846371700241</c:v>
                </c:pt>
                <c:pt idx="31">
                  <c:v>0.59627980249387524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9134336"/>
        <c:axId val="169615360"/>
      </c:scatterChart>
      <c:valAx>
        <c:axId val="169134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9615360"/>
        <c:crosses val="autoZero"/>
        <c:crossBetween val="midCat"/>
      </c:valAx>
      <c:valAx>
        <c:axId val="1696153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913433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pPr>
              <a:solidFill>
                <a:srgbClr val="0070C0"/>
              </a:solidFill>
            </c:spPr>
          </c:marker>
          <c:errBars>
            <c:errDir val="x"/>
            <c:errBarType val="both"/>
            <c:errValType val="stdDev"/>
            <c:noEndCap val="0"/>
            <c:val val="1"/>
            <c:spPr>
              <a:ln>
                <a:noFill/>
              </a:ln>
            </c:spPr>
          </c:errBars>
          <c:errBars>
            <c:errDir val="y"/>
            <c:errBarType val="both"/>
            <c:errValType val="stdDev"/>
            <c:noEndCap val="0"/>
            <c:val val="1"/>
            <c:spPr>
              <a:ln>
                <a:noFill/>
              </a:ln>
            </c:spPr>
          </c:errBars>
          <c:xVal>
            <c:numRef>
              <c:f>Desvio1!$C$3:$C$34</c:f>
              <c:numCache>
                <c:formatCode>General</c:formatCode>
                <c:ptCount val="3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6</c:v>
                </c:pt>
                <c:pt idx="16">
                  <c:v>6</c:v>
                </c:pt>
                <c:pt idx="17">
                  <c:v>6</c:v>
                </c:pt>
                <c:pt idx="18">
                  <c:v>7</c:v>
                </c:pt>
                <c:pt idx="19">
                  <c:v>7</c:v>
                </c:pt>
                <c:pt idx="20">
                  <c:v>7</c:v>
                </c:pt>
                <c:pt idx="21">
                  <c:v>8</c:v>
                </c:pt>
                <c:pt idx="22">
                  <c:v>8</c:v>
                </c:pt>
                <c:pt idx="23">
                  <c:v>8</c:v>
                </c:pt>
                <c:pt idx="24">
                  <c:v>9</c:v>
                </c:pt>
                <c:pt idx="25">
                  <c:v>9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11</c:v>
                </c:pt>
                <c:pt idx="30">
                  <c:v>11</c:v>
                </c:pt>
                <c:pt idx="31">
                  <c:v>11</c:v>
                </c:pt>
              </c:numCache>
            </c:numRef>
          </c:xVal>
          <c:yVal>
            <c:numRef>
              <c:f>Desvio1!$D$3:$D$34</c:f>
              <c:numCache>
                <c:formatCode>General</c:formatCode>
                <c:ptCount val="32"/>
                <c:pt idx="0">
                  <c:v>0.35620875112094275</c:v>
                </c:pt>
                <c:pt idx="1">
                  <c:v>0.20121669031496936</c:v>
                </c:pt>
                <c:pt idx="2">
                  <c:v>0.64128800727266799</c:v>
                </c:pt>
                <c:pt idx="3">
                  <c:v>5.015166554539785E-2</c:v>
                </c:pt>
                <c:pt idx="4">
                  <c:v>0.88490190193410234</c:v>
                </c:pt>
                <c:pt idx="5">
                  <c:v>0.22852713507558764</c:v>
                </c:pt>
                <c:pt idx="6">
                  <c:v>0.8601141442069018</c:v>
                </c:pt>
                <c:pt idx="7">
                  <c:v>0.50531575388966576</c:v>
                </c:pt>
                <c:pt idx="8">
                  <c:v>0.98285245807986377</c:v>
                </c:pt>
                <c:pt idx="9">
                  <c:v>0.85560246488041336</c:v>
                </c:pt>
                <c:pt idx="10">
                  <c:v>0.39840696461629255</c:v>
                </c:pt>
                <c:pt idx="11">
                  <c:v>0.60161420385486819</c:v>
                </c:pt>
                <c:pt idx="12">
                  <c:v>0.28650774164093973</c:v>
                </c:pt>
                <c:pt idx="13">
                  <c:v>0.30565567605302824</c:v>
                </c:pt>
                <c:pt idx="14">
                  <c:v>0.86936893134952686</c:v>
                </c:pt>
                <c:pt idx="15">
                  <c:v>0.2867004299016771</c:v>
                </c:pt>
                <c:pt idx="16">
                  <c:v>0.7362706765505701</c:v>
                </c:pt>
                <c:pt idx="17">
                  <c:v>0.62198931329004636</c:v>
                </c:pt>
                <c:pt idx="18">
                  <c:v>0.17060219340003191</c:v>
                </c:pt>
                <c:pt idx="19">
                  <c:v>0.52417578815440558</c:v>
                </c:pt>
                <c:pt idx="20">
                  <c:v>0.43765030554438444</c:v>
                </c:pt>
                <c:pt idx="21">
                  <c:v>9.4798637851862488E-2</c:v>
                </c:pt>
                <c:pt idx="22">
                  <c:v>0.7655286126619204</c:v>
                </c:pt>
                <c:pt idx="23">
                  <c:v>0.3291573194432843</c:v>
                </c:pt>
                <c:pt idx="24">
                  <c:v>0.88697509289798226</c:v>
                </c:pt>
                <c:pt idx="25">
                  <c:v>3.9208521306146604E-2</c:v>
                </c:pt>
                <c:pt idx="26">
                  <c:v>0.7677376653326875</c:v>
                </c:pt>
                <c:pt idx="27">
                  <c:v>0.16707286454591774</c:v>
                </c:pt>
                <c:pt idx="28">
                  <c:v>0.8573254117239677</c:v>
                </c:pt>
                <c:pt idx="29">
                  <c:v>0.90639393774140986</c:v>
                </c:pt>
                <c:pt idx="30">
                  <c:v>0.951846371700241</c:v>
                </c:pt>
                <c:pt idx="31">
                  <c:v>0.59627980249387524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9671680"/>
        <c:axId val="169673472"/>
      </c:scatterChart>
      <c:valAx>
        <c:axId val="169671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9673472"/>
        <c:crosses val="autoZero"/>
        <c:crossBetween val="midCat"/>
      </c:valAx>
      <c:valAx>
        <c:axId val="1696734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967168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0.27188</cdr:x>
      <cdr:y>0.18403</cdr:y>
    </cdr:from>
    <cdr:to>
      <cdr:x>0.27396</cdr:x>
      <cdr:y>0.88194</cdr:y>
    </cdr:to>
    <cdr:cxnSp macro="">
      <cdr:nvCxnSpPr>
        <cdr:cNvPr id="3" name="Conector reto 2"/>
        <cdr:cNvCxnSpPr/>
      </cdr:nvCxnSpPr>
      <cdr:spPr>
        <a:xfrm xmlns:a="http://schemas.openxmlformats.org/drawingml/2006/main" flipH="1">
          <a:off x="1243013" y="504825"/>
          <a:ext cx="9525" cy="1914525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0.74236</cdr:x>
      <cdr:y>0.18866</cdr:y>
    </cdr:from>
    <cdr:to>
      <cdr:x>0.74444</cdr:x>
      <cdr:y>0.88658</cdr:y>
    </cdr:to>
    <cdr:cxnSp macro="">
      <cdr:nvCxnSpPr>
        <cdr:cNvPr id="6" name="Conector reto 3"/>
        <cdr:cNvCxnSpPr/>
      </cdr:nvCxnSpPr>
      <cdr:spPr>
        <a:xfrm xmlns:a="http://schemas.openxmlformats.org/drawingml/2006/main" flipH="1">
          <a:off x="3394070" y="517526"/>
          <a:ext cx="9510" cy="1914534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0.39479</cdr:x>
      <cdr:y>0.19097</cdr:y>
    </cdr:from>
    <cdr:to>
      <cdr:x>0.40104</cdr:x>
      <cdr:y>0.88194</cdr:y>
    </cdr:to>
    <cdr:cxnSp macro="">
      <cdr:nvCxnSpPr>
        <cdr:cNvPr id="3" name="Conector reto 2"/>
        <cdr:cNvCxnSpPr/>
      </cdr:nvCxnSpPr>
      <cdr:spPr>
        <a:xfrm xmlns:a="http://schemas.openxmlformats.org/drawingml/2006/main">
          <a:off x="1804988" y="523875"/>
          <a:ext cx="28575" cy="1895475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0.61944</cdr:x>
      <cdr:y>0.19213</cdr:y>
    </cdr:from>
    <cdr:to>
      <cdr:x>0.62569</cdr:x>
      <cdr:y>0.8831</cdr:y>
    </cdr:to>
    <cdr:cxnSp macro="">
      <cdr:nvCxnSpPr>
        <cdr:cNvPr id="4" name="Conector reto 3"/>
        <cdr:cNvCxnSpPr/>
      </cdr:nvCxnSpPr>
      <cdr:spPr>
        <a:xfrm xmlns:a="http://schemas.openxmlformats.org/drawingml/2006/main">
          <a:off x="2832100" y="527050"/>
          <a:ext cx="28575" cy="1895475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0.39479</cdr:x>
      <cdr:y>0.19097</cdr:y>
    </cdr:from>
    <cdr:to>
      <cdr:x>0.40104</cdr:x>
      <cdr:y>0.88194</cdr:y>
    </cdr:to>
    <cdr:cxnSp macro="">
      <cdr:nvCxnSpPr>
        <cdr:cNvPr id="5" name="Conector reto 2"/>
        <cdr:cNvCxnSpPr/>
      </cdr:nvCxnSpPr>
      <cdr:spPr>
        <a:xfrm xmlns:a="http://schemas.openxmlformats.org/drawingml/2006/main">
          <a:off x="1804988" y="523875"/>
          <a:ext cx="28575" cy="1895475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0.61944</cdr:x>
      <cdr:y>0.19213</cdr:y>
    </cdr:from>
    <cdr:to>
      <cdr:x>0.62569</cdr:x>
      <cdr:y>0.8831</cdr:y>
    </cdr:to>
    <cdr:cxnSp macro="">
      <cdr:nvCxnSpPr>
        <cdr:cNvPr id="6" name="Conector reto 3"/>
        <cdr:cNvCxnSpPr/>
      </cdr:nvCxnSpPr>
      <cdr:spPr>
        <a:xfrm xmlns:a="http://schemas.openxmlformats.org/drawingml/2006/main">
          <a:off x="2832100" y="527050"/>
          <a:ext cx="28575" cy="1895475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FFE23-32E7-4A5C-9BDB-21C54A683D24}" type="datetimeFigureOut">
              <a:rPr lang="pt-BR" smtClean="0"/>
              <a:t>26/08/2019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A625A-BE2E-4ED7-82E1-35648975DEA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0935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A625A-BE2E-4ED7-82E1-35648975DEAA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9157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26/08/2019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26/08/2019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26/08/2019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26/08/2019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26/08/2019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26/08/2019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26/08/2019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26/08/2019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26/08/2019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26/08/2019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26/08/2019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4158FE8-BAF2-42A8-AB76-D06BED0D46ED}" type="datetimeFigureOut">
              <a:rPr lang="pt-BR" smtClean="0"/>
              <a:t>26/08/2019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dirty="0" smtClean="0"/>
              <a:t>Estatística descritiva: medidas DE dispersão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</a:t>
            </a:r>
            <a:r>
              <a:rPr lang="pt-BR" dirty="0" err="1" smtClean="0"/>
              <a:t>Elisson</a:t>
            </a:r>
            <a:r>
              <a:rPr lang="pt-BR" dirty="0" smtClean="0"/>
              <a:t> de Andrade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424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26196" y="19548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 exemplo anterior, é muito fácil perceber qual ativo mais “foge” da média. Mas e em casos assim: 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17569" y="3870284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- Em muitos casos é difícil verificar no “</a:t>
            </a:r>
            <a:r>
              <a:rPr lang="pt-BR" dirty="0" err="1" smtClean="0"/>
              <a:t>olhômetro</a:t>
            </a:r>
            <a:r>
              <a:rPr lang="pt-BR" dirty="0" smtClean="0"/>
              <a:t>” quem difere mais da média</a:t>
            </a:r>
          </a:p>
          <a:p>
            <a:r>
              <a:rPr lang="pt-BR" dirty="0" smtClean="0"/>
              <a:t>- As vezes temos muitos dados</a:t>
            </a:r>
          </a:p>
          <a:p>
            <a:r>
              <a:rPr lang="pt-BR" dirty="0" smtClean="0"/>
              <a:t>- E queremos comparar QUANTO uma série é mais dispersa que a outra</a:t>
            </a:r>
            <a:endParaRPr lang="pt-BR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6002667"/>
              </p:ext>
            </p:extLst>
          </p:nvPr>
        </p:nvGraphicFramePr>
        <p:xfrm>
          <a:off x="683568" y="841817"/>
          <a:ext cx="727280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88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Graphic spid="5" grpId="0">
        <p:bldSub>
          <a:bldChart bld="series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Variância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pt-BR" dirty="0" smtClean="0"/>
                  <a:t>Nesses casos a VARIÂNCIA é uma medida muito utilizada para verificar DISPERSÃO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dirty="0" smtClean="0"/>
                  <a:t>Da mesma forma que a média, temos duas fórmulas: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pt-BR" dirty="0" smtClean="0"/>
                  <a:t>Variância Populacional: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pt-BR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pt-BR" b="0" i="1" smtClean="0">
                                <a:latin typeface="Cambria Math"/>
                                <a:ea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pt-BR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pt-BR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pt-BR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pt-BR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pt-BR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pt-BR" b="0" i="1" smtClean="0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r>
                                      <a:rPr lang="pt-BR" b="0" i="1" smtClean="0">
                                        <a:latin typeface="Cambria Math"/>
                                        <a:ea typeface="Cambria Math"/>
                                      </a:rPr>
                                      <m:t>𝜇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pt-BR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den>
                    </m:f>
                  </m:oMath>
                </a14:m>
                <a:endParaRPr lang="pt-BR" dirty="0" smtClean="0"/>
              </a:p>
              <a:p>
                <a:pPr lvl="1">
                  <a:lnSpc>
                    <a:spcPct val="150000"/>
                  </a:lnSpc>
                </a:pPr>
                <a:r>
                  <a:rPr lang="pt-BR" dirty="0"/>
                  <a:t>Variância </a:t>
                </a:r>
                <a:r>
                  <a:rPr lang="pt-BR" dirty="0" smtClean="0"/>
                  <a:t>Amostral</a:t>
                </a:r>
                <a:r>
                  <a:rPr lang="pt-BR" dirty="0"/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𝑠</m:t>
                        </m:r>
                      </m:e>
                      <m:sup>
                        <m:r>
                          <a:rPr lang="pt-BR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pt-BR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pt-BR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pt-BR" i="1">
                                <a:latin typeface="Cambria Math"/>
                                <a:ea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pt-BR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pt-BR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pt-BR" i="1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pt-BR" i="1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pt-BR" i="1"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pt-BR" i="1">
                                        <a:latin typeface="Cambria Math"/>
                                        <a:ea typeface="Cambria Math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pt-BR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pt-BR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pt-BR" i="1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pt-BR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pt-BR" dirty="0"/>
              </a:p>
              <a:p>
                <a:pPr lvl="1">
                  <a:lnSpc>
                    <a:spcPct val="150000"/>
                  </a:lnSpc>
                </a:pPr>
                <a:endParaRPr lang="pt-BR" dirty="0" smtClean="0"/>
              </a:p>
              <a:p>
                <a:pPr>
                  <a:lnSpc>
                    <a:spcPct val="150000"/>
                  </a:lnSpc>
                </a:pP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359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51520" y="41151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Vamos compreender a aplicação da fórmula: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ângulo 3"/>
              <p:cNvSpPr/>
              <p:nvPr/>
            </p:nvSpPr>
            <p:spPr>
              <a:xfrm>
                <a:off x="4788024" y="239554"/>
                <a:ext cx="1840311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Retâ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39554"/>
                <a:ext cx="1840311" cy="6481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308331"/>
              </p:ext>
            </p:extLst>
          </p:nvPr>
        </p:nvGraphicFramePr>
        <p:xfrm>
          <a:off x="683568" y="1563638"/>
          <a:ext cx="1008112" cy="1872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/>
              </a:tblGrid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Dados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2987824" y="170765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Para calcular a variância, o primeiro passo é calcular a MÉDIA. 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987824" y="2933531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RESPOSTA: </a:t>
            </a: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5,8</a:t>
            </a:r>
            <a:endParaRPr lang="pt-BR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01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51520" y="41151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Vamos compreender a aplicação da fórmula: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ângulo 3"/>
              <p:cNvSpPr/>
              <p:nvPr/>
            </p:nvSpPr>
            <p:spPr>
              <a:xfrm>
                <a:off x="4788024" y="239554"/>
                <a:ext cx="1840311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Retâ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39554"/>
                <a:ext cx="1840311" cy="6481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1104"/>
              </p:ext>
            </p:extLst>
          </p:nvPr>
        </p:nvGraphicFramePr>
        <p:xfrm>
          <a:off x="683568" y="1563638"/>
          <a:ext cx="1008112" cy="1872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/>
              </a:tblGrid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Dados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4211960" y="2067694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Agora vamos calcular uma coluna com a diferença entre os dados e sua MÉDIA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95536" y="357986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Média: </a:t>
            </a:r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5,8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e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3924580"/>
                  </p:ext>
                </p:extLst>
              </p:nvPr>
            </p:nvGraphicFramePr>
            <p:xfrm>
              <a:off x="1674912" y="1571021"/>
              <a:ext cx="952872" cy="18648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952872"/>
                  </a:tblGrid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pt-BR" sz="160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pt-BR" sz="1600" i="1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oMath>
                          </a14:m>
                          <a:r>
                            <a:rPr lang="pt-BR" sz="1600" u="none" strike="noStrike" dirty="0">
                              <a:effectLst/>
                            </a:rPr>
                            <a:t> 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-0,8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-1,8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2,2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-3,8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 dirty="0">
                              <a:effectLst/>
                            </a:rPr>
                            <a:t>4,2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e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03924580"/>
                  </p:ext>
                </p:extLst>
              </p:nvPr>
            </p:nvGraphicFramePr>
            <p:xfrm>
              <a:off x="1674912" y="1571021"/>
              <a:ext cx="952872" cy="18648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952872"/>
                  </a:tblGrid>
                  <a:tr h="310804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641" t="-1961" r="-641" b="-539216"/>
                          </a:stretch>
                        </a:blipFill>
                      </a:tcPr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-0,8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-1,8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2,2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-3,8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 dirty="0">
                              <a:effectLst/>
                            </a:rPr>
                            <a:t>4,2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9" name="Retângulo 8"/>
          <p:cNvSpPr/>
          <p:nvPr/>
        </p:nvSpPr>
        <p:spPr>
          <a:xfrm>
            <a:off x="1691680" y="1923678"/>
            <a:ext cx="1008112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600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51520" y="41151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Vamos compreender a aplicação da fórmula: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ângulo 3"/>
              <p:cNvSpPr/>
              <p:nvPr/>
            </p:nvSpPr>
            <p:spPr>
              <a:xfrm>
                <a:off x="4788024" y="239554"/>
                <a:ext cx="1840311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Retâ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39554"/>
                <a:ext cx="1840311" cy="6481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562365"/>
              </p:ext>
            </p:extLst>
          </p:nvPr>
        </p:nvGraphicFramePr>
        <p:xfrm>
          <a:off x="683568" y="1563638"/>
          <a:ext cx="1008112" cy="1872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/>
              </a:tblGrid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Dados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5220072" y="2067694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Precisamos elevar os desvios ao quadrado, conforme a fórmula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95536" y="357986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Média: </a:t>
            </a:r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5,8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e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4476432"/>
                  </p:ext>
                </p:extLst>
              </p:nvPr>
            </p:nvGraphicFramePr>
            <p:xfrm>
              <a:off x="1674912" y="1571021"/>
              <a:ext cx="952872" cy="18648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952872"/>
                  </a:tblGrid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pt-BR" sz="160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pt-BR" sz="1600" i="1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oMath>
                          </a14:m>
                          <a:r>
                            <a:rPr lang="pt-BR" sz="1600" u="none" strike="noStrike" dirty="0">
                              <a:effectLst/>
                            </a:rPr>
                            <a:t> 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-0,8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-1,8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2,2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-3,8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 dirty="0">
                              <a:effectLst/>
                            </a:rPr>
                            <a:t>4,2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e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4476432"/>
                  </p:ext>
                </p:extLst>
              </p:nvPr>
            </p:nvGraphicFramePr>
            <p:xfrm>
              <a:off x="1674912" y="1571021"/>
              <a:ext cx="952872" cy="18648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952872"/>
                  </a:tblGrid>
                  <a:tr h="310804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641" t="-1961" r="-641" b="-539216"/>
                          </a:stretch>
                        </a:blipFill>
                      </a:tcPr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-0,8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-1,8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2,2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-3,8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 dirty="0">
                              <a:effectLst/>
                            </a:rPr>
                            <a:t>4,2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a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6124285"/>
                  </p:ext>
                </p:extLst>
              </p:nvPr>
            </p:nvGraphicFramePr>
            <p:xfrm>
              <a:off x="2627784" y="1571021"/>
              <a:ext cx="936104" cy="18648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936104"/>
                  </a:tblGrid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pt-BR" sz="160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pt-BR" sz="1600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sz="1600" i="1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sz="1600" i="1">
                                              <a:latin typeface="Cambria Math"/>
                                              <a:ea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pt-BR" sz="1600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pt-BR" sz="1600" i="1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pt-BR" sz="16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pt-BR" sz="1600" u="none" strike="noStrike" dirty="0">
                              <a:effectLst/>
                            </a:rPr>
                            <a:t> 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0,64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3,24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4,84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14,44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 dirty="0">
                              <a:effectLst/>
                            </a:rPr>
                            <a:t>17,64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a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6124285"/>
                  </p:ext>
                </p:extLst>
              </p:nvPr>
            </p:nvGraphicFramePr>
            <p:xfrm>
              <a:off x="2627784" y="1571021"/>
              <a:ext cx="936104" cy="18648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936104"/>
                  </a:tblGrid>
                  <a:tr h="310804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4"/>
                          <a:stretch>
                            <a:fillRect t="-1961" b="-539216"/>
                          </a:stretch>
                        </a:blipFill>
                      </a:tcPr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0,64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3,24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4,84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14,44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 dirty="0">
                              <a:effectLst/>
                            </a:rPr>
                            <a:t>17,64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10" name="Retângulo 9"/>
          <p:cNvSpPr/>
          <p:nvPr/>
        </p:nvSpPr>
        <p:spPr>
          <a:xfrm>
            <a:off x="2633690" y="1904307"/>
            <a:ext cx="1008112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914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51520" y="41151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Vamos compreender a aplicação da fórmula: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ângulo 3"/>
              <p:cNvSpPr/>
              <p:nvPr/>
            </p:nvSpPr>
            <p:spPr>
              <a:xfrm>
                <a:off x="4788024" y="239554"/>
                <a:ext cx="1840311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pt-BR" i="1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pt-BR" i="1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pt-BR" i="1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pt-BR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" name="Retâ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39554"/>
                <a:ext cx="1840311" cy="64812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648018"/>
              </p:ext>
            </p:extLst>
          </p:nvPr>
        </p:nvGraphicFramePr>
        <p:xfrm>
          <a:off x="683568" y="1563638"/>
          <a:ext cx="1008112" cy="1872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2"/>
              </a:tblGrid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Dados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20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4815305" y="1275606"/>
                <a:ext cx="36724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dirty="0" smtClean="0"/>
                  <a:t>Calcule o somatório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t-BR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pt-BR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pt-BR" i="1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pt-BR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pt-BR" i="1"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pt-BR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pt-BR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pt-BR" dirty="0" smtClean="0"/>
                  <a:t> </a:t>
                </a:r>
                <a:endParaRPr lang="pt-BR" dirty="0"/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305" y="1275606"/>
                <a:ext cx="3672408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aixaDeTexto 6"/>
          <p:cNvSpPr txBox="1"/>
          <p:nvPr/>
        </p:nvSpPr>
        <p:spPr>
          <a:xfrm>
            <a:off x="395536" y="3579862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Média: </a:t>
            </a:r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5,8</a:t>
            </a:r>
            <a:endParaRPr lang="pt-BR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e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4342203"/>
                  </p:ext>
                </p:extLst>
              </p:nvPr>
            </p:nvGraphicFramePr>
            <p:xfrm>
              <a:off x="1674912" y="1571021"/>
              <a:ext cx="952872" cy="18648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952872"/>
                  </a:tblGrid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pt-BR" sz="160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pt-BR" sz="1600" i="1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oMath>
                          </a14:m>
                          <a:r>
                            <a:rPr lang="pt-BR" sz="1600" u="none" strike="noStrike" dirty="0">
                              <a:effectLst/>
                            </a:rPr>
                            <a:t> 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-0,8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-1,8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2,2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-3,8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 dirty="0">
                              <a:effectLst/>
                            </a:rPr>
                            <a:t>4,2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el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4342203"/>
                  </p:ext>
                </p:extLst>
              </p:nvPr>
            </p:nvGraphicFramePr>
            <p:xfrm>
              <a:off x="1674912" y="1571021"/>
              <a:ext cx="952872" cy="18648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952872"/>
                  </a:tblGrid>
                  <a:tr h="310804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4"/>
                          <a:stretch>
                            <a:fillRect l="-641" t="-1961" r="-641" b="-539216"/>
                          </a:stretch>
                        </a:blipFill>
                      </a:tcPr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-0,8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-1,8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2,2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-3,8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 dirty="0">
                              <a:effectLst/>
                            </a:rPr>
                            <a:t>4,2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a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2831889"/>
                  </p:ext>
                </p:extLst>
              </p:nvPr>
            </p:nvGraphicFramePr>
            <p:xfrm>
              <a:off x="2627784" y="1571021"/>
              <a:ext cx="936104" cy="18648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936104"/>
                  </a:tblGrid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pt-BR" sz="160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pt-BR" sz="1600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sz="1600" i="1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sz="1600" i="1">
                                              <a:latin typeface="Cambria Math"/>
                                              <a:ea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pt-BR" sz="1600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pt-BR" sz="1600" i="1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pt-BR" sz="16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pt-BR" sz="1600" u="none" strike="noStrike" dirty="0">
                              <a:effectLst/>
                            </a:rPr>
                            <a:t> 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0,64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3,24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4,84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14,44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 dirty="0">
                              <a:effectLst/>
                            </a:rPr>
                            <a:t>17,64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a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2831889"/>
                  </p:ext>
                </p:extLst>
              </p:nvPr>
            </p:nvGraphicFramePr>
            <p:xfrm>
              <a:off x="2627784" y="1571021"/>
              <a:ext cx="936104" cy="18648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936104"/>
                  </a:tblGrid>
                  <a:tr h="310804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5"/>
                          <a:stretch>
                            <a:fillRect t="-1961" b="-539216"/>
                          </a:stretch>
                        </a:blipFill>
                      </a:tcPr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0,64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3,24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4,84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14,44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10804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 dirty="0">
                              <a:effectLst/>
                            </a:rPr>
                            <a:t>17,64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11" name="CaixaDeTexto 10"/>
          <p:cNvSpPr txBox="1"/>
          <p:nvPr/>
        </p:nvSpPr>
        <p:spPr>
          <a:xfrm>
            <a:off x="4760221" y="164493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Resposta: 40,8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788024" y="285049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Por fim, calculamos a Variância: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ângulo 12"/>
              <p:cNvSpPr/>
              <p:nvPr/>
            </p:nvSpPr>
            <p:spPr>
              <a:xfrm>
                <a:off x="5508104" y="3425076"/>
                <a:ext cx="2042226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pt-BR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pt-BR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40,8</m:t>
                          </m:r>
                        </m:num>
                        <m:den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  <m:r>
                            <a:rPr lang="pt-BR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pt-BR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den>
                      </m:f>
                      <m:r>
                        <a:rPr lang="pt-BR" b="0" i="1" smtClean="0">
                          <a:latin typeface="Cambria Math"/>
                          <a:ea typeface="Cambria Math"/>
                        </a:rPr>
                        <m:t>=10,2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3" name="Retâ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425076"/>
                <a:ext cx="2042226" cy="61279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73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115616" y="1203598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Calcule a Variância da seguinte amostra: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0636224"/>
                  </p:ext>
                </p:extLst>
              </p:nvPr>
            </p:nvGraphicFramePr>
            <p:xfrm>
              <a:off x="201216" y="1851670"/>
              <a:ext cx="3002631" cy="2160242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00877"/>
                    <a:gridCol w="1000877"/>
                    <a:gridCol w="1000877"/>
                  </a:tblGrid>
                  <a:tr h="308606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 dirty="0">
                              <a:effectLst/>
                            </a:rPr>
                            <a:t>Dados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pt-BR" sz="160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pt-BR" sz="1600" i="1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oMath>
                          </a14:m>
                          <a:r>
                            <a:rPr lang="pt-BR" sz="1600" u="none" strike="noStrike" dirty="0">
                              <a:effectLst/>
                            </a:rPr>
                            <a:t> 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pt-BR" sz="160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pt-BR" sz="1600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pt-BR" sz="1600" i="1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pt-BR" sz="1600" i="1">
                                              <a:latin typeface="Cambria Math"/>
                                              <a:ea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pt-BR" sz="1600" i="1"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̅"/>
                                          <m:ctrlPr>
                                            <a:rPr lang="pt-BR" sz="1600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pt-BR" sz="1600" i="1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pt-BR" sz="16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pt-BR" sz="1600" u="none" strike="noStrike" dirty="0">
                              <a:effectLst/>
                            </a:rPr>
                            <a:t> 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08606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-2,5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6,25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08606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1,5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2,25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08606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22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5,5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30,25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08606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-1,5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2,25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08606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1,5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2,25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08606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12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-4,5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 dirty="0">
                              <a:effectLst/>
                            </a:rPr>
                            <a:t>20,25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20636224"/>
                  </p:ext>
                </p:extLst>
              </p:nvPr>
            </p:nvGraphicFramePr>
            <p:xfrm>
              <a:off x="201216" y="1851670"/>
              <a:ext cx="3002631" cy="2160242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00877"/>
                    <a:gridCol w="1000877"/>
                    <a:gridCol w="1000877"/>
                  </a:tblGrid>
                  <a:tr h="308606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 dirty="0">
                              <a:effectLst/>
                            </a:rPr>
                            <a:t>Dados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99394" t="-1961" r="-99394" b="-6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200610" t="-1961" b="-635294"/>
                          </a:stretch>
                        </a:blipFill>
                      </a:tcPr>
                    </a:tc>
                  </a:tr>
                  <a:tr h="308606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14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-2,5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6,25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08606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1,5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2,25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08606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22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5,5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30,25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08606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-1,5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2,25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08606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18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1,5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2,25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308606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12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>
                              <a:effectLst/>
                            </a:rPr>
                            <a:t>-4,5</a:t>
                          </a:r>
                          <a:endParaRPr lang="pt-BR" sz="16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600" u="none" strike="noStrike" dirty="0">
                              <a:effectLst/>
                            </a:rPr>
                            <a:t>20,25</a:t>
                          </a:r>
                          <a:endParaRPr lang="pt-BR" sz="1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Retângulo 4"/>
          <p:cNvSpPr/>
          <p:nvPr/>
        </p:nvSpPr>
        <p:spPr>
          <a:xfrm>
            <a:off x="1179656" y="1707654"/>
            <a:ext cx="2168208" cy="2448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076056" y="2499742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tx2"/>
                </a:solidFill>
              </a:rPr>
              <a:t>Média: 16,5</a:t>
            </a:r>
          </a:p>
          <a:p>
            <a:pPr algn="ctr"/>
            <a:r>
              <a:rPr lang="pt-BR" sz="2400" b="1" dirty="0" smtClean="0">
                <a:solidFill>
                  <a:schemeClr val="tx2"/>
                </a:solidFill>
              </a:rPr>
              <a:t>Variância: 12,7</a:t>
            </a:r>
            <a:endParaRPr lang="pt-BR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84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3528" y="1203598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Considere os seguintes dados de investimentos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900980"/>
              </p:ext>
            </p:extLst>
          </p:nvPr>
        </p:nvGraphicFramePr>
        <p:xfrm>
          <a:off x="323528" y="2211710"/>
          <a:ext cx="2808312" cy="1944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/>
                <a:gridCol w="936104"/>
                <a:gridCol w="936104"/>
              </a:tblGrid>
              <a:tr h="2777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Data</a:t>
                      </a:r>
                      <a:endParaRPr lang="pt-BR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Ativo 1</a:t>
                      </a:r>
                      <a:endParaRPr lang="pt-BR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Ativo 2</a:t>
                      </a:r>
                      <a:endParaRPr lang="pt-BR" sz="14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77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Mar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9525" marB="0" anchor="b"/>
                </a:tc>
              </a:tr>
              <a:tr h="2777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</a:rPr>
                        <a:t>Abr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4,00%</a:t>
                      </a:r>
                    </a:p>
                  </a:txBody>
                  <a:tcPr marL="9525" marR="9525" marT="9525" marB="0" anchor="b"/>
                </a:tc>
              </a:tr>
              <a:tr h="2777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Mai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-7,00%</a:t>
                      </a:r>
                    </a:p>
                  </a:txBody>
                  <a:tcPr marL="9525" marR="9525" marT="9525" marB="0" anchor="b"/>
                </a:tc>
              </a:tr>
              <a:tr h="2777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</a:rPr>
                        <a:t>Jun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-5,00%</a:t>
                      </a:r>
                    </a:p>
                  </a:txBody>
                  <a:tcPr marL="9525" marR="9525" marT="9525" marB="0" anchor="b"/>
                </a:tc>
              </a:tr>
              <a:tr h="2777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</a:rPr>
                        <a:t>Jul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-5,00%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6,00%</a:t>
                      </a:r>
                    </a:p>
                  </a:txBody>
                  <a:tcPr marL="9525" marR="9525" marT="9525" marB="0" anchor="b"/>
                </a:tc>
              </a:tr>
              <a:tr h="2777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err="1" smtClean="0">
                          <a:effectLst/>
                        </a:rPr>
                        <a:t>Ago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3779912" y="2283718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Com base nesses dados mensais, qual desses dois índices foi o mais VOLÁTIL, tomando como base o cálculo da VARIÂNCIA.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3851920" y="3363838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Respostas: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tângulo 11"/>
              <p:cNvSpPr/>
              <p:nvPr/>
            </p:nvSpPr>
            <p:spPr>
              <a:xfrm>
                <a:off x="5314344" y="3745160"/>
                <a:ext cx="1633652" cy="3795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0" smtClean="0">
                          <a:latin typeface="Cambria Math"/>
                        </a:rPr>
                        <m:t>=0,435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0" smtClean="0">
                              <a:latin typeface="Cambria Math"/>
                            </a:rPr>
                            <m:t>%</m:t>
                          </m:r>
                        </m:e>
                        <m:sup>
                          <m:r>
                            <a:rPr lang="pt-BR" b="0" i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2" name="Retâ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344" y="3745160"/>
                <a:ext cx="1633652" cy="379591"/>
              </a:xfrm>
              <a:prstGeom prst="rect">
                <a:avLst/>
              </a:prstGeom>
              <a:blipFill rotWithShape="1">
                <a:blip r:embed="rId2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tângulo 12"/>
              <p:cNvSpPr/>
              <p:nvPr/>
            </p:nvSpPr>
            <p:spPr>
              <a:xfrm>
                <a:off x="5292080" y="4199406"/>
                <a:ext cx="1638462" cy="3801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pt-BR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pt-BR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pt-BR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pt-BR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pt-BR" b="0" i="0" smtClean="0">
                          <a:latin typeface="Cambria Math"/>
                        </a:rPr>
                        <m:t>=0,342</m:t>
                      </m:r>
                      <m:sSup>
                        <m:sSupPr>
                          <m:ctrlPr>
                            <a:rPr lang="pt-BR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pt-BR" b="0" i="0" smtClean="0">
                              <a:latin typeface="Cambria Math"/>
                            </a:rPr>
                            <m:t>%</m:t>
                          </m:r>
                        </m:e>
                        <m:sup>
                          <m:r>
                            <a:rPr lang="pt-BR" b="0" i="0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3" name="Retâ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199406"/>
                <a:ext cx="1638462" cy="380104"/>
              </a:xfrm>
              <a:prstGeom prst="rect">
                <a:avLst/>
              </a:prstGeom>
              <a:blipFill rotWithShape="1">
                <a:blip r:embed="rId3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aixaDeTexto 13"/>
          <p:cNvSpPr txBox="1"/>
          <p:nvPr/>
        </p:nvSpPr>
        <p:spPr>
          <a:xfrm>
            <a:off x="347815" y="4263590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 smtClean="0">
                <a:solidFill>
                  <a:srgbClr val="FF0000"/>
                </a:solidFill>
              </a:rPr>
              <a:t>Obs</a:t>
            </a:r>
            <a:r>
              <a:rPr lang="pt-BR" dirty="0" smtClean="0">
                <a:solidFill>
                  <a:srgbClr val="FF0000"/>
                </a:solidFill>
              </a:rPr>
              <a:t>: trabalhar com os valores em DECIMAL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17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427734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DESVIO PADRÃO</a:t>
            </a:r>
            <a:br>
              <a:rPr lang="pt-BR" dirty="0" smtClean="0"/>
            </a:br>
            <a:r>
              <a:rPr lang="pt-BR" dirty="0" smtClean="0"/>
              <a:t>(Medidas de Dispersão)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733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Desvio Padrão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É a </a:t>
                </a:r>
                <a:r>
                  <a:rPr lang="pt-BR" b="1" dirty="0" smtClean="0"/>
                  <a:t>raiz quadrada</a:t>
                </a:r>
                <a:r>
                  <a:rPr lang="pt-BR" dirty="0" smtClean="0"/>
                  <a:t> positiva da variância</a:t>
                </a:r>
              </a:p>
              <a:p>
                <a:r>
                  <a:rPr lang="pt-BR" dirty="0" smtClean="0"/>
                  <a:t>DP populacional = </a:t>
                </a:r>
                <a14:m>
                  <m:oMath xmlns:m="http://schemas.openxmlformats.org/officeDocument/2006/math">
                    <m:r>
                      <a:rPr lang="pt-BR" i="1" smtClean="0">
                        <a:latin typeface="Cambria Math"/>
                        <a:ea typeface="Cambria Math"/>
                      </a:rPr>
                      <m:t>𝜎</m:t>
                    </m:r>
                  </m:oMath>
                </a14:m>
                <a:endParaRPr lang="pt-BR" dirty="0" smtClean="0"/>
              </a:p>
              <a:p>
                <a:r>
                  <a:rPr lang="pt-BR" dirty="0" smtClean="0"/>
                  <a:t>DP amostral =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  <a:ea typeface="Cambria Math"/>
                      </a:rPr>
                      <m:t>𝑠</m:t>
                    </m:r>
                  </m:oMath>
                </a14:m>
                <a:endParaRPr lang="pt-BR" dirty="0"/>
              </a:p>
              <a:p>
                <a:endParaRPr lang="pt-BR" dirty="0" smtClean="0"/>
              </a:p>
              <a:p>
                <a:r>
                  <a:rPr lang="pt-BR" dirty="0" smtClean="0"/>
                  <a:t>Por que desvio padrão é melhor que variância?</a:t>
                </a:r>
              </a:p>
              <a:p>
                <a:r>
                  <a:rPr lang="pt-BR" dirty="0" smtClean="0"/>
                  <a:t>Porque, assim como a MÉDIA, ela estará na mesma unidade de medida dos dados originais</a:t>
                </a: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67" t="-11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0070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Além de medidas de posição (média, mediana, moda, percentis e quartis), é interessante estudarmos a VARIABILIDADE/DISPERSÃO de uma série de dados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 por qual razão?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Vamos para um exemplo?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445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 exemplo anterior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467544" y="120359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Pediu-se para calcular a média e variância dos seguintes dados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750698"/>
              </p:ext>
            </p:extLst>
          </p:nvPr>
        </p:nvGraphicFramePr>
        <p:xfrm>
          <a:off x="1043608" y="1923678"/>
          <a:ext cx="1000877" cy="2160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0877"/>
              </a:tblGrid>
              <a:tr h="30860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Dados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860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860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860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860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860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860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4211960" y="2084243"/>
            <a:ext cx="36724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Respostas: </a:t>
            </a:r>
          </a:p>
          <a:p>
            <a:pPr algn="ctr"/>
            <a:r>
              <a:rPr lang="pt-BR" sz="2400" b="1" dirty="0" smtClean="0">
                <a:solidFill>
                  <a:schemeClr val="tx2"/>
                </a:solidFill>
              </a:rPr>
              <a:t>Média: 16,5</a:t>
            </a:r>
          </a:p>
          <a:p>
            <a:pPr algn="ctr"/>
            <a:r>
              <a:rPr lang="pt-BR" sz="2400" b="1" dirty="0" smtClean="0">
                <a:solidFill>
                  <a:schemeClr val="tx2"/>
                </a:solidFill>
              </a:rPr>
              <a:t>Variância: 12,7</a:t>
            </a:r>
            <a:endParaRPr lang="pt-BR" sz="2400" b="1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3419872" y="3795886"/>
                <a:ext cx="5040560" cy="8911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dirty="0" smtClean="0"/>
                  <a:t>Calculando desvio padrão: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BR" sz="2800" b="0" i="1" smtClean="0">
                          <a:latin typeface="Cambria Math"/>
                        </a:rPr>
                        <m:t>𝑠</m:t>
                      </m:r>
                      <m:r>
                        <a:rPr lang="pt-BR" sz="28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pt-BR" sz="2800" b="0" i="1" smtClean="0">
                              <a:latin typeface="Cambria Math"/>
                            </a:rPr>
                            <m:t>12,7</m:t>
                          </m:r>
                        </m:e>
                      </m:rad>
                      <m:r>
                        <a:rPr lang="pt-BR" sz="2800" b="0" i="1" smtClean="0">
                          <a:latin typeface="Cambria Math"/>
                        </a:rPr>
                        <m:t>=</m:t>
                      </m:r>
                      <m:r>
                        <a:rPr lang="pt-BR" sz="2800" b="1" i="1" smtClean="0">
                          <a:latin typeface="Cambria Math"/>
                        </a:rPr>
                        <m:t>𝟑</m:t>
                      </m:r>
                      <m:r>
                        <a:rPr lang="pt-BR" sz="2800" b="1" i="1" smtClean="0">
                          <a:latin typeface="Cambria Math"/>
                        </a:rPr>
                        <m:t>,</m:t>
                      </m:r>
                      <m:r>
                        <a:rPr lang="pt-BR" sz="2800" b="1" i="1" smtClean="0">
                          <a:latin typeface="Cambria Math"/>
                        </a:rPr>
                        <m:t>𝟓𝟔</m:t>
                      </m:r>
                    </m:oMath>
                  </m:oMathPara>
                </a14:m>
                <a:endParaRPr lang="pt-BR" sz="2800" b="1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3795886"/>
                <a:ext cx="5040560" cy="891141"/>
              </a:xfrm>
              <a:prstGeom prst="rect">
                <a:avLst/>
              </a:prstGeom>
              <a:blipFill rotWithShape="1">
                <a:blip r:embed="rId2"/>
                <a:stretch>
                  <a:fillRect t="-342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757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139702"/>
            <a:ext cx="8229600" cy="742950"/>
          </a:xfrm>
        </p:spPr>
        <p:txBody>
          <a:bodyPr>
            <a:noAutofit/>
          </a:bodyPr>
          <a:lstStyle/>
          <a:p>
            <a:pPr algn="ctr"/>
            <a:r>
              <a:rPr lang="pt-BR" dirty="0" smtClean="0"/>
              <a:t>Vejamos o Desvio Padrão em Termos </a:t>
            </a:r>
            <a:r>
              <a:rPr lang="pt-BR" b="1" dirty="0" smtClean="0"/>
              <a:t>GRÁFICOS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659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115873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Suponha uma primeira série de dados com as seguintes estatísticas:</a:t>
            </a:r>
          </a:p>
          <a:p>
            <a:endParaRPr lang="pt-BR" dirty="0" smtClean="0"/>
          </a:p>
          <a:p>
            <a:r>
              <a:rPr lang="pt-BR" b="1" dirty="0" smtClean="0"/>
              <a:t>Média</a:t>
            </a:r>
            <a:r>
              <a:rPr lang="pt-BR" dirty="0" smtClean="0"/>
              <a:t> = 5,9</a:t>
            </a:r>
          </a:p>
          <a:p>
            <a:r>
              <a:rPr lang="pt-BR" b="1" dirty="0" smtClean="0"/>
              <a:t>DP</a:t>
            </a:r>
            <a:r>
              <a:rPr lang="pt-BR" dirty="0" smtClean="0"/>
              <a:t> = 3,23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563888" y="80837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GRÁFICO</a:t>
            </a:r>
            <a:endParaRPr lang="pt-BR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6299787"/>
              </p:ext>
            </p:extLst>
          </p:nvPr>
        </p:nvGraphicFramePr>
        <p:xfrm>
          <a:off x="3114092" y="134761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042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Graphic spid="5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115873"/>
            <a:ext cx="36724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Agora OUTRA série de dados com as seguintes estatísticas:</a:t>
            </a:r>
          </a:p>
          <a:p>
            <a:endParaRPr lang="pt-BR" dirty="0" smtClean="0"/>
          </a:p>
          <a:p>
            <a:r>
              <a:rPr lang="pt-BR" b="1" dirty="0" smtClean="0"/>
              <a:t>Média</a:t>
            </a:r>
            <a:r>
              <a:rPr lang="pt-BR" dirty="0" smtClean="0"/>
              <a:t> = 5,9 </a:t>
            </a:r>
          </a:p>
          <a:p>
            <a:r>
              <a:rPr lang="pt-BR" b="1" dirty="0" smtClean="0"/>
              <a:t>DP</a:t>
            </a:r>
            <a:r>
              <a:rPr lang="pt-BR" dirty="0" smtClean="0"/>
              <a:t> = 1,56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563888" y="80837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tx2"/>
                </a:solidFill>
              </a:rPr>
              <a:t>GRÁFICO</a:t>
            </a:r>
            <a:endParaRPr lang="pt-BR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181572"/>
              </p:ext>
            </p:extLst>
          </p:nvPr>
        </p:nvGraphicFramePr>
        <p:xfrm>
          <a:off x="3203848" y="127560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713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Graphic spid="5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7504" y="2211710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Visualmente, qual possui maior dispersão?</a:t>
            </a:r>
            <a:endParaRPr lang="pt-BR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535987"/>
              </p:ext>
            </p:extLst>
          </p:nvPr>
        </p:nvGraphicFramePr>
        <p:xfrm>
          <a:off x="3131840" y="2669651"/>
          <a:ext cx="5256584" cy="2283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8674609"/>
              </p:ext>
            </p:extLst>
          </p:nvPr>
        </p:nvGraphicFramePr>
        <p:xfrm>
          <a:off x="3203848" y="123478"/>
          <a:ext cx="5256584" cy="2330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Conector reto 6"/>
          <p:cNvCxnSpPr/>
          <p:nvPr/>
        </p:nvCxnSpPr>
        <p:spPr>
          <a:xfrm flipV="1">
            <a:off x="5842264" y="411510"/>
            <a:ext cx="0" cy="1728192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5092980" y="6839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Média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9" name="Conector reto 8"/>
          <p:cNvCxnSpPr/>
          <p:nvPr/>
        </p:nvCxnSpPr>
        <p:spPr>
          <a:xfrm flipV="1">
            <a:off x="5825340" y="2931790"/>
            <a:ext cx="0" cy="1728192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5076056" y="258867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Média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56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Graphic spid="5" grpId="0">
        <p:bldAsOne/>
      </p:bldGraphic>
      <p:bldP spid="8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-14808" y="231167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Isso já era esperado, pois:</a:t>
            </a:r>
            <a:endParaRPr lang="pt-BR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4587940"/>
              </p:ext>
            </p:extLst>
          </p:nvPr>
        </p:nvGraphicFramePr>
        <p:xfrm>
          <a:off x="3131840" y="2669651"/>
          <a:ext cx="5256584" cy="2283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450195"/>
              </p:ext>
            </p:extLst>
          </p:nvPr>
        </p:nvGraphicFramePr>
        <p:xfrm>
          <a:off x="3203848" y="123478"/>
          <a:ext cx="5256584" cy="2330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Conector reto 6"/>
          <p:cNvCxnSpPr/>
          <p:nvPr/>
        </p:nvCxnSpPr>
        <p:spPr>
          <a:xfrm flipV="1">
            <a:off x="5842264" y="411510"/>
            <a:ext cx="0" cy="1728192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5092980" y="6839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Média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9" name="Conector reto 8"/>
          <p:cNvCxnSpPr/>
          <p:nvPr/>
        </p:nvCxnSpPr>
        <p:spPr>
          <a:xfrm flipV="1">
            <a:off x="5825340" y="2931790"/>
            <a:ext cx="0" cy="1728192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5076056" y="258867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Média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324555" y="930407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DP = 3,23 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291920" y="361122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DP = 1,56</a:t>
            </a:r>
            <a:endParaRPr lang="pt-B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7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P spid="8" grpId="0"/>
      <p:bldP spid="10" grpId="0"/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851670"/>
            <a:ext cx="2699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Vamos delimitar o valor da média, com um desvio padrão para mais e um desvio para menos</a:t>
            </a:r>
            <a:endParaRPr lang="pt-BR" dirty="0"/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195501"/>
              </p:ext>
            </p:extLst>
          </p:nvPr>
        </p:nvGraphicFramePr>
        <p:xfrm>
          <a:off x="3563888" y="26308"/>
          <a:ext cx="4572000" cy="2425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9351682"/>
              </p:ext>
            </p:extLst>
          </p:nvPr>
        </p:nvGraphicFramePr>
        <p:xfrm>
          <a:off x="3563888" y="2715766"/>
          <a:ext cx="4572000" cy="230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324555" y="930407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DP = 3,23</a:t>
            </a:r>
          </a:p>
          <a:p>
            <a:pPr algn="ctr"/>
            <a:r>
              <a:rPr lang="pt-BR" b="1" dirty="0" smtClean="0">
                <a:solidFill>
                  <a:srgbClr val="0070C0"/>
                </a:solidFill>
              </a:rPr>
              <a:t>Média = 5,9 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291920" y="3611220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DP = 1,56</a:t>
            </a:r>
          </a:p>
          <a:p>
            <a:pPr algn="ctr"/>
            <a:r>
              <a:rPr lang="pt-BR" b="1" dirty="0" smtClean="0">
                <a:solidFill>
                  <a:srgbClr val="00B050"/>
                </a:solidFill>
              </a:rPr>
              <a:t>Média = 5,9</a:t>
            </a:r>
            <a:endParaRPr lang="pt-B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60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  <p:bldGraphic spid="4" grpId="0">
        <p:bldAsOne/>
      </p:bldGraphic>
      <p:bldP spid="5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427734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COEFICIENTE DE VARIAÇÃO</a:t>
            </a:r>
            <a:br>
              <a:rPr lang="pt-BR" dirty="0" smtClean="0"/>
            </a:br>
            <a:r>
              <a:rPr lang="pt-BR" dirty="0" smtClean="0"/>
              <a:t>(Medidas de Dispersão)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450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Coeficiente de Variação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pt-BR" dirty="0" smtClean="0"/>
                  <a:t>Mostra quão grande é o desvio padrão em relação à média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pt-BR" b="0" i="1" smtClean="0">
                        <a:latin typeface="Cambria Math"/>
                      </a:rPr>
                      <m:t>𝐶𝑉</m:t>
                    </m:r>
                    <m:r>
                      <a:rPr lang="pt-BR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pt-BR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/>
                              </a:rPr>
                              <m:t>𝐷𝑒𝑠𝑣𝑖𝑜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𝑝𝑎𝑑𝑟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ã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𝑜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/>
                              </a:rPr>
                              <m:t>𝑀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é</m:t>
                            </m:r>
                            <m:r>
                              <a:rPr lang="pt-BR" b="0" i="1" smtClean="0">
                                <a:latin typeface="Cambria Math"/>
                              </a:rPr>
                              <m:t>𝑑𝑖𝑎</m:t>
                            </m:r>
                          </m:den>
                        </m:f>
                      </m:e>
                    </m:d>
                    <m:r>
                      <a:rPr lang="pt-B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/>
                          </a:rPr>
                          <m:t>𝑠</m:t>
                        </m:r>
                      </m:num>
                      <m:den>
                        <m:acc>
                          <m:accPr>
                            <m:chr m:val="̅"/>
                            <m:ctrlPr>
                              <a:rPr lang="pt-BR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</m:den>
                    </m:f>
                  </m:oMath>
                </a14:m>
                <a:endParaRPr lang="pt-BR" dirty="0" smtClean="0"/>
              </a:p>
              <a:p>
                <a:pPr>
                  <a:lnSpc>
                    <a:spcPct val="150000"/>
                  </a:lnSpc>
                </a:pPr>
                <a:r>
                  <a:rPr lang="pt-BR" dirty="0" smtClean="0"/>
                  <a:t>Geralmente expressa como porcentagem %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dirty="0" smtClean="0"/>
                  <a:t>Muito interessante quando queremos comparar variáveis com unidades de medidas diferentes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dirty="0" smtClean="0"/>
                  <a:t>Vamos voltar ao nosso exemplo</a:t>
                </a: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7748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279135"/>
              </p:ext>
            </p:extLst>
          </p:nvPr>
        </p:nvGraphicFramePr>
        <p:xfrm>
          <a:off x="179512" y="1573508"/>
          <a:ext cx="1000877" cy="2160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0877"/>
              </a:tblGrid>
              <a:tr h="30860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Dados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860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860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860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860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860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18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860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3563888" y="555526"/>
            <a:ext cx="36724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Respostas: </a:t>
            </a:r>
          </a:p>
          <a:p>
            <a:pPr algn="ctr"/>
            <a:r>
              <a:rPr lang="pt-BR" b="1" dirty="0" smtClean="0">
                <a:solidFill>
                  <a:schemeClr val="tx2"/>
                </a:solidFill>
              </a:rPr>
              <a:t>Média: 16,5</a:t>
            </a:r>
          </a:p>
          <a:p>
            <a:pPr algn="ctr"/>
            <a:r>
              <a:rPr lang="pt-BR" b="1" dirty="0" smtClean="0">
                <a:solidFill>
                  <a:schemeClr val="tx2"/>
                </a:solidFill>
              </a:rPr>
              <a:t>Variância: 12,7</a:t>
            </a:r>
          </a:p>
          <a:p>
            <a:pPr algn="ctr"/>
            <a:r>
              <a:rPr lang="pt-BR" b="1" dirty="0" smtClean="0">
                <a:solidFill>
                  <a:schemeClr val="tx2"/>
                </a:solidFill>
              </a:rPr>
              <a:t>Desvio padrão: 3,56</a:t>
            </a:r>
            <a:endParaRPr lang="pt-BR" b="1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/>
              <p:cNvSpPr txBox="1"/>
              <p:nvPr/>
            </p:nvSpPr>
            <p:spPr>
              <a:xfrm>
                <a:off x="2896406" y="1995686"/>
                <a:ext cx="5040560" cy="1510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600" i="1" dirty="0" smtClean="0"/>
                  <a:t>Calculando o </a:t>
                </a:r>
                <a:r>
                  <a:rPr lang="pt-BR" sz="1600" i="1" dirty="0" err="1" smtClean="0"/>
                  <a:t>Coef</a:t>
                </a:r>
                <a:r>
                  <a:rPr lang="pt-BR" sz="1600" i="1" dirty="0" smtClean="0"/>
                  <a:t>. de Variação:</a:t>
                </a:r>
              </a:p>
              <a:p>
                <a:pPr algn="ctr"/>
                <a:endParaRPr lang="pt-BR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pt-BR" sz="2800" b="0" i="1" smtClean="0">
                          <a:latin typeface="Cambria Math"/>
                        </a:rPr>
                        <m:t>𝑐𝑣</m:t>
                      </m:r>
                      <m:r>
                        <a:rPr lang="pt-BR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pt-BR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/>
                            </a:rPr>
                            <m:t>3,56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/>
                            </a:rPr>
                            <m:t>16,5</m:t>
                          </m:r>
                        </m:den>
                      </m:f>
                      <m:r>
                        <a:rPr lang="pt-BR" sz="2800" b="0" i="1" smtClean="0">
                          <a:latin typeface="Cambria Math"/>
                        </a:rPr>
                        <m:t>=0,2157 </m:t>
                      </m:r>
                      <m:r>
                        <a:rPr lang="pt-BR" sz="2800" b="0" i="1" smtClean="0">
                          <a:latin typeface="Cambria Math"/>
                        </a:rPr>
                        <m:t>𝑜𝑢</m:t>
                      </m:r>
                      <m:r>
                        <a:rPr lang="pt-BR" sz="2800" b="0" i="1" smtClean="0">
                          <a:latin typeface="Cambria Math"/>
                        </a:rPr>
                        <m:t> 21,57%</m:t>
                      </m:r>
                    </m:oMath>
                  </m:oMathPara>
                </a14:m>
                <a:endParaRPr lang="pt-BR" sz="2800" b="1" dirty="0"/>
              </a:p>
            </p:txBody>
          </p:sp>
        </mc:Choice>
        <mc:Fallback xmlns="">
          <p:sp>
            <p:nvSpPr>
              <p:cNvPr id="7" name="CaixaDe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6406" y="1995686"/>
                <a:ext cx="5040560" cy="1510157"/>
              </a:xfrm>
              <a:prstGeom prst="rect">
                <a:avLst/>
              </a:prstGeom>
              <a:blipFill rotWithShape="1">
                <a:blip r:embed="rId2"/>
                <a:stretch>
                  <a:fillRect t="-121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aixaDeTexto 7"/>
          <p:cNvSpPr txBox="1"/>
          <p:nvPr/>
        </p:nvSpPr>
        <p:spPr>
          <a:xfrm>
            <a:off x="2051720" y="3723878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Interpretação</a:t>
            </a:r>
            <a:r>
              <a:rPr lang="pt-BR" dirty="0" smtClean="0"/>
              <a:t>: o desvio padrão representa 21,57% do valor da média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260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Você tem duas possibilidades para investir R$3.000,00</a:t>
            </a:r>
          </a:p>
          <a:p>
            <a:endParaRPr lang="pt-BR" dirty="0"/>
          </a:p>
          <a:p>
            <a:r>
              <a:rPr lang="pt-BR" b="1" dirty="0" smtClean="0"/>
              <a:t>Possibilidade 1</a:t>
            </a:r>
            <a:r>
              <a:rPr lang="pt-BR" dirty="0" smtClean="0"/>
              <a:t>: retorno médio histórico de </a:t>
            </a:r>
            <a:r>
              <a:rPr lang="pt-BR" b="1" dirty="0" smtClean="0">
                <a:solidFill>
                  <a:schemeClr val="tx2"/>
                </a:solidFill>
              </a:rPr>
              <a:t>10% ao ano</a:t>
            </a:r>
          </a:p>
          <a:p>
            <a:r>
              <a:rPr lang="pt-BR" b="1" dirty="0" smtClean="0"/>
              <a:t>Possibilidade 2</a:t>
            </a:r>
            <a:r>
              <a:rPr lang="pt-BR" dirty="0" smtClean="0"/>
              <a:t>: retorno médio histórico de </a:t>
            </a:r>
            <a:r>
              <a:rPr lang="pt-BR" b="1" dirty="0" smtClean="0">
                <a:solidFill>
                  <a:schemeClr val="tx2"/>
                </a:solidFill>
              </a:rPr>
              <a:t>15% ao ano</a:t>
            </a:r>
          </a:p>
          <a:p>
            <a:endParaRPr lang="pt-BR" dirty="0"/>
          </a:p>
          <a:p>
            <a:r>
              <a:rPr lang="pt-BR" dirty="0" smtClean="0"/>
              <a:t>Qual desses investimentos você escolheria?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702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</a:t>
            </a:r>
            <a:r>
              <a:rPr lang="pt-BR" dirty="0"/>
              <a:t>3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323528" y="1203598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Um produtor de café anotou nos últimos 5 anos, a quantidade de sacas de café que </a:t>
            </a:r>
            <a:r>
              <a:rPr lang="pt-BR" sz="1400" dirty="0"/>
              <a:t>ele produziu </a:t>
            </a:r>
            <a:r>
              <a:rPr lang="pt-BR" sz="1400" dirty="0" smtClean="0"/>
              <a:t>(Q), em sacas de 60kg, e também quais foram os preços </a:t>
            </a:r>
            <a:r>
              <a:rPr lang="pt-BR" sz="1400" dirty="0"/>
              <a:t>de venda </a:t>
            </a:r>
            <a:r>
              <a:rPr lang="pt-BR" sz="1400" dirty="0" smtClean="0"/>
              <a:t>(P), em R$ por saca de 60kg</a:t>
            </a:r>
            <a:endParaRPr lang="pt-BR" sz="14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152983"/>
              </p:ext>
            </p:extLst>
          </p:nvPr>
        </p:nvGraphicFramePr>
        <p:xfrm>
          <a:off x="2483768" y="1851670"/>
          <a:ext cx="3384376" cy="1703070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892583"/>
                <a:gridCol w="1190110"/>
                <a:gridCol w="1301683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Ano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Q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P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2013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3700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425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2014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4200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2015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3800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433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2016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368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2017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405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51520" y="386789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Calcule</a:t>
            </a:r>
            <a:r>
              <a:rPr lang="pt-BR" dirty="0" smtClean="0"/>
              <a:t>: média, variância, desvio padrão e coeficiente de variação</a:t>
            </a:r>
          </a:p>
          <a:p>
            <a:r>
              <a:rPr lang="pt-BR" b="1" dirty="0" smtClean="0"/>
              <a:t>Responda</a:t>
            </a:r>
            <a:r>
              <a:rPr lang="pt-BR" dirty="0" smtClean="0"/>
              <a:t>: qual variável, Q ou P, representa mais risco ao produtor, em relação à sua receita final? Se tivesse que optar, deveria fazer um seguro de produção ou de preço?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787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503387"/>
              </p:ext>
            </p:extLst>
          </p:nvPr>
        </p:nvGraphicFramePr>
        <p:xfrm>
          <a:off x="1979712" y="1059582"/>
          <a:ext cx="4824536" cy="24517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2405"/>
                <a:gridCol w="1696540"/>
                <a:gridCol w="1855591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Ano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Q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P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3700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425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4200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433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368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405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Média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4140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406,2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Variância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268000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642,7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DP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517,69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25,35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 err="1">
                          <a:effectLst/>
                        </a:rPr>
                        <a:t>Cv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12,50%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6,24%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691680" y="483518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Respostas: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51520" y="3651870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Através da análise do CV, vemos que Q é mais arriscado que P. Logo, um seguro de produção teria o poder de diminuir a variabilidade da receita, mais que um seguro de preços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99943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836673"/>
              </p:ext>
            </p:extLst>
          </p:nvPr>
        </p:nvGraphicFramePr>
        <p:xfrm>
          <a:off x="251520" y="1275606"/>
          <a:ext cx="2880320" cy="24517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7479"/>
                <a:gridCol w="1168745"/>
                <a:gridCol w="864096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Ano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Q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P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3700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425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4200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3800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433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368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2017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405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Média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4140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406,2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Variância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268000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642,7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DP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517,69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25,35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 err="1">
                          <a:effectLst/>
                        </a:rPr>
                        <a:t>Cv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12,50%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6,24%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720652" y="483518"/>
            <a:ext cx="511256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Sabendo-se que receita é </a:t>
            </a:r>
            <a:r>
              <a:rPr lang="pt-BR" b="1" dirty="0" smtClean="0">
                <a:solidFill>
                  <a:schemeClr val="tx2"/>
                </a:solidFill>
              </a:rPr>
              <a:t>R = P.Q</a:t>
            </a:r>
            <a:r>
              <a:rPr lang="pt-BR" dirty="0" smtClean="0"/>
              <a:t>, responda:</a:t>
            </a:r>
          </a:p>
          <a:p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Qual seria a receita média dos últimos anos?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Mantendo a PRODUÇÃO média, qual seria a receita se o preço ficasse 1 desvio padrão abaixo da média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/>
              <a:t>Mantendo </a:t>
            </a:r>
            <a:r>
              <a:rPr lang="pt-BR" dirty="0" smtClean="0"/>
              <a:t>o PREÇO médio, </a:t>
            </a:r>
            <a:r>
              <a:rPr lang="pt-BR" dirty="0"/>
              <a:t>qual seria a receita se </a:t>
            </a:r>
            <a:r>
              <a:rPr lang="pt-BR" dirty="0" smtClean="0"/>
              <a:t>a quantidade </a:t>
            </a:r>
            <a:r>
              <a:rPr lang="pt-BR" dirty="0"/>
              <a:t>ficasse 1 desvio padrão abaixo da </a:t>
            </a:r>
            <a:r>
              <a:rPr lang="pt-BR" dirty="0" smtClean="0"/>
              <a:t>média</a:t>
            </a:r>
          </a:p>
          <a:p>
            <a:pPr marL="285750" indent="-285750">
              <a:buFontTx/>
              <a:buChar char="-"/>
            </a:pPr>
            <a:endParaRPr lang="pt-BR" dirty="0"/>
          </a:p>
          <a:p>
            <a:pPr marL="285750" indent="-285750">
              <a:buFontTx/>
              <a:buChar char="-"/>
            </a:pPr>
            <a:r>
              <a:rPr lang="pt-BR" dirty="0" smtClean="0"/>
              <a:t>O que isso tem a ver com coeficiente de variação?</a:t>
            </a:r>
            <a:endParaRPr lang="pt-BR" dirty="0"/>
          </a:p>
          <a:p>
            <a:pPr marL="285750" indent="-285750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308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 se acrescentássemos as seguintes informações</a:t>
            </a:r>
          </a:p>
          <a:p>
            <a:endParaRPr lang="pt-BR" dirty="0"/>
          </a:p>
          <a:p>
            <a:r>
              <a:rPr lang="pt-BR" b="1" dirty="0" smtClean="0"/>
              <a:t>Possibilidade 1</a:t>
            </a:r>
            <a:r>
              <a:rPr lang="pt-BR" dirty="0" smtClean="0"/>
              <a:t>: retorno médio histórico de </a:t>
            </a:r>
            <a:r>
              <a:rPr lang="pt-BR" b="1" dirty="0" smtClean="0">
                <a:solidFill>
                  <a:schemeClr val="tx2"/>
                </a:solidFill>
              </a:rPr>
              <a:t>10% ao ano</a:t>
            </a:r>
            <a:r>
              <a:rPr lang="pt-BR" dirty="0" smtClean="0"/>
              <a:t>, mas podendo variar de 6% a 14%</a:t>
            </a:r>
          </a:p>
          <a:p>
            <a:r>
              <a:rPr lang="pt-BR" b="1" dirty="0" smtClean="0"/>
              <a:t>Possibilidade 2</a:t>
            </a:r>
            <a:r>
              <a:rPr lang="pt-BR" dirty="0" smtClean="0"/>
              <a:t>: retorno médio histórico de </a:t>
            </a:r>
            <a:r>
              <a:rPr lang="pt-BR" b="1" dirty="0" smtClean="0">
                <a:solidFill>
                  <a:schemeClr val="tx2"/>
                </a:solidFill>
              </a:rPr>
              <a:t>15% ao ano</a:t>
            </a:r>
            <a:r>
              <a:rPr lang="pt-BR" dirty="0" smtClean="0"/>
              <a:t>, mas podendo variar de -10% a 40% </a:t>
            </a:r>
          </a:p>
          <a:p>
            <a:endParaRPr lang="pt-BR" dirty="0"/>
          </a:p>
          <a:p>
            <a:r>
              <a:rPr lang="pt-BR" dirty="0" smtClean="0"/>
              <a:t>E agora, qual desses investimentos você escolheria?</a:t>
            </a: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3779912" y="2355726"/>
            <a:ext cx="172819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3851920" y="3147814"/>
            <a:ext cx="1728192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5652120" y="2283718"/>
            <a:ext cx="3240360" cy="144016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FFFF00"/>
                </a:solidFill>
              </a:rPr>
              <a:t>A questão é: como medir essa variabilidade/dispersão.</a:t>
            </a:r>
          </a:p>
          <a:p>
            <a:pPr algn="ctr"/>
            <a:r>
              <a:rPr lang="pt-BR" dirty="0" smtClean="0">
                <a:solidFill>
                  <a:srgbClr val="FFFF00"/>
                </a:solidFill>
              </a:rPr>
              <a:t>Ou, em outras palavras, </a:t>
            </a:r>
          </a:p>
          <a:p>
            <a:pPr algn="ctr"/>
            <a:r>
              <a:rPr lang="pt-BR" sz="2400" b="1" dirty="0" smtClean="0">
                <a:solidFill>
                  <a:srgbClr val="FFFF00"/>
                </a:solidFill>
              </a:rPr>
              <a:t>O RISCO</a:t>
            </a:r>
            <a:r>
              <a:rPr lang="pt-BR" dirty="0" smtClean="0">
                <a:solidFill>
                  <a:srgbClr val="FFFF00"/>
                </a:solidFill>
              </a:rPr>
              <a:t>.</a:t>
            </a:r>
            <a:endParaRPr lang="pt-B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71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427734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AMPLITUDE</a:t>
            </a:r>
            <a:br>
              <a:rPr lang="pt-BR" dirty="0" smtClean="0"/>
            </a:br>
            <a:r>
              <a:rPr lang="pt-BR" dirty="0" smtClean="0"/>
              <a:t>(Medidas de Dispersão)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074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Amplitude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Qual a diferença entre o maior e menor valor da série de dados?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Amplitude =  maior valor – menor valor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Numa série: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4 – 6 – 3 – 4 – 5 – 8 – 6 – 7 – 10 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 amplitude será: 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Amplitude = 10 – 3 = 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949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427734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VARIÂNCIA</a:t>
            </a:r>
            <a:br>
              <a:rPr lang="pt-BR" dirty="0" smtClean="0"/>
            </a:br>
            <a:r>
              <a:rPr lang="pt-BR" dirty="0" smtClean="0"/>
              <a:t>(Medidas de Dispersão)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177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Variância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Mede a variabilidade considerando TODOS os dados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Avalia quanto cada uma das observações diferem da média (por isso medida de DISPERSÃO)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Vamos clarear isso em termos visuais...</a:t>
            </a:r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866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153707"/>
              </p:ext>
            </p:extLst>
          </p:nvPr>
        </p:nvGraphicFramePr>
        <p:xfrm>
          <a:off x="323528" y="483518"/>
          <a:ext cx="820891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2873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5431</TotalTime>
  <Words>1395</Words>
  <Application>Microsoft Office PowerPoint</Application>
  <PresentationFormat>Apresentação na tela (16:9)</PresentationFormat>
  <Paragraphs>333</Paragraphs>
  <Slides>32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3" baseType="lpstr">
      <vt:lpstr>Brilho</vt:lpstr>
      <vt:lpstr>Estatística descritiva: medidas DE dispersão</vt:lpstr>
      <vt:lpstr>Introdução</vt:lpstr>
      <vt:lpstr>Exemplo 1</vt:lpstr>
      <vt:lpstr>Exemplo 1</vt:lpstr>
      <vt:lpstr>AMPLITUDE (Medidas de Dispersão)</vt:lpstr>
      <vt:lpstr>Amplitude</vt:lpstr>
      <vt:lpstr>VARIÂNCIA (Medidas de Dispersão)</vt:lpstr>
      <vt:lpstr>Variância</vt:lpstr>
      <vt:lpstr>Apresentação do PowerPoint</vt:lpstr>
      <vt:lpstr>Apresentação do PowerPoint</vt:lpstr>
      <vt:lpstr>Variância</vt:lpstr>
      <vt:lpstr>Apresentação do PowerPoint</vt:lpstr>
      <vt:lpstr>Apresentação do PowerPoint</vt:lpstr>
      <vt:lpstr>Apresentação do PowerPoint</vt:lpstr>
      <vt:lpstr>Apresentação do PowerPoint</vt:lpstr>
      <vt:lpstr>Exercício 1</vt:lpstr>
      <vt:lpstr>Exercício 2</vt:lpstr>
      <vt:lpstr>DESVIO PADRÃO (Medidas de Dispersão)</vt:lpstr>
      <vt:lpstr>Desvio Padrão</vt:lpstr>
      <vt:lpstr>Em exemplo anterior</vt:lpstr>
      <vt:lpstr>Vejamos o Desvio Padrão em Termos GRÁFICOS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COEFICIENTE DE VARIAÇÃO (Medidas de Dispersão)</vt:lpstr>
      <vt:lpstr>Coeficiente de Variação</vt:lpstr>
      <vt:lpstr>Apresentação do PowerPoint</vt:lpstr>
      <vt:lpstr>Exercício 3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Dados e a estatística</dc:title>
  <dc:creator>Elisson</dc:creator>
  <cp:lastModifiedBy>Elisson</cp:lastModifiedBy>
  <cp:revision>79</cp:revision>
  <dcterms:created xsi:type="dcterms:W3CDTF">2018-08-07T16:34:30Z</dcterms:created>
  <dcterms:modified xsi:type="dcterms:W3CDTF">2019-08-26T21:07:49Z</dcterms:modified>
</cp:coreProperties>
</file>