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312" r:id="rId4"/>
    <p:sldId id="260" r:id="rId5"/>
    <p:sldId id="315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  <p:sldId id="273" r:id="rId16"/>
    <p:sldId id="275" r:id="rId17"/>
    <p:sldId id="276" r:id="rId18"/>
    <p:sldId id="317" r:id="rId19"/>
    <p:sldId id="277" r:id="rId20"/>
    <p:sldId id="280" r:id="rId21"/>
    <p:sldId id="281" r:id="rId22"/>
    <p:sldId id="282" r:id="rId23"/>
    <p:sldId id="318" r:id="rId24"/>
    <p:sldId id="319" r:id="rId25"/>
    <p:sldId id="283" r:id="rId26"/>
    <p:sldId id="284" r:id="rId27"/>
    <p:sldId id="288" r:id="rId28"/>
    <p:sldId id="285" r:id="rId29"/>
    <p:sldId id="286" r:id="rId30"/>
    <p:sldId id="287" r:id="rId31"/>
    <p:sldId id="289" r:id="rId32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36" autoAdjust="0"/>
    <p:restoredTop sz="94660"/>
  </p:normalViewPr>
  <p:slideViewPr>
    <p:cSldViewPr>
      <p:cViewPr>
        <p:scale>
          <a:sx n="80" d="100"/>
          <a:sy n="80" d="100"/>
        </p:scale>
        <p:origin x="-774" y="-1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3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outros%20semestres\Estatistica%20esalq%202018%201sem\Mat&#233;ria%20Segunda%20Prova\Distribui&#231;&#227;o%20Normal\Binomial%20e%20Normal%20-%20ALUNO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F:\Dados\Meus%20documentos\Dom%20Bosco\MBA%20Unimep%202017\Avalia&#231;&#227;o%20de%20Empresas%20e%20Investimentos\Aula%202%20-%20Custo%20de%20Capital%20e%20Risco\Variancia%20e%20retorno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'n=100'!$A$73:$A$100</c:f>
              <c:numCache>
                <c:formatCode>General</c:formatCode>
                <c:ptCount val="28"/>
                <c:pt idx="0">
                  <c:v>67</c:v>
                </c:pt>
                <c:pt idx="1">
                  <c:v>68</c:v>
                </c:pt>
                <c:pt idx="2">
                  <c:v>69</c:v>
                </c:pt>
                <c:pt idx="3">
                  <c:v>70</c:v>
                </c:pt>
                <c:pt idx="4">
                  <c:v>71</c:v>
                </c:pt>
                <c:pt idx="5">
                  <c:v>72</c:v>
                </c:pt>
                <c:pt idx="6">
                  <c:v>73</c:v>
                </c:pt>
                <c:pt idx="7">
                  <c:v>74</c:v>
                </c:pt>
                <c:pt idx="8">
                  <c:v>75</c:v>
                </c:pt>
                <c:pt idx="9">
                  <c:v>76</c:v>
                </c:pt>
                <c:pt idx="10">
                  <c:v>77</c:v>
                </c:pt>
                <c:pt idx="11">
                  <c:v>78</c:v>
                </c:pt>
                <c:pt idx="12">
                  <c:v>79</c:v>
                </c:pt>
                <c:pt idx="13">
                  <c:v>80</c:v>
                </c:pt>
                <c:pt idx="14">
                  <c:v>81</c:v>
                </c:pt>
                <c:pt idx="15">
                  <c:v>82</c:v>
                </c:pt>
                <c:pt idx="16">
                  <c:v>83</c:v>
                </c:pt>
                <c:pt idx="17">
                  <c:v>84</c:v>
                </c:pt>
                <c:pt idx="18">
                  <c:v>85</c:v>
                </c:pt>
                <c:pt idx="19">
                  <c:v>86</c:v>
                </c:pt>
                <c:pt idx="20">
                  <c:v>87</c:v>
                </c:pt>
                <c:pt idx="21">
                  <c:v>88</c:v>
                </c:pt>
                <c:pt idx="22">
                  <c:v>89</c:v>
                </c:pt>
                <c:pt idx="23">
                  <c:v>90</c:v>
                </c:pt>
                <c:pt idx="24">
                  <c:v>91</c:v>
                </c:pt>
                <c:pt idx="25">
                  <c:v>92</c:v>
                </c:pt>
                <c:pt idx="26">
                  <c:v>93</c:v>
                </c:pt>
                <c:pt idx="27">
                  <c:v>94</c:v>
                </c:pt>
              </c:numCache>
            </c:numRef>
          </c:cat>
          <c:val>
            <c:numRef>
              <c:f>'n=100'!$B$73:$B$100</c:f>
              <c:numCache>
                <c:formatCode>General</c:formatCode>
                <c:ptCount val="28"/>
                <c:pt idx="0">
                  <c:v>8.1355695265186419E-4</c:v>
                </c:pt>
                <c:pt idx="1">
                  <c:v>1.5792576139712659E-3</c:v>
                </c:pt>
                <c:pt idx="2">
                  <c:v>2.9296373128742371E-3</c:v>
                </c:pt>
                <c:pt idx="3">
                  <c:v>5.1896432399486485E-3</c:v>
                </c:pt>
                <c:pt idx="4">
                  <c:v>8.7712280111808157E-3</c:v>
                </c:pt>
                <c:pt idx="5">
                  <c:v>1.4131422906902429E-2</c:v>
                </c:pt>
                <c:pt idx="6">
                  <c:v>2.168108719963116E-2</c:v>
                </c:pt>
                <c:pt idx="7">
                  <c:v>3.1642667804867075E-2</c:v>
                </c:pt>
                <c:pt idx="8">
                  <c:v>4.3877832689415669E-2</c:v>
                </c:pt>
                <c:pt idx="9">
                  <c:v>5.7733990380810063E-2</c:v>
                </c:pt>
                <c:pt idx="10">
                  <c:v>7.1980039955295658E-2</c:v>
                </c:pt>
                <c:pt idx="11">
                  <c:v>8.4899534306246208E-2</c:v>
                </c:pt>
                <c:pt idx="12">
                  <c:v>9.4571633151261603E-2</c:v>
                </c:pt>
                <c:pt idx="13">
                  <c:v>9.9300214808824727E-2</c:v>
                </c:pt>
                <c:pt idx="14">
                  <c:v>9.8074286230937988E-2</c:v>
                </c:pt>
                <c:pt idx="15">
                  <c:v>9.0898118945747466E-2</c:v>
                </c:pt>
                <c:pt idx="16">
                  <c:v>7.8851380290286918E-2</c:v>
                </c:pt>
                <c:pt idx="17">
                  <c:v>6.3832069758803692E-2</c:v>
                </c:pt>
                <c:pt idx="18">
                  <c:v>4.8061793700746307E-2</c:v>
                </c:pt>
                <c:pt idx="19">
                  <c:v>3.3531483977264902E-2</c:v>
                </c:pt>
                <c:pt idx="20">
                  <c:v>2.1583483939388894E-2</c:v>
                </c:pt>
                <c:pt idx="21">
                  <c:v>1.2753876873275253E-2</c:v>
                </c:pt>
                <c:pt idx="22">
                  <c:v>6.878495392328242E-3</c:v>
                </c:pt>
                <c:pt idx="23">
                  <c:v>3.3628199695826867E-3</c:v>
                </c:pt>
                <c:pt idx="24">
                  <c:v>1.4781626239923913E-3</c:v>
                </c:pt>
                <c:pt idx="25">
                  <c:v>5.7841146156224093E-4</c:v>
                </c:pt>
                <c:pt idx="26">
                  <c:v>1.9902329860206126E-4</c:v>
                </c:pt>
                <c:pt idx="27">
                  <c:v>5.9283535753805565E-5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035200"/>
        <c:axId val="80045184"/>
      </c:barChart>
      <c:catAx>
        <c:axId val="80035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0045184"/>
        <c:crosses val="autoZero"/>
        <c:auto val="1"/>
        <c:lblAlgn val="ctr"/>
        <c:lblOffset val="100"/>
        <c:noMultiLvlLbl val="0"/>
      </c:catAx>
      <c:valAx>
        <c:axId val="80045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0352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1"/>
          <c:order val="0"/>
          <c:tx>
            <c:v>Ativo 1</c:v>
          </c:tx>
          <c:marker>
            <c:symbol val="none"/>
          </c:marker>
          <c:xVal>
            <c:numRef>
              <c:f>MuitoRisco!$J$7:$J$56</c:f>
              <c:numCache>
                <c:formatCode>0%</c:formatCode>
                <c:ptCount val="50"/>
                <c:pt idx="0">
                  <c:v>-9.9915735675870601E-2</c:v>
                </c:pt>
                <c:pt idx="1">
                  <c:v>-9.5339871689375993E-2</c:v>
                </c:pt>
                <c:pt idx="2">
                  <c:v>-9.0764007702881386E-2</c:v>
                </c:pt>
                <c:pt idx="3">
                  <c:v>-8.6188143716386778E-2</c:v>
                </c:pt>
                <c:pt idx="4">
                  <c:v>-8.161227972989217E-2</c:v>
                </c:pt>
                <c:pt idx="5">
                  <c:v>-7.7036415743397563E-2</c:v>
                </c:pt>
                <c:pt idx="6">
                  <c:v>-7.2460551756902955E-2</c:v>
                </c:pt>
                <c:pt idx="7">
                  <c:v>-6.7884687770408347E-2</c:v>
                </c:pt>
                <c:pt idx="8">
                  <c:v>-6.330882378391374E-2</c:v>
                </c:pt>
                <c:pt idx="9">
                  <c:v>-5.8732959797419132E-2</c:v>
                </c:pt>
                <c:pt idx="10">
                  <c:v>-5.4157095810924524E-2</c:v>
                </c:pt>
                <c:pt idx="11">
                  <c:v>-4.9581231824429917E-2</c:v>
                </c:pt>
                <c:pt idx="12">
                  <c:v>-4.5005367837935309E-2</c:v>
                </c:pt>
                <c:pt idx="13">
                  <c:v>-4.0429503851440701E-2</c:v>
                </c:pt>
                <c:pt idx="14">
                  <c:v>-3.5853639864946094E-2</c:v>
                </c:pt>
                <c:pt idx="15">
                  <c:v>-3.1277775878451486E-2</c:v>
                </c:pt>
                <c:pt idx="16">
                  <c:v>-2.6701911891956878E-2</c:v>
                </c:pt>
                <c:pt idx="17">
                  <c:v>-2.2126047905462271E-2</c:v>
                </c:pt>
                <c:pt idx="18">
                  <c:v>-1.7550183918967663E-2</c:v>
                </c:pt>
                <c:pt idx="19">
                  <c:v>-1.2974319932473055E-2</c:v>
                </c:pt>
                <c:pt idx="20">
                  <c:v>-8.3984559459784475E-3</c:v>
                </c:pt>
                <c:pt idx="21">
                  <c:v>-3.8225919594838389E-3</c:v>
                </c:pt>
                <c:pt idx="22">
                  <c:v>7.5327202701076963E-4</c:v>
                </c:pt>
                <c:pt idx="23">
                  <c:v>5.3291360135053782E-3</c:v>
                </c:pt>
                <c:pt idx="24">
                  <c:v>9.9049999999999867E-3</c:v>
                </c:pt>
                <c:pt idx="25">
                  <c:v>1.4480863986494594E-2</c:v>
                </c:pt>
                <c:pt idx="26">
                  <c:v>1.9056727972989202E-2</c:v>
                </c:pt>
                <c:pt idx="27">
                  <c:v>2.363259195948381E-2</c:v>
                </c:pt>
                <c:pt idx="28">
                  <c:v>2.8208455945978417E-2</c:v>
                </c:pt>
                <c:pt idx="29">
                  <c:v>3.2784319932473029E-2</c:v>
                </c:pt>
                <c:pt idx="30">
                  <c:v>3.7360183918967636E-2</c:v>
                </c:pt>
                <c:pt idx="31">
                  <c:v>4.1936047905462244E-2</c:v>
                </c:pt>
                <c:pt idx="32">
                  <c:v>4.6511911891956852E-2</c:v>
                </c:pt>
                <c:pt idx="33">
                  <c:v>5.1087775878451459E-2</c:v>
                </c:pt>
                <c:pt idx="34">
                  <c:v>5.5663639864946067E-2</c:v>
                </c:pt>
                <c:pt idx="35">
                  <c:v>6.0239503851440675E-2</c:v>
                </c:pt>
                <c:pt idx="36">
                  <c:v>6.4815367837935289E-2</c:v>
                </c:pt>
                <c:pt idx="37">
                  <c:v>6.9391231824429897E-2</c:v>
                </c:pt>
                <c:pt idx="38">
                  <c:v>7.3967095810924505E-2</c:v>
                </c:pt>
                <c:pt idx="39">
                  <c:v>7.8542959797419112E-2</c:v>
                </c:pt>
                <c:pt idx="40">
                  <c:v>8.311882378391372E-2</c:v>
                </c:pt>
                <c:pt idx="41">
                  <c:v>8.7694687770408328E-2</c:v>
                </c:pt>
                <c:pt idx="42">
                  <c:v>9.2270551756902935E-2</c:v>
                </c:pt>
                <c:pt idx="43">
                  <c:v>9.6846415743397543E-2</c:v>
                </c:pt>
                <c:pt idx="44">
                  <c:v>0.10142227972989215</c:v>
                </c:pt>
                <c:pt idx="45">
                  <c:v>0.10599814371638676</c:v>
                </c:pt>
                <c:pt idx="46">
                  <c:v>0.11057400770288137</c:v>
                </c:pt>
                <c:pt idx="47">
                  <c:v>0.11514987168937597</c:v>
                </c:pt>
                <c:pt idx="48">
                  <c:v>0.11972573567587058</c:v>
                </c:pt>
                <c:pt idx="49">
                  <c:v>0.12430159966236519</c:v>
                </c:pt>
              </c:numCache>
            </c:numRef>
          </c:xVal>
          <c:yVal>
            <c:numRef>
              <c:f>MuitoRisco!$L$7:$L$56</c:f>
              <c:numCache>
                <c:formatCode>0.00</c:formatCode>
                <c:ptCount val="50"/>
                <c:pt idx="0">
                  <c:v>1.3607954676411745E-14</c:v>
                </c:pt>
                <c:pt idx="1">
                  <c:v>2.4344568380458053E-13</c:v>
                </c:pt>
                <c:pt idx="2">
                  <c:v>3.852199617965412E-12</c:v>
                </c:pt>
                <c:pt idx="3">
                  <c:v>5.3915416980105631E-11</c:v>
                </c:pt>
                <c:pt idx="4">
                  <c:v>6.6744369169927819E-10</c:v>
                </c:pt>
                <c:pt idx="5">
                  <c:v>7.3082564212836018E-9</c:v>
                </c:pt>
                <c:pt idx="6">
                  <c:v>7.077997432089126E-8</c:v>
                </c:pt>
                <c:pt idx="7">
                  <c:v>6.0632364436920369E-7</c:v>
                </c:pt>
                <c:pt idx="8">
                  <c:v>4.5940539174418778E-6</c:v>
                </c:pt>
                <c:pt idx="9">
                  <c:v>3.0788260409368288E-5</c:v>
                </c:pt>
                <c:pt idx="10">
                  <c:v>1.8250370869190536E-4</c:v>
                </c:pt>
                <c:pt idx="11">
                  <c:v>9.5687612163069472E-4</c:v>
                </c:pt>
                <c:pt idx="12">
                  <c:v>4.4374882873574354E-3</c:v>
                </c:pt>
                <c:pt idx="13">
                  <c:v>1.8201878127748112E-2</c:v>
                </c:pt>
                <c:pt idx="14">
                  <c:v>6.6037810304643119E-2</c:v>
                </c:pt>
                <c:pt idx="15">
                  <c:v>0.21191739483636843</c:v>
                </c:pt>
                <c:pt idx="16">
                  <c:v>0.60150331921604672</c:v>
                </c:pt>
                <c:pt idx="17">
                  <c:v>1.5101042498508701</c:v>
                </c:pt>
                <c:pt idx="18">
                  <c:v>3.3533069663464534</c:v>
                </c:pt>
                <c:pt idx="19">
                  <c:v>6.5862342393142548</c:v>
                </c:pt>
                <c:pt idx="20">
                  <c:v>11.44190962895825</c:v>
                </c:pt>
                <c:pt idx="21">
                  <c:v>17.581557041186297</c:v>
                </c:pt>
                <c:pt idx="22">
                  <c:v>23.895363119409584</c:v>
                </c:pt>
                <c:pt idx="23">
                  <c:v>28.725487965085396</c:v>
                </c:pt>
                <c:pt idx="24">
                  <c:v>30.543491089465629</c:v>
                </c:pt>
                <c:pt idx="25">
                  <c:v>28.725487965085421</c:v>
                </c:pt>
                <c:pt idx="26">
                  <c:v>23.895363119409623</c:v>
                </c:pt>
                <c:pt idx="27">
                  <c:v>17.58155704118634</c:v>
                </c:pt>
                <c:pt idx="28">
                  <c:v>11.441909628958287</c:v>
                </c:pt>
                <c:pt idx="29">
                  <c:v>6.5862342393142814</c:v>
                </c:pt>
                <c:pt idx="30">
                  <c:v>3.3533069663464685</c:v>
                </c:pt>
                <c:pt idx="31">
                  <c:v>1.5101042498508783</c:v>
                </c:pt>
                <c:pt idx="32">
                  <c:v>0.60150331921605049</c:v>
                </c:pt>
                <c:pt idx="33">
                  <c:v>0.21191739483636993</c:v>
                </c:pt>
                <c:pt idx="34">
                  <c:v>6.6037810304643521E-2</c:v>
                </c:pt>
                <c:pt idx="35">
                  <c:v>1.8201878127748275E-2</c:v>
                </c:pt>
                <c:pt idx="36">
                  <c:v>4.4374882873574519E-3</c:v>
                </c:pt>
                <c:pt idx="37">
                  <c:v>9.5687612163069809E-4</c:v>
                </c:pt>
                <c:pt idx="38">
                  <c:v>1.8250370869190701E-4</c:v>
                </c:pt>
                <c:pt idx="39">
                  <c:v>3.0788260409368396E-5</c:v>
                </c:pt>
                <c:pt idx="40">
                  <c:v>4.5940539174419015E-6</c:v>
                </c:pt>
                <c:pt idx="41">
                  <c:v>6.0632364436920581E-7</c:v>
                </c:pt>
                <c:pt idx="42">
                  <c:v>7.0779974320891776E-8</c:v>
                </c:pt>
                <c:pt idx="43">
                  <c:v>7.3082564212837052E-9</c:v>
                </c:pt>
                <c:pt idx="44">
                  <c:v>6.6744369169928284E-10</c:v>
                </c:pt>
                <c:pt idx="45">
                  <c:v>5.3915416980106013E-11</c:v>
                </c:pt>
                <c:pt idx="46">
                  <c:v>3.8521996179654395E-12</c:v>
                </c:pt>
                <c:pt idx="47">
                  <c:v>2.4344568380458401E-13</c:v>
                </c:pt>
                <c:pt idx="48">
                  <c:v>1.3607954676411939E-14</c:v>
                </c:pt>
                <c:pt idx="49">
                  <c:v>6.7279244957413993E-16</c:v>
                </c:pt>
              </c:numCache>
            </c:numRef>
          </c:yVal>
          <c:smooth val="1"/>
        </c:ser>
        <c:ser>
          <c:idx val="0"/>
          <c:order val="1"/>
          <c:tx>
            <c:v>Ativo 2</c:v>
          </c:tx>
          <c:marker>
            <c:symbol val="none"/>
          </c:marker>
          <c:xVal>
            <c:numRef>
              <c:f>MuitoRisco!$J$7:$J$56</c:f>
              <c:numCache>
                <c:formatCode>0%</c:formatCode>
                <c:ptCount val="50"/>
                <c:pt idx="0">
                  <c:v>-9.9915735675870601E-2</c:v>
                </c:pt>
                <c:pt idx="1">
                  <c:v>-9.5339871689375993E-2</c:v>
                </c:pt>
                <c:pt idx="2">
                  <c:v>-9.0764007702881386E-2</c:v>
                </c:pt>
                <c:pt idx="3">
                  <c:v>-8.6188143716386778E-2</c:v>
                </c:pt>
                <c:pt idx="4">
                  <c:v>-8.161227972989217E-2</c:v>
                </c:pt>
                <c:pt idx="5">
                  <c:v>-7.7036415743397563E-2</c:v>
                </c:pt>
                <c:pt idx="6">
                  <c:v>-7.2460551756902955E-2</c:v>
                </c:pt>
                <c:pt idx="7">
                  <c:v>-6.7884687770408347E-2</c:v>
                </c:pt>
                <c:pt idx="8">
                  <c:v>-6.330882378391374E-2</c:v>
                </c:pt>
                <c:pt idx="9">
                  <c:v>-5.8732959797419132E-2</c:v>
                </c:pt>
                <c:pt idx="10">
                  <c:v>-5.4157095810924524E-2</c:v>
                </c:pt>
                <c:pt idx="11">
                  <c:v>-4.9581231824429917E-2</c:v>
                </c:pt>
                <c:pt idx="12">
                  <c:v>-4.5005367837935309E-2</c:v>
                </c:pt>
                <c:pt idx="13">
                  <c:v>-4.0429503851440701E-2</c:v>
                </c:pt>
                <c:pt idx="14">
                  <c:v>-3.5853639864946094E-2</c:v>
                </c:pt>
                <c:pt idx="15">
                  <c:v>-3.1277775878451486E-2</c:v>
                </c:pt>
                <c:pt idx="16">
                  <c:v>-2.6701911891956878E-2</c:v>
                </c:pt>
                <c:pt idx="17">
                  <c:v>-2.2126047905462271E-2</c:v>
                </c:pt>
                <c:pt idx="18">
                  <c:v>-1.7550183918967663E-2</c:v>
                </c:pt>
                <c:pt idx="19">
                  <c:v>-1.2974319932473055E-2</c:v>
                </c:pt>
                <c:pt idx="20">
                  <c:v>-8.3984559459784475E-3</c:v>
                </c:pt>
                <c:pt idx="21">
                  <c:v>-3.8225919594838389E-3</c:v>
                </c:pt>
                <c:pt idx="22">
                  <c:v>7.5327202701076963E-4</c:v>
                </c:pt>
                <c:pt idx="23">
                  <c:v>5.3291360135053782E-3</c:v>
                </c:pt>
                <c:pt idx="24">
                  <c:v>9.9049999999999867E-3</c:v>
                </c:pt>
                <c:pt idx="25">
                  <c:v>1.4480863986494594E-2</c:v>
                </c:pt>
                <c:pt idx="26">
                  <c:v>1.9056727972989202E-2</c:v>
                </c:pt>
                <c:pt idx="27">
                  <c:v>2.363259195948381E-2</c:v>
                </c:pt>
                <c:pt idx="28">
                  <c:v>2.8208455945978417E-2</c:v>
                </c:pt>
                <c:pt idx="29">
                  <c:v>3.2784319932473029E-2</c:v>
                </c:pt>
                <c:pt idx="30">
                  <c:v>3.7360183918967636E-2</c:v>
                </c:pt>
                <c:pt idx="31">
                  <c:v>4.1936047905462244E-2</c:v>
                </c:pt>
                <c:pt idx="32">
                  <c:v>4.6511911891956852E-2</c:v>
                </c:pt>
                <c:pt idx="33">
                  <c:v>5.1087775878451459E-2</c:v>
                </c:pt>
                <c:pt idx="34">
                  <c:v>5.5663639864946067E-2</c:v>
                </c:pt>
                <c:pt idx="35">
                  <c:v>6.0239503851440675E-2</c:v>
                </c:pt>
                <c:pt idx="36">
                  <c:v>6.4815367837935289E-2</c:v>
                </c:pt>
                <c:pt idx="37">
                  <c:v>6.9391231824429897E-2</c:v>
                </c:pt>
                <c:pt idx="38">
                  <c:v>7.3967095810924505E-2</c:v>
                </c:pt>
                <c:pt idx="39">
                  <c:v>7.8542959797419112E-2</c:v>
                </c:pt>
                <c:pt idx="40">
                  <c:v>8.311882378391372E-2</c:v>
                </c:pt>
                <c:pt idx="41">
                  <c:v>8.7694687770408328E-2</c:v>
                </c:pt>
                <c:pt idx="42">
                  <c:v>9.2270551756902935E-2</c:v>
                </c:pt>
                <c:pt idx="43">
                  <c:v>9.6846415743397543E-2</c:v>
                </c:pt>
                <c:pt idx="44">
                  <c:v>0.10142227972989215</c:v>
                </c:pt>
                <c:pt idx="45">
                  <c:v>0.10599814371638676</c:v>
                </c:pt>
                <c:pt idx="46">
                  <c:v>0.11057400770288137</c:v>
                </c:pt>
                <c:pt idx="47">
                  <c:v>0.11514987168937597</c:v>
                </c:pt>
                <c:pt idx="48">
                  <c:v>0.11972573567587058</c:v>
                </c:pt>
                <c:pt idx="49">
                  <c:v>0.12430159966236519</c:v>
                </c:pt>
              </c:numCache>
            </c:numRef>
          </c:xVal>
          <c:yVal>
            <c:numRef>
              <c:f>MuitoRisco!$K$7:$K$56</c:f>
              <c:numCache>
                <c:formatCode>General</c:formatCode>
                <c:ptCount val="50"/>
                <c:pt idx="0">
                  <c:v>0.2195081518142161</c:v>
                </c:pt>
                <c:pt idx="1">
                  <c:v>0.29987790559641631</c:v>
                </c:pt>
                <c:pt idx="2">
                  <c:v>0.40427100166828855</c:v>
                </c:pt>
                <c:pt idx="3">
                  <c:v>0.53781760922722366</c:v>
                </c:pt>
                <c:pt idx="4">
                  <c:v>0.70604397404855834</c:v>
                </c:pt>
                <c:pt idx="5">
                  <c:v>0.91466653422598543</c:v>
                </c:pt>
                <c:pt idx="6">
                  <c:v>1.1693058805990657</c:v>
                </c:pt>
                <c:pt idx="7">
                  <c:v>1.4751214693502623</c:v>
                </c:pt>
                <c:pt idx="8">
                  <c:v>1.8363765558855574</c:v>
                </c:pt>
                <c:pt idx="9">
                  <c:v>2.2559527600140949</c:v>
                </c:pt>
                <c:pt idx="10">
                  <c:v>2.7348440625313146</c:v>
                </c:pt>
                <c:pt idx="11">
                  <c:v>3.27166962081728</c:v>
                </c:pt>
                <c:pt idx="12">
                  <c:v>3.8622521179176865</c:v>
                </c:pt>
                <c:pt idx="13">
                  <c:v>4.4993119424703352</c:v>
                </c:pt>
                <c:pt idx="14">
                  <c:v>5.1723260563454838</c:v>
                </c:pt>
                <c:pt idx="15">
                  <c:v>5.8675931131030143</c:v>
                </c:pt>
                <c:pt idx="16">
                  <c:v>6.5685330833230768</c:v>
                </c:pt>
                <c:pt idx="17">
                  <c:v>7.256230981773542</c:v>
                </c:pt>
                <c:pt idx="18">
                  <c:v>7.9102117926905224</c:v>
                </c:pt>
                <c:pt idx="19">
                  <c:v>8.509409627591614</c:v>
                </c:pt>
                <c:pt idx="20">
                  <c:v>9.0332713175740267</c:v>
                </c:pt>
                <c:pt idx="21">
                  <c:v>9.4629159925200863</c:v>
                </c:pt>
                <c:pt idx="22">
                  <c:v>9.7822604219665994</c:v>
                </c:pt>
                <c:pt idx="23">
                  <c:v>9.9790169844415111</c:v>
                </c:pt>
                <c:pt idx="24">
                  <c:v>10.045478048050866</c:v>
                </c:pt>
                <c:pt idx="25">
                  <c:v>9.9790169844415129</c:v>
                </c:pt>
                <c:pt idx="26">
                  <c:v>9.7822604219666029</c:v>
                </c:pt>
                <c:pt idx="27">
                  <c:v>9.4629159925200899</c:v>
                </c:pt>
                <c:pt idx="28">
                  <c:v>9.0332713175740302</c:v>
                </c:pt>
                <c:pt idx="29">
                  <c:v>8.5094096275916176</c:v>
                </c:pt>
                <c:pt idx="30">
                  <c:v>7.9102117926905269</c:v>
                </c:pt>
                <c:pt idx="31">
                  <c:v>7.2562309817735464</c:v>
                </c:pt>
                <c:pt idx="32">
                  <c:v>6.5685330833230822</c:v>
                </c:pt>
                <c:pt idx="33">
                  <c:v>5.8675931131030179</c:v>
                </c:pt>
                <c:pt idx="34">
                  <c:v>5.1723260563454874</c:v>
                </c:pt>
                <c:pt idx="35">
                  <c:v>4.4993119424703396</c:v>
                </c:pt>
                <c:pt idx="36">
                  <c:v>3.8622521179176892</c:v>
                </c:pt>
                <c:pt idx="37">
                  <c:v>3.2716696208172809</c:v>
                </c:pt>
                <c:pt idx="38">
                  <c:v>2.734844062531316</c:v>
                </c:pt>
                <c:pt idx="39">
                  <c:v>2.2559527600140967</c:v>
                </c:pt>
                <c:pt idx="40">
                  <c:v>1.8363765558855587</c:v>
                </c:pt>
                <c:pt idx="41">
                  <c:v>1.4751214693502628</c:v>
                </c:pt>
                <c:pt idx="42">
                  <c:v>1.1693058805990666</c:v>
                </c:pt>
                <c:pt idx="43">
                  <c:v>0.91466653422598632</c:v>
                </c:pt>
                <c:pt idx="44">
                  <c:v>0.70604397404855834</c:v>
                </c:pt>
                <c:pt idx="45">
                  <c:v>0.5378176092272241</c:v>
                </c:pt>
                <c:pt idx="46">
                  <c:v>0.40427100166828889</c:v>
                </c:pt>
                <c:pt idx="47">
                  <c:v>0.29987790559641631</c:v>
                </c:pt>
                <c:pt idx="48">
                  <c:v>0.21950815181421635</c:v>
                </c:pt>
                <c:pt idx="49">
                  <c:v>0.15855908940592633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116352"/>
        <c:axId val="80122240"/>
      </c:scatterChart>
      <c:valAx>
        <c:axId val="80116352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crossAx val="80122240"/>
        <c:crosses val="autoZero"/>
        <c:crossBetween val="midCat"/>
      </c:valAx>
      <c:valAx>
        <c:axId val="80122240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8011635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8.png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8.png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48FB-F65E-4F28-A5C0-5EC9E000C8B6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0A3-7872-43C0-AACA-3CB0A942D9AF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48FB-F65E-4F28-A5C0-5EC9E000C8B6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0A3-7872-43C0-AACA-3CB0A942D9A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48FB-F65E-4F28-A5C0-5EC9E000C8B6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0A3-7872-43C0-AACA-3CB0A942D9A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48FB-F65E-4F28-A5C0-5EC9E000C8B6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0A3-7872-43C0-AACA-3CB0A942D9A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48FB-F65E-4F28-A5C0-5EC9E000C8B6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0A3-7872-43C0-AACA-3CB0A942D9AF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48FB-F65E-4F28-A5C0-5EC9E000C8B6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0A3-7872-43C0-AACA-3CB0A942D9A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48FB-F65E-4F28-A5C0-5EC9E000C8B6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0A3-7872-43C0-AACA-3CB0A942D9AF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48FB-F65E-4F28-A5C0-5EC9E000C8B6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0A3-7872-43C0-AACA-3CB0A942D9A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48FB-F65E-4F28-A5C0-5EC9E000C8B6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0A3-7872-43C0-AACA-3CB0A942D9A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48FB-F65E-4F28-A5C0-5EC9E000C8B6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0A3-7872-43C0-AACA-3CB0A942D9AF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48FB-F65E-4F28-A5C0-5EC9E000C8B6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30A3-7872-43C0-AACA-3CB0A942D9A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ADA48FB-F65E-4F28-A5C0-5EC9E000C8B6}" type="datetimeFigureOut">
              <a:rPr lang="pt-BR" smtClean="0"/>
              <a:t>30/09/2019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AB830A3-7872-43C0-AACA-3CB0A942D9A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3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9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sz="4800" dirty="0" smtClean="0"/>
              <a:t>Distribuição NORMAL</a:t>
            </a:r>
            <a:endParaRPr lang="pt-BR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7486600" cy="1314450"/>
          </a:xfrm>
        </p:spPr>
        <p:txBody>
          <a:bodyPr/>
          <a:lstStyle/>
          <a:p>
            <a:pPr algn="ctr"/>
            <a:r>
              <a:rPr lang="pt-BR" dirty="0" smtClean="0"/>
              <a:t>Prof. </a:t>
            </a:r>
            <a:r>
              <a:rPr lang="pt-BR" dirty="0" err="1" smtClean="0"/>
              <a:t>Elisson</a:t>
            </a:r>
            <a:r>
              <a:rPr lang="pt-BR" dirty="0" smtClean="0"/>
              <a:t> de Andrade</a:t>
            </a:r>
          </a:p>
          <a:p>
            <a:pPr algn="ctr"/>
            <a:r>
              <a:rPr lang="pt-BR" dirty="0" smtClean="0"/>
              <a:t>eapandra@uol.com.br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536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1520" y="483518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6</a:t>
            </a:r>
            <a:r>
              <a:rPr lang="pt-BR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. </a:t>
            </a:r>
            <a:r>
              <a:rPr lang="pt-BR" sz="2400" dirty="0" smtClean="0">
                <a:latin typeface="Calibri" panose="020F0502020204030204" pitchFamily="34" charset="0"/>
              </a:rPr>
              <a:t>Desvio padrão define o quanto uma curva é achatada ou larga. </a:t>
            </a:r>
          </a:p>
          <a:p>
            <a:pPr algn="ctr"/>
            <a:r>
              <a:rPr lang="pt-BR" sz="2400" dirty="0" smtClean="0">
                <a:latin typeface="Calibri" panose="020F0502020204030204" pitchFamily="34" charset="0"/>
              </a:rPr>
              <a:t>Valores maiores: curvas mais largas e achatadas (maior variabilidade)</a:t>
            </a:r>
            <a:endParaRPr lang="pt-BR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3332943"/>
              </p:ext>
            </p:extLst>
          </p:nvPr>
        </p:nvGraphicFramePr>
        <p:xfrm>
          <a:off x="460277" y="1695700"/>
          <a:ext cx="8208912" cy="3233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500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09118" y="843558"/>
            <a:ext cx="77048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  <a:r>
              <a:rPr lang="pt-BR" sz="4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. </a:t>
            </a:r>
            <a:r>
              <a:rPr lang="pt-BR" sz="4000" dirty="0" smtClean="0">
                <a:latin typeface="Calibri" panose="020F0502020204030204" pitchFamily="34" charset="0"/>
              </a:rPr>
              <a:t>As probabilidades da variável aleatória normal são dadas pelas áreas sob a curva. Área total = 1. Área à esquerda da média é igual a área à direita (ambas = 0,5)</a:t>
            </a:r>
            <a:endParaRPr lang="pt-BR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89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09118" y="495891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8</a:t>
            </a:r>
            <a:r>
              <a:rPr lang="pt-BR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. </a:t>
            </a:r>
            <a:r>
              <a:rPr lang="pt-BR" sz="2000" dirty="0" smtClean="0">
                <a:latin typeface="Calibri" panose="020F0502020204030204" pitchFamily="34" charset="0"/>
              </a:rPr>
              <a:t>Devido à simetria, as % das áreas sob a curva são padronizadas. Sendo as mais comuns, relacionadas ao desvio padrão</a:t>
            </a:r>
            <a:endParaRPr lang="pt-BR" sz="2000" dirty="0">
              <a:latin typeface="Calibri" panose="020F050202020403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203777"/>
            <a:ext cx="6696744" cy="377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89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355726"/>
            <a:ext cx="8229600" cy="74295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Veja o seguinte exercício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255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115771"/>
              </p:ext>
            </p:extLst>
          </p:nvPr>
        </p:nvGraphicFramePr>
        <p:xfrm>
          <a:off x="179512" y="123478"/>
          <a:ext cx="3888803" cy="4860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415"/>
                <a:gridCol w="1339939"/>
                <a:gridCol w="1405449"/>
              </a:tblGrid>
              <a:tr h="4418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Mês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-0,89%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-0,30%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-1,50%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-0,50%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-1,00%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4,00%</a:t>
                      </a:r>
                    </a:p>
                  </a:txBody>
                  <a:tcPr marL="9527" marR="9527" marT="7143" marB="0" anchor="b"/>
                </a:tc>
              </a:tr>
              <a:tr h="220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71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7" marR="9527" marT="714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-4,19%</a:t>
                      </a:r>
                    </a:p>
                  </a:txBody>
                  <a:tcPr marL="9527" marR="9527" marT="7143" marB="0" anchor="b"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897701"/>
              </p:ext>
            </p:extLst>
          </p:nvPr>
        </p:nvGraphicFramePr>
        <p:xfrm>
          <a:off x="4572000" y="1779662"/>
          <a:ext cx="3529011" cy="12418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6337"/>
                <a:gridCol w="1176337"/>
                <a:gridCol w="1176337"/>
              </a:tblGrid>
              <a:tr h="589947">
                <a:tc>
                  <a:txBody>
                    <a:bodyPr/>
                    <a:lstStyle/>
                    <a:p>
                      <a:pPr algn="ct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71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Média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71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smtClean="0">
                          <a:effectLst/>
                        </a:rPr>
                        <a:t>Desvio Padrão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7142" marB="0" anchor="ctr"/>
                </a:tc>
              </a:tr>
              <a:tr h="3259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ATIVO 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71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0,9905%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714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none" strike="noStrike" dirty="0" smtClean="0">
                          <a:effectLst/>
                        </a:rPr>
                        <a:t>1,3061%</a:t>
                      </a:r>
                      <a:endParaRPr lang="pt-B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7142" marB="0" anchor="ctr"/>
                </a:tc>
              </a:tr>
              <a:tr h="3259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ATIVO 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71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0,9905%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714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none" strike="noStrike" dirty="0" smtClean="0">
                          <a:effectLst/>
                        </a:rPr>
                        <a:t>3,9714%</a:t>
                      </a:r>
                      <a:endParaRPr lang="pt-B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714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27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251520" y="303610"/>
            <a:ext cx="86409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 dirty="0" smtClean="0"/>
              <a:t>Assumindo que os retornos possuem distribuição Normal</a:t>
            </a:r>
            <a:endParaRPr lang="pt-BR" altLang="pt-BR" sz="2400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347614"/>
            <a:ext cx="5422900" cy="177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156012"/>
              </p:ext>
            </p:extLst>
          </p:nvPr>
        </p:nvGraphicFramePr>
        <p:xfrm>
          <a:off x="1606550" y="3363838"/>
          <a:ext cx="5930900" cy="1403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405"/>
                <a:gridCol w="1744383"/>
                <a:gridCol w="1279213"/>
                <a:gridCol w="1790899"/>
              </a:tblGrid>
              <a:tr h="666872">
                <a:tc>
                  <a:txBody>
                    <a:bodyPr/>
                    <a:lstStyle/>
                    <a:p>
                      <a:pPr algn="ct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Média - Desvio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Média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Média + Desvio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2" marB="0" anchor="ctr"/>
                </a:tc>
              </a:tr>
              <a:tr h="3684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Ativo 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-0,3156%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0,9905%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2,2966%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2" marB="0" anchor="ctr"/>
                </a:tc>
              </a:tr>
              <a:tr h="3684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Ativo 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-2,9809%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0,9905%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4,9619%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81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09118" y="843558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DISTRIBUIÇÃO NORMAL REDUZIDA (PADRÃO)</a:t>
            </a:r>
            <a:endParaRPr lang="pt-BR" sz="3600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709118" y="2715766"/>
            <a:ext cx="7967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Vamos deixar de lado a DISTRIBUIÇÃO BINOMIAL e focar apenas na DISTRIBUIÇÃO NORMAL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0658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Normal Reduzida (padronizada)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1155576"/>
          </a:xfrm>
        </p:spPr>
        <p:txBody>
          <a:bodyPr/>
          <a:lstStyle/>
          <a:p>
            <a:r>
              <a:rPr lang="pt-BR" dirty="0" smtClean="0"/>
              <a:t>Cria-se uma nova variável: Z</a:t>
            </a:r>
          </a:p>
          <a:p>
            <a:r>
              <a:rPr lang="pt-BR" dirty="0" smtClean="0"/>
              <a:t>Que é calculada através da seguinte expressão</a:t>
            </a:r>
            <a:endParaRPr lang="pt-BR" dirty="0"/>
          </a:p>
          <a:p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39552" y="393990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Vamos para um EXEMPLO?</a:t>
            </a:r>
            <a:endParaRPr lang="pt-B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3275856" y="2571750"/>
                <a:ext cx="2877263" cy="7955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0" i="1" smtClean="0">
                          <a:latin typeface="Cambria Math"/>
                        </a:rPr>
                        <m:t>𝑍</m:t>
                      </m:r>
                      <m:r>
                        <a:rPr lang="pt-BR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sz="24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sz="2400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pt-BR" sz="24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pt-BR" sz="2400" i="1">
                              <a:latin typeface="Cambria Math"/>
                            </a:rPr>
                            <m:t>−</m:t>
                          </m:r>
                          <m:r>
                            <a:rPr lang="pt-BR" sz="2400" b="0" i="1" smtClean="0">
                              <a:latin typeface="Cambria Math"/>
                            </a:rPr>
                            <m:t>𝑀</m:t>
                          </m:r>
                          <m:r>
                            <a:rPr lang="pt-BR" sz="2400" b="0" i="1" smtClean="0">
                              <a:latin typeface="Cambria Math"/>
                            </a:rPr>
                            <m:t>é</m:t>
                          </m:r>
                          <m:r>
                            <a:rPr lang="pt-BR" sz="2400" b="0" i="1" smtClean="0">
                              <a:latin typeface="Cambria Math"/>
                            </a:rPr>
                            <m:t>𝑑𝑖𝑎</m:t>
                          </m:r>
                        </m:num>
                        <m:den>
                          <m:r>
                            <a:rPr lang="pt-BR" sz="2400" b="0" i="1" smtClean="0">
                              <a:latin typeface="Cambria Math"/>
                            </a:rPr>
                            <m:t>𝐷𝑒𝑠𝑣𝑖𝑜</m:t>
                          </m:r>
                          <m:r>
                            <a:rPr lang="pt-BR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pt-BR" sz="2400" b="0" i="1" smtClean="0">
                              <a:latin typeface="Cambria Math"/>
                            </a:rPr>
                            <m:t>𝑃𝑎𝑑𝑟</m:t>
                          </m:r>
                          <m:r>
                            <a:rPr lang="pt-BR" sz="2400" b="0" i="1" smtClean="0">
                              <a:latin typeface="Cambria Math"/>
                            </a:rPr>
                            <m:t>ã</m:t>
                          </m:r>
                          <m:r>
                            <a:rPr lang="pt-BR" sz="2400" b="0" i="1" smtClean="0">
                              <a:latin typeface="Cambria Math"/>
                            </a:rPr>
                            <m:t>𝑜</m:t>
                          </m:r>
                        </m:den>
                      </m:f>
                    </m:oMath>
                  </m:oMathPara>
                </a14:m>
                <a:endParaRPr lang="pt-BR" sz="2400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571750"/>
                <a:ext cx="2877263" cy="79553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914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580079"/>
              </p:ext>
            </p:extLst>
          </p:nvPr>
        </p:nvGraphicFramePr>
        <p:xfrm>
          <a:off x="629816" y="1779662"/>
          <a:ext cx="1008112" cy="2200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/>
              </a:tblGrid>
              <a:tr h="2468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Dados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68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4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68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5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68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68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9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68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8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688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5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0" y="987574"/>
            <a:ext cx="2267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Considere os seguintes dados: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318508" y="641063"/>
            <a:ext cx="5256584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000" dirty="0" smtClean="0"/>
              <a:t>Calcule Média e Desvio Padrão:</a:t>
            </a:r>
          </a:p>
          <a:p>
            <a:pPr algn="ctr">
              <a:lnSpc>
                <a:spcPct val="150000"/>
              </a:lnSpc>
            </a:pPr>
            <a:r>
              <a:rPr lang="pt-BR" sz="2000" b="1" dirty="0" err="1" smtClean="0">
                <a:solidFill>
                  <a:schemeClr val="tx2"/>
                </a:solidFill>
              </a:rPr>
              <a:t>Resp</a:t>
            </a:r>
            <a:r>
              <a:rPr lang="pt-BR" sz="2000" b="1" dirty="0" smtClean="0">
                <a:solidFill>
                  <a:schemeClr val="tx2"/>
                </a:solidFill>
              </a:rPr>
              <a:t>: Média = 5,5 e DP = 2,5884</a:t>
            </a:r>
            <a:endParaRPr lang="pt-BR" sz="2000" b="1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ixaDeTexto 4"/>
              <p:cNvSpPr txBox="1"/>
              <p:nvPr/>
            </p:nvSpPr>
            <p:spPr>
              <a:xfrm>
                <a:off x="3318508" y="2092832"/>
                <a:ext cx="5256584" cy="1450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dirty="0" smtClean="0"/>
                  <a:t>Agora vamos PADRONIZAR os dados ao lado, criando uma coluna Z</a:t>
                </a:r>
              </a:p>
              <a:p>
                <a:pPr algn="ctr"/>
                <a:endParaRPr lang="pt-BR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/>
                        </a:rPr>
                        <m:t>𝑍</m:t>
                      </m:r>
                      <m:r>
                        <a:rPr lang="pt-BR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pt-BR" i="1">
                              <a:latin typeface="Cambria Math"/>
                            </a:rPr>
                            <m:t>−</m:t>
                          </m:r>
                          <m:r>
                            <a:rPr lang="pt-BR" i="1">
                              <a:latin typeface="Cambria Math"/>
                            </a:rPr>
                            <m:t>𝑀</m:t>
                          </m:r>
                          <m:r>
                            <a:rPr lang="pt-BR" i="1">
                              <a:latin typeface="Cambria Math"/>
                            </a:rPr>
                            <m:t>é</m:t>
                          </m:r>
                          <m:r>
                            <a:rPr lang="pt-BR" i="1">
                              <a:latin typeface="Cambria Math"/>
                            </a:rPr>
                            <m:t>𝑑𝑖𝑎</m:t>
                          </m:r>
                        </m:num>
                        <m:den>
                          <m:r>
                            <a:rPr lang="pt-BR" i="1">
                              <a:latin typeface="Cambria Math"/>
                            </a:rPr>
                            <m:t>𝐷𝑒𝑠𝑣𝑖𝑜</m:t>
                          </m:r>
                          <m:r>
                            <a:rPr lang="pt-BR" i="1">
                              <a:latin typeface="Cambria Math"/>
                            </a:rPr>
                            <m:t> </m:t>
                          </m:r>
                          <m:r>
                            <a:rPr lang="pt-BR" i="1">
                              <a:latin typeface="Cambria Math"/>
                            </a:rPr>
                            <m:t>𝑃𝑎𝑑𝑟</m:t>
                          </m:r>
                          <m:r>
                            <a:rPr lang="pt-BR" i="1">
                              <a:latin typeface="Cambria Math"/>
                            </a:rPr>
                            <m:t>ã</m:t>
                          </m:r>
                          <m:r>
                            <a:rPr lang="pt-BR" i="1">
                              <a:latin typeface="Cambria Math"/>
                            </a:rPr>
                            <m:t>𝑜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5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508" y="2092832"/>
                <a:ext cx="5256584" cy="1450718"/>
              </a:xfrm>
              <a:prstGeom prst="rect">
                <a:avLst/>
              </a:prstGeom>
              <a:blipFill rotWithShape="1">
                <a:blip r:embed="rId2"/>
                <a:stretch>
                  <a:fillRect t="-210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387149"/>
              </p:ext>
            </p:extLst>
          </p:nvPr>
        </p:nvGraphicFramePr>
        <p:xfrm>
          <a:off x="1655876" y="1779662"/>
          <a:ext cx="1259940" cy="22322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9940"/>
              </a:tblGrid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Z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-0,5795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-</a:t>
                      </a:r>
                      <a:r>
                        <a:rPr lang="pt-BR" sz="1800" u="none" strike="noStrike" dirty="0" smtClean="0">
                          <a:effectLst/>
                        </a:rPr>
                        <a:t>0,1931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-</a:t>
                      </a:r>
                      <a:r>
                        <a:rPr lang="pt-BR" sz="1800" u="none" strike="noStrike" dirty="0" smtClean="0">
                          <a:effectLst/>
                        </a:rPr>
                        <a:t>1,3521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 smtClean="0">
                          <a:effectLst/>
                        </a:rPr>
                        <a:t>1,3521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 smtClean="0">
                          <a:effectLst/>
                        </a:rPr>
                        <a:t>0,9658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88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-</a:t>
                      </a:r>
                      <a:r>
                        <a:rPr lang="pt-BR" sz="1800" u="none" strike="noStrike" dirty="0" smtClean="0">
                          <a:effectLst/>
                        </a:rPr>
                        <a:t>0,1931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470908" y="3867894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000" dirty="0" smtClean="0"/>
              <a:t>Calcule Média e Desvio Padrão de Z:</a:t>
            </a:r>
          </a:p>
          <a:p>
            <a:pPr algn="ctr">
              <a:lnSpc>
                <a:spcPct val="150000"/>
              </a:lnSpc>
            </a:pPr>
            <a:r>
              <a:rPr lang="pt-BR" sz="2000" b="1" dirty="0" err="1" smtClean="0">
                <a:solidFill>
                  <a:schemeClr val="tx2"/>
                </a:solidFill>
              </a:rPr>
              <a:t>Resp</a:t>
            </a:r>
            <a:r>
              <a:rPr lang="pt-BR" sz="2000" b="1" dirty="0" smtClean="0">
                <a:solidFill>
                  <a:schemeClr val="tx2"/>
                </a:solidFill>
              </a:rPr>
              <a:t>: Média = 0 e DP = 1</a:t>
            </a:r>
            <a:endParaRPr lang="pt-BR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26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 bldLvl="3"/>
      <p:bldP spid="8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362" y="771550"/>
            <a:ext cx="6391275" cy="41338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79512" y="48351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Normal Reduzida/Padronizada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801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281751"/>
            <a:ext cx="4841992" cy="252028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79512" y="4011910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A esse tipo de formato, damos o nome de </a:t>
            </a:r>
            <a:r>
              <a:rPr lang="pt-BR" sz="2000" b="1" dirty="0" smtClean="0">
                <a:solidFill>
                  <a:schemeClr val="tx2"/>
                </a:solidFill>
              </a:rPr>
              <a:t>DISTRIBUIÇÃO NORMAL</a:t>
            </a:r>
            <a:endParaRPr lang="pt-BR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7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Normal Reduzida (padronizada)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98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Ou seja, parte-se de uma variável original X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Chegamos a uma variável PADRONIZADA Z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Essa variável padrão tem média zero e desvio um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Sendo que temos uma TABELA com todos os valores de probabilidades para cada Z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Mas para tal, precisamos entender COMO FUNCIONA nossa tabela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440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467544" y="595309"/>
            <a:ext cx="7924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pt-BR" altLang="pt-BR" sz="2400" dirty="0">
                <a:latin typeface="Times New Roman" pitchFamily="18" charset="0"/>
              </a:rPr>
              <a:t>A Tabela </a:t>
            </a:r>
            <a:r>
              <a:rPr kumimoji="0" lang="pt-BR" altLang="pt-BR" sz="2400" dirty="0" smtClean="0">
                <a:latin typeface="Times New Roman" pitchFamily="18" charset="0"/>
              </a:rPr>
              <a:t>dá </a:t>
            </a:r>
            <a:r>
              <a:rPr kumimoji="0" lang="pt-BR" altLang="pt-BR" sz="2400" dirty="0">
                <a:latin typeface="Times New Roman" pitchFamily="18" charset="0"/>
              </a:rPr>
              <a:t>a probabilidade da variável assumir qualquer valor, entre a média zero e um valor positivo qualquer </a:t>
            </a:r>
            <a:r>
              <a:rPr kumimoji="0" lang="pt-BR" altLang="pt-BR" sz="2400" i="1" dirty="0">
                <a:latin typeface="Times New Roman" pitchFamily="18" charset="0"/>
              </a:rPr>
              <a:t>Z</a:t>
            </a:r>
            <a:r>
              <a:rPr kumimoji="0" lang="pt-BR" altLang="pt-BR" sz="2400" dirty="0">
                <a:latin typeface="Times New Roman" pitchFamily="18" charset="0"/>
              </a:rPr>
              <a:t>.</a:t>
            </a:r>
          </a:p>
        </p:txBody>
      </p:sp>
      <p:grpSp>
        <p:nvGrpSpPr>
          <p:cNvPr id="15365" name="Group 15"/>
          <p:cNvGrpSpPr>
            <a:grpSpLocks/>
          </p:cNvGrpSpPr>
          <p:nvPr/>
        </p:nvGrpSpPr>
        <p:grpSpPr bwMode="auto">
          <a:xfrm>
            <a:off x="1248594" y="1707654"/>
            <a:ext cx="6553200" cy="2119313"/>
            <a:chOff x="1152" y="1215"/>
            <a:chExt cx="4128" cy="1780"/>
          </a:xfrm>
        </p:grpSpPr>
        <p:graphicFrame>
          <p:nvGraphicFramePr>
            <p:cNvPr id="15366" name="Object 1024"/>
            <p:cNvGraphicFramePr>
              <a:graphicFrameLocks noChangeAspect="1"/>
            </p:cNvGraphicFramePr>
            <p:nvPr/>
          </p:nvGraphicFramePr>
          <p:xfrm>
            <a:off x="1152" y="1215"/>
            <a:ext cx="4128" cy="15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9" name="Imagem de bitmap" r:id="rId3" imgW="5877745" imgH="2715004" progId="Paint.Picture">
                    <p:embed/>
                  </p:oleObj>
                </mc:Choice>
                <mc:Fallback>
                  <p:oleObj name="Imagem de bitmap" r:id="rId3" imgW="5877745" imgH="2715004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1215"/>
                          <a:ext cx="4128" cy="15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67" name="Freeform 12" descr="10%"/>
            <p:cNvSpPr>
              <a:spLocks/>
            </p:cNvSpPr>
            <p:nvPr/>
          </p:nvSpPr>
          <p:spPr bwMode="auto">
            <a:xfrm>
              <a:off x="1456" y="1258"/>
              <a:ext cx="1826" cy="1380"/>
            </a:xfrm>
            <a:custGeom>
              <a:avLst/>
              <a:gdLst>
                <a:gd name="T0" fmla="*/ 1824 w 1826"/>
                <a:gd name="T1" fmla="*/ 1380 h 1380"/>
                <a:gd name="T2" fmla="*/ 1823 w 1826"/>
                <a:gd name="T3" fmla="*/ 791 h 1380"/>
                <a:gd name="T4" fmla="*/ 1826 w 1826"/>
                <a:gd name="T5" fmla="*/ 251 h 1380"/>
                <a:gd name="T6" fmla="*/ 1824 w 1826"/>
                <a:gd name="T7" fmla="*/ 0 h 1380"/>
                <a:gd name="T8" fmla="*/ 1764 w 1826"/>
                <a:gd name="T9" fmla="*/ 14 h 1380"/>
                <a:gd name="T10" fmla="*/ 1734 w 1826"/>
                <a:gd name="T11" fmla="*/ 36 h 1380"/>
                <a:gd name="T12" fmla="*/ 1670 w 1826"/>
                <a:gd name="T13" fmla="*/ 90 h 1380"/>
                <a:gd name="T14" fmla="*/ 1600 w 1826"/>
                <a:gd name="T15" fmla="*/ 180 h 1380"/>
                <a:gd name="T16" fmla="*/ 1538 w 1826"/>
                <a:gd name="T17" fmla="*/ 274 h 1380"/>
                <a:gd name="T18" fmla="*/ 1480 w 1826"/>
                <a:gd name="T19" fmla="*/ 382 h 1380"/>
                <a:gd name="T20" fmla="*/ 1386 w 1826"/>
                <a:gd name="T21" fmla="*/ 554 h 1380"/>
                <a:gd name="T22" fmla="*/ 1280 w 1826"/>
                <a:gd name="T23" fmla="*/ 758 h 1380"/>
                <a:gd name="T24" fmla="*/ 1208 w 1826"/>
                <a:gd name="T25" fmla="*/ 882 h 1380"/>
                <a:gd name="T26" fmla="*/ 1130 w 1826"/>
                <a:gd name="T27" fmla="*/ 994 h 1380"/>
                <a:gd name="T28" fmla="*/ 1022 w 1826"/>
                <a:gd name="T29" fmla="*/ 1128 h 1380"/>
                <a:gd name="T30" fmla="*/ 896 w 1826"/>
                <a:gd name="T31" fmla="*/ 1230 h 1380"/>
                <a:gd name="T32" fmla="*/ 748 w 1826"/>
                <a:gd name="T33" fmla="*/ 1300 h 1380"/>
                <a:gd name="T34" fmla="*/ 618 w 1826"/>
                <a:gd name="T35" fmla="*/ 1330 h 1380"/>
                <a:gd name="T36" fmla="*/ 452 w 1826"/>
                <a:gd name="T37" fmla="*/ 1348 h 1380"/>
                <a:gd name="T38" fmla="*/ 318 w 1826"/>
                <a:gd name="T39" fmla="*/ 1354 h 1380"/>
                <a:gd name="T40" fmla="*/ 182 w 1826"/>
                <a:gd name="T41" fmla="*/ 1354 h 1380"/>
                <a:gd name="T42" fmla="*/ 0 w 1826"/>
                <a:gd name="T43" fmla="*/ 1364 h 1380"/>
                <a:gd name="T44" fmla="*/ 0 w 1826"/>
                <a:gd name="T45" fmla="*/ 1380 h 1380"/>
                <a:gd name="T46" fmla="*/ 814 w 1826"/>
                <a:gd name="T47" fmla="*/ 1378 h 1380"/>
                <a:gd name="T48" fmla="*/ 996 w 1826"/>
                <a:gd name="T49" fmla="*/ 1380 h 1380"/>
                <a:gd name="T50" fmla="*/ 1160 w 1826"/>
                <a:gd name="T51" fmla="*/ 1376 h 1380"/>
                <a:gd name="T52" fmla="*/ 1332 w 1826"/>
                <a:gd name="T53" fmla="*/ 1378 h 1380"/>
                <a:gd name="T54" fmla="*/ 1562 w 1826"/>
                <a:gd name="T55" fmla="*/ 1380 h 1380"/>
                <a:gd name="T56" fmla="*/ 1824 w 1826"/>
                <a:gd name="T57" fmla="*/ 1380 h 138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26"/>
                <a:gd name="T88" fmla="*/ 0 h 1380"/>
                <a:gd name="T89" fmla="*/ 1826 w 1826"/>
                <a:gd name="T90" fmla="*/ 1380 h 138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26" h="1380">
                  <a:moveTo>
                    <a:pt x="1824" y="1380"/>
                  </a:moveTo>
                  <a:cubicBezTo>
                    <a:pt x="1817" y="1182"/>
                    <a:pt x="1825" y="989"/>
                    <a:pt x="1823" y="791"/>
                  </a:cubicBezTo>
                  <a:cubicBezTo>
                    <a:pt x="1826" y="257"/>
                    <a:pt x="1826" y="437"/>
                    <a:pt x="1826" y="251"/>
                  </a:cubicBezTo>
                  <a:lnTo>
                    <a:pt x="1824" y="0"/>
                  </a:lnTo>
                  <a:lnTo>
                    <a:pt x="1764" y="14"/>
                  </a:lnTo>
                  <a:lnTo>
                    <a:pt x="1734" y="36"/>
                  </a:lnTo>
                  <a:lnTo>
                    <a:pt x="1670" y="90"/>
                  </a:lnTo>
                  <a:lnTo>
                    <a:pt x="1600" y="180"/>
                  </a:lnTo>
                  <a:lnTo>
                    <a:pt x="1538" y="274"/>
                  </a:lnTo>
                  <a:lnTo>
                    <a:pt x="1480" y="382"/>
                  </a:lnTo>
                  <a:lnTo>
                    <a:pt x="1386" y="554"/>
                  </a:lnTo>
                  <a:lnTo>
                    <a:pt x="1280" y="758"/>
                  </a:lnTo>
                  <a:lnTo>
                    <a:pt x="1208" y="882"/>
                  </a:lnTo>
                  <a:lnTo>
                    <a:pt x="1130" y="994"/>
                  </a:lnTo>
                  <a:lnTo>
                    <a:pt x="1022" y="1128"/>
                  </a:lnTo>
                  <a:lnTo>
                    <a:pt x="896" y="1230"/>
                  </a:lnTo>
                  <a:lnTo>
                    <a:pt x="748" y="1300"/>
                  </a:lnTo>
                  <a:lnTo>
                    <a:pt x="618" y="1330"/>
                  </a:lnTo>
                  <a:lnTo>
                    <a:pt x="452" y="1348"/>
                  </a:lnTo>
                  <a:lnTo>
                    <a:pt x="318" y="1354"/>
                  </a:lnTo>
                  <a:lnTo>
                    <a:pt x="182" y="1354"/>
                  </a:lnTo>
                  <a:lnTo>
                    <a:pt x="0" y="1364"/>
                  </a:lnTo>
                  <a:lnTo>
                    <a:pt x="0" y="1380"/>
                  </a:lnTo>
                  <a:lnTo>
                    <a:pt x="814" y="1378"/>
                  </a:lnTo>
                  <a:lnTo>
                    <a:pt x="996" y="1380"/>
                  </a:lnTo>
                  <a:lnTo>
                    <a:pt x="1160" y="1376"/>
                  </a:lnTo>
                  <a:lnTo>
                    <a:pt x="1332" y="1378"/>
                  </a:lnTo>
                  <a:lnTo>
                    <a:pt x="1562" y="1380"/>
                  </a:lnTo>
                  <a:lnTo>
                    <a:pt x="1824" y="1380"/>
                  </a:lnTo>
                  <a:close/>
                </a:path>
              </a:pathLst>
            </a:custGeom>
            <a:pattFill prst="pct10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368" name="Freeform 13" descr="Diagonal para cima escura"/>
            <p:cNvSpPr>
              <a:spLocks/>
            </p:cNvSpPr>
            <p:nvPr/>
          </p:nvSpPr>
          <p:spPr bwMode="auto">
            <a:xfrm>
              <a:off x="3276" y="1258"/>
              <a:ext cx="616" cy="1386"/>
            </a:xfrm>
            <a:custGeom>
              <a:avLst/>
              <a:gdLst>
                <a:gd name="T0" fmla="*/ 8 w 616"/>
                <a:gd name="T1" fmla="*/ 1382 h 1386"/>
                <a:gd name="T2" fmla="*/ 6 w 616"/>
                <a:gd name="T3" fmla="*/ 794 h 1386"/>
                <a:gd name="T4" fmla="*/ 6 w 616"/>
                <a:gd name="T5" fmla="*/ 244 h 1386"/>
                <a:gd name="T6" fmla="*/ 4 w 616"/>
                <a:gd name="T7" fmla="*/ 0 h 1386"/>
                <a:gd name="T8" fmla="*/ 52 w 616"/>
                <a:gd name="T9" fmla="*/ 12 h 1386"/>
                <a:gd name="T10" fmla="*/ 104 w 616"/>
                <a:gd name="T11" fmla="*/ 36 h 1386"/>
                <a:gd name="T12" fmla="*/ 158 w 616"/>
                <a:gd name="T13" fmla="*/ 82 h 1386"/>
                <a:gd name="T14" fmla="*/ 238 w 616"/>
                <a:gd name="T15" fmla="*/ 184 h 1386"/>
                <a:gd name="T16" fmla="*/ 298 w 616"/>
                <a:gd name="T17" fmla="*/ 286 h 1386"/>
                <a:gd name="T18" fmla="*/ 362 w 616"/>
                <a:gd name="T19" fmla="*/ 396 h 1386"/>
                <a:gd name="T20" fmla="*/ 450 w 616"/>
                <a:gd name="T21" fmla="*/ 572 h 1386"/>
                <a:gd name="T22" fmla="*/ 546 w 616"/>
                <a:gd name="T23" fmla="*/ 744 h 1386"/>
                <a:gd name="T24" fmla="*/ 616 w 616"/>
                <a:gd name="T25" fmla="*/ 864 h 1386"/>
                <a:gd name="T26" fmla="*/ 614 w 616"/>
                <a:gd name="T27" fmla="*/ 1386 h 1386"/>
                <a:gd name="T28" fmla="*/ 531 w 616"/>
                <a:gd name="T29" fmla="*/ 1380 h 1386"/>
                <a:gd name="T30" fmla="*/ 301 w 616"/>
                <a:gd name="T31" fmla="*/ 1382 h 1386"/>
                <a:gd name="T32" fmla="*/ 8 w 616"/>
                <a:gd name="T33" fmla="*/ 1382 h 138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6"/>
                <a:gd name="T52" fmla="*/ 0 h 1386"/>
                <a:gd name="T53" fmla="*/ 616 w 616"/>
                <a:gd name="T54" fmla="*/ 1386 h 138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6" h="1386">
                  <a:moveTo>
                    <a:pt x="8" y="1382"/>
                  </a:moveTo>
                  <a:cubicBezTo>
                    <a:pt x="0" y="1182"/>
                    <a:pt x="2" y="1002"/>
                    <a:pt x="6" y="794"/>
                  </a:cubicBezTo>
                  <a:cubicBezTo>
                    <a:pt x="3" y="255"/>
                    <a:pt x="7" y="377"/>
                    <a:pt x="6" y="244"/>
                  </a:cubicBezTo>
                  <a:lnTo>
                    <a:pt x="4" y="0"/>
                  </a:lnTo>
                  <a:lnTo>
                    <a:pt x="52" y="12"/>
                  </a:lnTo>
                  <a:lnTo>
                    <a:pt x="104" y="36"/>
                  </a:lnTo>
                  <a:lnTo>
                    <a:pt x="158" y="82"/>
                  </a:lnTo>
                  <a:lnTo>
                    <a:pt x="238" y="184"/>
                  </a:lnTo>
                  <a:lnTo>
                    <a:pt x="298" y="286"/>
                  </a:lnTo>
                  <a:lnTo>
                    <a:pt x="362" y="396"/>
                  </a:lnTo>
                  <a:lnTo>
                    <a:pt x="450" y="572"/>
                  </a:lnTo>
                  <a:lnTo>
                    <a:pt x="546" y="744"/>
                  </a:lnTo>
                  <a:lnTo>
                    <a:pt x="616" y="864"/>
                  </a:lnTo>
                  <a:lnTo>
                    <a:pt x="614" y="1386"/>
                  </a:lnTo>
                  <a:lnTo>
                    <a:pt x="531" y="1380"/>
                  </a:lnTo>
                  <a:lnTo>
                    <a:pt x="301" y="1382"/>
                  </a:lnTo>
                  <a:lnTo>
                    <a:pt x="8" y="1382"/>
                  </a:lnTo>
                  <a:close/>
                </a:path>
              </a:pathLst>
            </a:custGeom>
            <a:pattFill prst="dk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369" name="Text Box 14"/>
            <p:cNvSpPr txBox="1">
              <a:spLocks noChangeArrowheads="1"/>
            </p:cNvSpPr>
            <p:nvPr/>
          </p:nvSpPr>
          <p:spPr bwMode="auto">
            <a:xfrm>
              <a:off x="3792" y="2736"/>
              <a:ext cx="288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Monotype Sort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pt-BR" altLang="pt-BR" sz="1400" i="1">
                  <a:latin typeface="Times New Roman" pitchFamily="18" charset="0"/>
                </a:rPr>
                <a:t>Z</a:t>
              </a:r>
              <a:endParaRPr kumimoji="0" lang="pt-BR" altLang="pt-BR" sz="2400" i="1">
                <a:latin typeface="Times New Roman" pitchFamily="18" charset="0"/>
              </a:endParaRPr>
            </a:p>
          </p:txBody>
        </p:sp>
      </p:grpSp>
      <p:sp>
        <p:nvSpPr>
          <p:cNvPr id="2" name="Retângulo de cantos arredondados 1"/>
          <p:cNvSpPr/>
          <p:nvPr/>
        </p:nvSpPr>
        <p:spPr>
          <a:xfrm>
            <a:off x="4629969" y="1563638"/>
            <a:ext cx="968375" cy="2263329"/>
          </a:xfrm>
          <a:prstGeom prst="round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4777941" y="3855880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 tabela nos dá a probabilidade dessa área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IMPORTANTÍSSIMO</a:t>
            </a:r>
            <a:endParaRPr lang="pt-BR" b="1" dirty="0">
              <a:solidFill>
                <a:srgbClr val="FF0000"/>
              </a:solidFill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 flipH="1">
            <a:off x="2555776" y="2859782"/>
            <a:ext cx="1728192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467544" y="4179045"/>
            <a:ext cx="27130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 sabemos que essa área pontilhada possui probabilidade de 0,5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851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683568" y="644128"/>
            <a:ext cx="7924800" cy="831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pt-BR" altLang="pt-BR" sz="2400" dirty="0" smtClean="0">
                <a:latin typeface="Times New Roman" pitchFamily="18" charset="0"/>
              </a:rPr>
              <a:t>1) Seja </a:t>
            </a:r>
            <a:r>
              <a:rPr kumimoji="0" lang="pt-BR" altLang="pt-BR" sz="2400" i="1" dirty="0">
                <a:latin typeface="Times New Roman" pitchFamily="18" charset="0"/>
              </a:rPr>
              <a:t>X</a:t>
            </a:r>
            <a:r>
              <a:rPr kumimoji="0" lang="pt-BR" altLang="pt-BR" sz="2400" dirty="0">
                <a:latin typeface="Times New Roman" pitchFamily="18" charset="0"/>
              </a:rPr>
              <a:t> uma variável com distribuição normal de média </a:t>
            </a:r>
            <a:r>
              <a:rPr kumimoji="0" lang="pt-BR" altLang="pt-BR" sz="2400" dirty="0" smtClean="0">
                <a:latin typeface="Times New Roman" pitchFamily="18" charset="0"/>
                <a:sym typeface="Symbol" pitchFamily="18" charset="2"/>
              </a:rPr>
              <a:t>20 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e desvio-padrão </a:t>
            </a:r>
            <a:r>
              <a:rPr kumimoji="0" lang="pt-BR" altLang="pt-BR" sz="2400" dirty="0" smtClean="0">
                <a:latin typeface="Times New Roman" pitchFamily="18" charset="0"/>
                <a:sym typeface="Symbol" pitchFamily="18" charset="2"/>
              </a:rPr>
              <a:t>4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, determinar  </a:t>
            </a:r>
            <a:r>
              <a:rPr kumimoji="0" lang="pt-BR" altLang="pt-BR" sz="2400" i="1" dirty="0">
                <a:latin typeface="Times New Roman" pitchFamily="18" charset="0"/>
                <a:sym typeface="Symbol" pitchFamily="18" charset="2"/>
              </a:rPr>
              <a:t>P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(</a:t>
            </a:r>
            <a:r>
              <a:rPr kumimoji="0" lang="pt-BR" altLang="pt-BR" sz="2400" i="1" dirty="0">
                <a:latin typeface="Times New Roman" pitchFamily="18" charset="0"/>
                <a:sym typeface="Symbol" pitchFamily="18" charset="2"/>
              </a:rPr>
              <a:t>X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 &lt; 24):</a:t>
            </a:r>
            <a:endParaRPr kumimoji="0" lang="pt-BR" altLang="pt-BR" sz="2400" dirty="0">
              <a:latin typeface="Times New Roman" pitchFamily="18" charset="0"/>
            </a:endParaRPr>
          </a:p>
        </p:txBody>
      </p:sp>
      <p:graphicFrame>
        <p:nvGraphicFramePr>
          <p:cNvPr id="16389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8236542"/>
              </p:ext>
            </p:extLst>
          </p:nvPr>
        </p:nvGraphicFramePr>
        <p:xfrm>
          <a:off x="2053893" y="2715766"/>
          <a:ext cx="5184150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ção" r:id="rId3" imgW="1511300" imgH="393700" progId="Equation.3">
                  <p:embed/>
                </p:oleObj>
              </mc:Choice>
              <mc:Fallback>
                <p:oleObj name="Equação" r:id="rId3" imgW="15113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3893" y="2715766"/>
                        <a:ext cx="5184150" cy="100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Rectangle 19"/>
          <p:cNvSpPr>
            <a:spLocks noChangeArrowheads="1"/>
          </p:cNvSpPr>
          <p:nvPr/>
        </p:nvSpPr>
        <p:spPr bwMode="auto">
          <a:xfrm>
            <a:off x="5029200" y="4572000"/>
            <a:ext cx="228600" cy="114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pt-BR" altLang="pt-BR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80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92" name="Group 4"/>
          <p:cNvGrpSpPr>
            <a:grpSpLocks/>
          </p:cNvGrpSpPr>
          <p:nvPr/>
        </p:nvGrpSpPr>
        <p:grpSpPr bwMode="auto">
          <a:xfrm>
            <a:off x="1219200" y="1225747"/>
            <a:ext cx="6553200" cy="2930179"/>
            <a:chOff x="1152" y="1215"/>
            <a:chExt cx="4128" cy="1909"/>
          </a:xfrm>
        </p:grpSpPr>
        <p:graphicFrame>
          <p:nvGraphicFramePr>
            <p:cNvPr id="16398" name="Object 1026"/>
            <p:cNvGraphicFramePr>
              <a:graphicFrameLocks noChangeAspect="1"/>
            </p:cNvGraphicFramePr>
            <p:nvPr/>
          </p:nvGraphicFramePr>
          <p:xfrm>
            <a:off x="1152" y="1215"/>
            <a:ext cx="4128" cy="15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16" name="Imagem de bitmap" r:id="rId3" imgW="5877745" imgH="2715004" progId="Paint.Picture">
                    <p:embed/>
                  </p:oleObj>
                </mc:Choice>
                <mc:Fallback>
                  <p:oleObj name="Imagem de bitmap" r:id="rId3" imgW="5877745" imgH="2715004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1215"/>
                          <a:ext cx="4128" cy="15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399" name="Freeform 6" descr="10%"/>
            <p:cNvSpPr>
              <a:spLocks/>
            </p:cNvSpPr>
            <p:nvPr/>
          </p:nvSpPr>
          <p:spPr bwMode="auto">
            <a:xfrm>
              <a:off x="1456" y="1258"/>
              <a:ext cx="1826" cy="1380"/>
            </a:xfrm>
            <a:custGeom>
              <a:avLst/>
              <a:gdLst>
                <a:gd name="T0" fmla="*/ 1824 w 1826"/>
                <a:gd name="T1" fmla="*/ 1380 h 1380"/>
                <a:gd name="T2" fmla="*/ 1823 w 1826"/>
                <a:gd name="T3" fmla="*/ 791 h 1380"/>
                <a:gd name="T4" fmla="*/ 1826 w 1826"/>
                <a:gd name="T5" fmla="*/ 251 h 1380"/>
                <a:gd name="T6" fmla="*/ 1824 w 1826"/>
                <a:gd name="T7" fmla="*/ 0 h 1380"/>
                <a:gd name="T8" fmla="*/ 1764 w 1826"/>
                <a:gd name="T9" fmla="*/ 14 h 1380"/>
                <a:gd name="T10" fmla="*/ 1734 w 1826"/>
                <a:gd name="T11" fmla="*/ 36 h 1380"/>
                <a:gd name="T12" fmla="*/ 1670 w 1826"/>
                <a:gd name="T13" fmla="*/ 90 h 1380"/>
                <a:gd name="T14" fmla="*/ 1600 w 1826"/>
                <a:gd name="T15" fmla="*/ 180 h 1380"/>
                <a:gd name="T16" fmla="*/ 1538 w 1826"/>
                <a:gd name="T17" fmla="*/ 274 h 1380"/>
                <a:gd name="T18" fmla="*/ 1480 w 1826"/>
                <a:gd name="T19" fmla="*/ 382 h 1380"/>
                <a:gd name="T20" fmla="*/ 1386 w 1826"/>
                <a:gd name="T21" fmla="*/ 554 h 1380"/>
                <a:gd name="T22" fmla="*/ 1280 w 1826"/>
                <a:gd name="T23" fmla="*/ 758 h 1380"/>
                <a:gd name="T24" fmla="*/ 1208 w 1826"/>
                <a:gd name="T25" fmla="*/ 882 h 1380"/>
                <a:gd name="T26" fmla="*/ 1130 w 1826"/>
                <a:gd name="T27" fmla="*/ 994 h 1380"/>
                <a:gd name="T28" fmla="*/ 1022 w 1826"/>
                <a:gd name="T29" fmla="*/ 1128 h 1380"/>
                <a:gd name="T30" fmla="*/ 896 w 1826"/>
                <a:gd name="T31" fmla="*/ 1230 h 1380"/>
                <a:gd name="T32" fmla="*/ 748 w 1826"/>
                <a:gd name="T33" fmla="*/ 1300 h 1380"/>
                <a:gd name="T34" fmla="*/ 618 w 1826"/>
                <a:gd name="T35" fmla="*/ 1330 h 1380"/>
                <a:gd name="T36" fmla="*/ 452 w 1826"/>
                <a:gd name="T37" fmla="*/ 1348 h 1380"/>
                <a:gd name="T38" fmla="*/ 318 w 1826"/>
                <a:gd name="T39" fmla="*/ 1354 h 1380"/>
                <a:gd name="T40" fmla="*/ 182 w 1826"/>
                <a:gd name="T41" fmla="*/ 1354 h 1380"/>
                <a:gd name="T42" fmla="*/ 0 w 1826"/>
                <a:gd name="T43" fmla="*/ 1364 h 1380"/>
                <a:gd name="T44" fmla="*/ 0 w 1826"/>
                <a:gd name="T45" fmla="*/ 1380 h 1380"/>
                <a:gd name="T46" fmla="*/ 814 w 1826"/>
                <a:gd name="T47" fmla="*/ 1378 h 1380"/>
                <a:gd name="T48" fmla="*/ 996 w 1826"/>
                <a:gd name="T49" fmla="*/ 1380 h 1380"/>
                <a:gd name="T50" fmla="*/ 1160 w 1826"/>
                <a:gd name="T51" fmla="*/ 1376 h 1380"/>
                <a:gd name="T52" fmla="*/ 1332 w 1826"/>
                <a:gd name="T53" fmla="*/ 1378 h 1380"/>
                <a:gd name="T54" fmla="*/ 1562 w 1826"/>
                <a:gd name="T55" fmla="*/ 1380 h 1380"/>
                <a:gd name="T56" fmla="*/ 1824 w 1826"/>
                <a:gd name="T57" fmla="*/ 1380 h 138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26"/>
                <a:gd name="T88" fmla="*/ 0 h 1380"/>
                <a:gd name="T89" fmla="*/ 1826 w 1826"/>
                <a:gd name="T90" fmla="*/ 1380 h 138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26" h="1380">
                  <a:moveTo>
                    <a:pt x="1824" y="1380"/>
                  </a:moveTo>
                  <a:cubicBezTo>
                    <a:pt x="1817" y="1182"/>
                    <a:pt x="1825" y="989"/>
                    <a:pt x="1823" y="791"/>
                  </a:cubicBezTo>
                  <a:cubicBezTo>
                    <a:pt x="1826" y="257"/>
                    <a:pt x="1826" y="437"/>
                    <a:pt x="1826" y="251"/>
                  </a:cubicBezTo>
                  <a:lnTo>
                    <a:pt x="1824" y="0"/>
                  </a:lnTo>
                  <a:lnTo>
                    <a:pt x="1764" y="14"/>
                  </a:lnTo>
                  <a:lnTo>
                    <a:pt x="1734" y="36"/>
                  </a:lnTo>
                  <a:lnTo>
                    <a:pt x="1670" y="90"/>
                  </a:lnTo>
                  <a:lnTo>
                    <a:pt x="1600" y="180"/>
                  </a:lnTo>
                  <a:lnTo>
                    <a:pt x="1538" y="274"/>
                  </a:lnTo>
                  <a:lnTo>
                    <a:pt x="1480" y="382"/>
                  </a:lnTo>
                  <a:lnTo>
                    <a:pt x="1386" y="554"/>
                  </a:lnTo>
                  <a:lnTo>
                    <a:pt x="1280" y="758"/>
                  </a:lnTo>
                  <a:lnTo>
                    <a:pt x="1208" y="882"/>
                  </a:lnTo>
                  <a:lnTo>
                    <a:pt x="1130" y="994"/>
                  </a:lnTo>
                  <a:lnTo>
                    <a:pt x="1022" y="1128"/>
                  </a:lnTo>
                  <a:lnTo>
                    <a:pt x="896" y="1230"/>
                  </a:lnTo>
                  <a:lnTo>
                    <a:pt x="748" y="1300"/>
                  </a:lnTo>
                  <a:lnTo>
                    <a:pt x="618" y="1330"/>
                  </a:lnTo>
                  <a:lnTo>
                    <a:pt x="452" y="1348"/>
                  </a:lnTo>
                  <a:lnTo>
                    <a:pt x="318" y="1354"/>
                  </a:lnTo>
                  <a:lnTo>
                    <a:pt x="182" y="1354"/>
                  </a:lnTo>
                  <a:lnTo>
                    <a:pt x="0" y="1364"/>
                  </a:lnTo>
                  <a:lnTo>
                    <a:pt x="0" y="1380"/>
                  </a:lnTo>
                  <a:lnTo>
                    <a:pt x="814" y="1378"/>
                  </a:lnTo>
                  <a:lnTo>
                    <a:pt x="996" y="1380"/>
                  </a:lnTo>
                  <a:lnTo>
                    <a:pt x="1160" y="1376"/>
                  </a:lnTo>
                  <a:lnTo>
                    <a:pt x="1332" y="1378"/>
                  </a:lnTo>
                  <a:lnTo>
                    <a:pt x="1562" y="1380"/>
                  </a:lnTo>
                  <a:lnTo>
                    <a:pt x="1824" y="1380"/>
                  </a:lnTo>
                  <a:close/>
                </a:path>
              </a:pathLst>
            </a:custGeom>
            <a:pattFill prst="pct10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400" name="Freeform 7" descr="Diagonal para cima escura"/>
            <p:cNvSpPr>
              <a:spLocks/>
            </p:cNvSpPr>
            <p:nvPr/>
          </p:nvSpPr>
          <p:spPr bwMode="auto">
            <a:xfrm>
              <a:off x="3276" y="1258"/>
              <a:ext cx="616" cy="1386"/>
            </a:xfrm>
            <a:custGeom>
              <a:avLst/>
              <a:gdLst>
                <a:gd name="T0" fmla="*/ 8 w 616"/>
                <a:gd name="T1" fmla="*/ 1382 h 1386"/>
                <a:gd name="T2" fmla="*/ 6 w 616"/>
                <a:gd name="T3" fmla="*/ 794 h 1386"/>
                <a:gd name="T4" fmla="*/ 6 w 616"/>
                <a:gd name="T5" fmla="*/ 244 h 1386"/>
                <a:gd name="T6" fmla="*/ 4 w 616"/>
                <a:gd name="T7" fmla="*/ 0 h 1386"/>
                <a:gd name="T8" fmla="*/ 52 w 616"/>
                <a:gd name="T9" fmla="*/ 12 h 1386"/>
                <a:gd name="T10" fmla="*/ 104 w 616"/>
                <a:gd name="T11" fmla="*/ 36 h 1386"/>
                <a:gd name="T12" fmla="*/ 158 w 616"/>
                <a:gd name="T13" fmla="*/ 82 h 1386"/>
                <a:gd name="T14" fmla="*/ 238 w 616"/>
                <a:gd name="T15" fmla="*/ 184 h 1386"/>
                <a:gd name="T16" fmla="*/ 298 w 616"/>
                <a:gd name="T17" fmla="*/ 286 h 1386"/>
                <a:gd name="T18" fmla="*/ 362 w 616"/>
                <a:gd name="T19" fmla="*/ 396 h 1386"/>
                <a:gd name="T20" fmla="*/ 450 w 616"/>
                <a:gd name="T21" fmla="*/ 572 h 1386"/>
                <a:gd name="T22" fmla="*/ 546 w 616"/>
                <a:gd name="T23" fmla="*/ 744 h 1386"/>
                <a:gd name="T24" fmla="*/ 616 w 616"/>
                <a:gd name="T25" fmla="*/ 864 h 1386"/>
                <a:gd name="T26" fmla="*/ 614 w 616"/>
                <a:gd name="T27" fmla="*/ 1386 h 1386"/>
                <a:gd name="T28" fmla="*/ 531 w 616"/>
                <a:gd name="T29" fmla="*/ 1380 h 1386"/>
                <a:gd name="T30" fmla="*/ 301 w 616"/>
                <a:gd name="T31" fmla="*/ 1382 h 1386"/>
                <a:gd name="T32" fmla="*/ 8 w 616"/>
                <a:gd name="T33" fmla="*/ 1382 h 138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6"/>
                <a:gd name="T52" fmla="*/ 0 h 1386"/>
                <a:gd name="T53" fmla="*/ 616 w 616"/>
                <a:gd name="T54" fmla="*/ 1386 h 138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6" h="1386">
                  <a:moveTo>
                    <a:pt x="8" y="1382"/>
                  </a:moveTo>
                  <a:cubicBezTo>
                    <a:pt x="0" y="1182"/>
                    <a:pt x="2" y="1002"/>
                    <a:pt x="6" y="794"/>
                  </a:cubicBezTo>
                  <a:cubicBezTo>
                    <a:pt x="3" y="255"/>
                    <a:pt x="7" y="377"/>
                    <a:pt x="6" y="244"/>
                  </a:cubicBezTo>
                  <a:lnTo>
                    <a:pt x="4" y="0"/>
                  </a:lnTo>
                  <a:lnTo>
                    <a:pt x="52" y="12"/>
                  </a:lnTo>
                  <a:lnTo>
                    <a:pt x="104" y="36"/>
                  </a:lnTo>
                  <a:lnTo>
                    <a:pt x="158" y="82"/>
                  </a:lnTo>
                  <a:lnTo>
                    <a:pt x="238" y="184"/>
                  </a:lnTo>
                  <a:lnTo>
                    <a:pt x="298" y="286"/>
                  </a:lnTo>
                  <a:lnTo>
                    <a:pt x="362" y="396"/>
                  </a:lnTo>
                  <a:lnTo>
                    <a:pt x="450" y="572"/>
                  </a:lnTo>
                  <a:lnTo>
                    <a:pt x="546" y="744"/>
                  </a:lnTo>
                  <a:lnTo>
                    <a:pt x="616" y="864"/>
                  </a:lnTo>
                  <a:lnTo>
                    <a:pt x="614" y="1386"/>
                  </a:lnTo>
                  <a:lnTo>
                    <a:pt x="531" y="1380"/>
                  </a:lnTo>
                  <a:lnTo>
                    <a:pt x="301" y="1382"/>
                  </a:lnTo>
                  <a:lnTo>
                    <a:pt x="8" y="1382"/>
                  </a:lnTo>
                  <a:close/>
                </a:path>
              </a:pathLst>
            </a:custGeom>
            <a:pattFill prst="dk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401" name="Text Box 8"/>
            <p:cNvSpPr txBox="1">
              <a:spLocks noChangeArrowheads="1"/>
            </p:cNvSpPr>
            <p:nvPr/>
          </p:nvSpPr>
          <p:spPr bwMode="auto">
            <a:xfrm>
              <a:off x="3792" y="2736"/>
              <a:ext cx="288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Monotype Sort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endParaRPr kumimoji="0" lang="pt-BR" altLang="pt-BR" sz="2400" i="1">
                <a:latin typeface="Times New Roman" pitchFamily="18" charset="0"/>
              </a:endParaRPr>
            </a:p>
          </p:txBody>
        </p:sp>
      </p:grpSp>
      <p:sp>
        <p:nvSpPr>
          <p:cNvPr id="16387" name="Rectangle 19"/>
          <p:cNvSpPr>
            <a:spLocks noChangeArrowheads="1"/>
          </p:cNvSpPr>
          <p:nvPr/>
        </p:nvSpPr>
        <p:spPr bwMode="auto">
          <a:xfrm>
            <a:off x="5029200" y="4572000"/>
            <a:ext cx="228600" cy="114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pt-BR" altLang="pt-BR" sz="2400">
              <a:latin typeface="Times New Roman" pitchFamily="18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5080000" y="2859782"/>
            <a:ext cx="63500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4600575" y="4167485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 tabela vai nos fornecer a probabilidade dessa área</a:t>
            </a:r>
            <a:endParaRPr lang="pt-BR" dirty="0"/>
          </a:p>
        </p:txBody>
      </p:sp>
      <p:cxnSp>
        <p:nvCxnSpPr>
          <p:cNvPr id="22" name="Conector de seta reta 21"/>
          <p:cNvCxnSpPr/>
          <p:nvPr/>
        </p:nvCxnSpPr>
        <p:spPr>
          <a:xfrm flipH="1">
            <a:off x="3275856" y="2909016"/>
            <a:ext cx="792088" cy="12469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1115616" y="4168700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Sabemos que a probabilidade dessa área é 0,5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187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755576" y="644128"/>
            <a:ext cx="7924800" cy="831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pt-BR" altLang="pt-BR" sz="2400" dirty="0" smtClean="0">
                <a:latin typeface="Times New Roman" pitchFamily="18" charset="0"/>
              </a:rPr>
              <a:t>1) Seja </a:t>
            </a:r>
            <a:r>
              <a:rPr kumimoji="0" lang="pt-BR" altLang="pt-BR" sz="2400" i="1" dirty="0">
                <a:latin typeface="Times New Roman" pitchFamily="18" charset="0"/>
              </a:rPr>
              <a:t>X</a:t>
            </a:r>
            <a:r>
              <a:rPr kumimoji="0" lang="pt-BR" altLang="pt-BR" sz="2400" dirty="0">
                <a:latin typeface="Times New Roman" pitchFamily="18" charset="0"/>
              </a:rPr>
              <a:t> uma variável com distribuição normal de média </a:t>
            </a:r>
            <a:r>
              <a:rPr kumimoji="0" lang="pt-BR" altLang="pt-BR" sz="24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20 e desvio-padrão </a:t>
            </a:r>
            <a:r>
              <a:rPr kumimoji="0" lang="pt-BR" altLang="pt-BR" sz="2400" dirty="0" smtClean="0">
                <a:latin typeface="Times New Roman" pitchFamily="18" charset="0"/>
                <a:sym typeface="Symbol" pitchFamily="18" charset="2"/>
              </a:rPr>
              <a:t>4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, determinar  </a:t>
            </a:r>
            <a:r>
              <a:rPr kumimoji="0" lang="pt-BR" altLang="pt-BR" sz="2400" i="1" dirty="0">
                <a:latin typeface="Times New Roman" pitchFamily="18" charset="0"/>
                <a:sym typeface="Symbol" pitchFamily="18" charset="2"/>
              </a:rPr>
              <a:t>P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(</a:t>
            </a:r>
            <a:r>
              <a:rPr kumimoji="0" lang="pt-BR" altLang="pt-BR" sz="2400" i="1" dirty="0">
                <a:latin typeface="Times New Roman" pitchFamily="18" charset="0"/>
                <a:sym typeface="Symbol" pitchFamily="18" charset="2"/>
              </a:rPr>
              <a:t>X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 &lt; 24):</a:t>
            </a:r>
            <a:endParaRPr kumimoji="0" lang="pt-BR" altLang="pt-BR" sz="2400" dirty="0">
              <a:latin typeface="Times New Roman" pitchFamily="18" charset="0"/>
            </a:endParaRPr>
          </a:p>
        </p:txBody>
      </p:sp>
      <p:graphicFrame>
        <p:nvGraphicFramePr>
          <p:cNvPr id="16389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714516"/>
              </p:ext>
            </p:extLst>
          </p:nvPr>
        </p:nvGraphicFramePr>
        <p:xfrm>
          <a:off x="3131840" y="1995686"/>
          <a:ext cx="2736850" cy="532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Equação" r:id="rId3" imgW="1511280" imgH="393480" progId="Equation.3">
                  <p:embed/>
                </p:oleObj>
              </mc:Choice>
              <mc:Fallback>
                <p:oleObj name="Equação" r:id="rId3" imgW="1511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995686"/>
                        <a:ext cx="2736850" cy="5322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669719"/>
              </p:ext>
            </p:extLst>
          </p:nvPr>
        </p:nvGraphicFramePr>
        <p:xfrm>
          <a:off x="2123728" y="2859782"/>
          <a:ext cx="54244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Equação" r:id="rId5" imgW="2857320" imgH="431640" progId="Equation.3">
                  <p:embed/>
                </p:oleObj>
              </mc:Choice>
              <mc:Fallback>
                <p:oleObj name="Equação" r:id="rId5" imgW="2857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859782"/>
                        <a:ext cx="542448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Rectangle 19"/>
          <p:cNvSpPr>
            <a:spLocks noChangeArrowheads="1"/>
          </p:cNvSpPr>
          <p:nvPr/>
        </p:nvSpPr>
        <p:spPr bwMode="auto">
          <a:xfrm>
            <a:off x="5029200" y="4572000"/>
            <a:ext cx="228600" cy="114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pt-BR" altLang="pt-BR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52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62" b="43919"/>
          <a:stretch/>
        </p:blipFill>
        <p:spPr>
          <a:xfrm>
            <a:off x="395536" y="0"/>
            <a:ext cx="8528904" cy="5092030"/>
          </a:xfrm>
          <a:prstGeom prst="rect">
            <a:avLst/>
          </a:prstGeom>
        </p:spPr>
      </p:pic>
      <p:cxnSp>
        <p:nvCxnSpPr>
          <p:cNvPr id="4" name="Conector de seta reta 3"/>
          <p:cNvCxnSpPr/>
          <p:nvPr/>
        </p:nvCxnSpPr>
        <p:spPr>
          <a:xfrm>
            <a:off x="827584" y="3219822"/>
            <a:ext cx="864096" cy="5040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58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1066800" y="228600"/>
            <a:ext cx="7924800" cy="831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pt-BR" altLang="pt-BR" sz="2400" dirty="0" smtClean="0">
                <a:latin typeface="Times New Roman" pitchFamily="18" charset="0"/>
              </a:rPr>
              <a:t>1) Seja </a:t>
            </a:r>
            <a:r>
              <a:rPr kumimoji="0" lang="pt-BR" altLang="pt-BR" sz="2400" i="1" dirty="0">
                <a:latin typeface="Times New Roman" pitchFamily="18" charset="0"/>
              </a:rPr>
              <a:t>X</a:t>
            </a:r>
            <a:r>
              <a:rPr kumimoji="0" lang="pt-BR" altLang="pt-BR" sz="2400" dirty="0">
                <a:latin typeface="Times New Roman" pitchFamily="18" charset="0"/>
              </a:rPr>
              <a:t> uma variável com distribuição normal de </a:t>
            </a:r>
            <a:r>
              <a:rPr kumimoji="0" lang="pt-BR" altLang="pt-BR" sz="2400" dirty="0" smtClean="0">
                <a:latin typeface="Times New Roman" pitchFamily="18" charset="0"/>
              </a:rPr>
              <a:t>média</a:t>
            </a:r>
            <a:r>
              <a:rPr kumimoji="0" lang="pt-BR" altLang="pt-BR" sz="24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20 e desvio-padrão </a:t>
            </a:r>
            <a:r>
              <a:rPr kumimoji="0" lang="pt-BR" altLang="pt-BR" sz="2400" dirty="0" smtClean="0">
                <a:latin typeface="Times New Roman" pitchFamily="18" charset="0"/>
                <a:sym typeface="Symbol" pitchFamily="18" charset="2"/>
              </a:rPr>
              <a:t>4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, determinar  </a:t>
            </a:r>
            <a:r>
              <a:rPr kumimoji="0" lang="pt-BR" altLang="pt-BR" sz="2400" i="1" dirty="0">
                <a:latin typeface="Times New Roman" pitchFamily="18" charset="0"/>
                <a:sym typeface="Symbol" pitchFamily="18" charset="2"/>
              </a:rPr>
              <a:t>P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(</a:t>
            </a:r>
            <a:r>
              <a:rPr kumimoji="0" lang="pt-BR" altLang="pt-BR" sz="2400" i="1" dirty="0">
                <a:latin typeface="Times New Roman" pitchFamily="18" charset="0"/>
                <a:sym typeface="Symbol" pitchFamily="18" charset="2"/>
              </a:rPr>
              <a:t>X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 &lt; 24):</a:t>
            </a:r>
            <a:endParaRPr kumimoji="0" lang="pt-BR" altLang="pt-BR" sz="2400" dirty="0">
              <a:latin typeface="Times New Roman" pitchFamily="18" charset="0"/>
            </a:endParaRPr>
          </a:p>
        </p:txBody>
      </p:sp>
      <p:graphicFrame>
        <p:nvGraphicFramePr>
          <p:cNvPr id="16389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910695"/>
              </p:ext>
            </p:extLst>
          </p:nvPr>
        </p:nvGraphicFramePr>
        <p:xfrm>
          <a:off x="3998913" y="1468438"/>
          <a:ext cx="1747837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" name="Equação" r:id="rId3" imgW="965160" imgH="393480" progId="Equation.3">
                  <p:embed/>
                </p:oleObj>
              </mc:Choice>
              <mc:Fallback>
                <p:oleObj name="Equação" r:id="rId3" imgW="965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8913" y="1468438"/>
                        <a:ext cx="1747837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094221"/>
              </p:ext>
            </p:extLst>
          </p:nvPr>
        </p:nvGraphicFramePr>
        <p:xfrm>
          <a:off x="1625600" y="2066925"/>
          <a:ext cx="63865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name="Equação" r:id="rId5" imgW="3365280" imgH="215640" progId="Equation.3">
                  <p:embed/>
                </p:oleObj>
              </mc:Choice>
              <mc:Fallback>
                <p:oleObj name="Equação" r:id="rId5" imgW="3365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2066925"/>
                        <a:ext cx="638651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391" name="Group 16"/>
          <p:cNvGrpSpPr>
            <a:grpSpLocks/>
          </p:cNvGrpSpPr>
          <p:nvPr/>
        </p:nvGrpSpPr>
        <p:grpSpPr bwMode="auto">
          <a:xfrm>
            <a:off x="1752600" y="2761060"/>
            <a:ext cx="6553200" cy="2387203"/>
            <a:chOff x="1104" y="2319"/>
            <a:chExt cx="4128" cy="2005"/>
          </a:xfrm>
        </p:grpSpPr>
        <p:grpSp>
          <p:nvGrpSpPr>
            <p:cNvPr id="16392" name="Group 4"/>
            <p:cNvGrpSpPr>
              <a:grpSpLocks/>
            </p:cNvGrpSpPr>
            <p:nvPr/>
          </p:nvGrpSpPr>
          <p:grpSpPr bwMode="auto">
            <a:xfrm>
              <a:off x="1104" y="2319"/>
              <a:ext cx="4128" cy="1909"/>
              <a:chOff x="1152" y="1215"/>
              <a:chExt cx="4128" cy="1909"/>
            </a:xfrm>
          </p:grpSpPr>
          <p:graphicFrame>
            <p:nvGraphicFramePr>
              <p:cNvPr id="16398" name="Object 1026"/>
              <p:cNvGraphicFramePr>
                <a:graphicFrameLocks noChangeAspect="1"/>
              </p:cNvGraphicFramePr>
              <p:nvPr/>
            </p:nvGraphicFramePr>
            <p:xfrm>
              <a:off x="1152" y="1215"/>
              <a:ext cx="4128" cy="159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78" name="Imagem de bitmap" r:id="rId7" imgW="5877745" imgH="2715004" progId="Paint.Picture">
                      <p:embed/>
                    </p:oleObj>
                  </mc:Choice>
                  <mc:Fallback>
                    <p:oleObj name="Imagem de bitmap" r:id="rId7" imgW="5877745" imgH="2715004" progId="Paint.Picture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52" y="1215"/>
                            <a:ext cx="4128" cy="159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399" name="Freeform 6" descr="10%"/>
              <p:cNvSpPr>
                <a:spLocks/>
              </p:cNvSpPr>
              <p:nvPr/>
            </p:nvSpPr>
            <p:spPr bwMode="auto">
              <a:xfrm>
                <a:off x="1456" y="1258"/>
                <a:ext cx="1826" cy="1380"/>
              </a:xfrm>
              <a:custGeom>
                <a:avLst/>
                <a:gdLst>
                  <a:gd name="T0" fmla="*/ 1824 w 1826"/>
                  <a:gd name="T1" fmla="*/ 1380 h 1380"/>
                  <a:gd name="T2" fmla="*/ 1823 w 1826"/>
                  <a:gd name="T3" fmla="*/ 791 h 1380"/>
                  <a:gd name="T4" fmla="*/ 1826 w 1826"/>
                  <a:gd name="T5" fmla="*/ 251 h 1380"/>
                  <a:gd name="T6" fmla="*/ 1824 w 1826"/>
                  <a:gd name="T7" fmla="*/ 0 h 1380"/>
                  <a:gd name="T8" fmla="*/ 1764 w 1826"/>
                  <a:gd name="T9" fmla="*/ 14 h 1380"/>
                  <a:gd name="T10" fmla="*/ 1734 w 1826"/>
                  <a:gd name="T11" fmla="*/ 36 h 1380"/>
                  <a:gd name="T12" fmla="*/ 1670 w 1826"/>
                  <a:gd name="T13" fmla="*/ 90 h 1380"/>
                  <a:gd name="T14" fmla="*/ 1600 w 1826"/>
                  <a:gd name="T15" fmla="*/ 180 h 1380"/>
                  <a:gd name="T16" fmla="*/ 1538 w 1826"/>
                  <a:gd name="T17" fmla="*/ 274 h 1380"/>
                  <a:gd name="T18" fmla="*/ 1480 w 1826"/>
                  <a:gd name="T19" fmla="*/ 382 h 1380"/>
                  <a:gd name="T20" fmla="*/ 1386 w 1826"/>
                  <a:gd name="T21" fmla="*/ 554 h 1380"/>
                  <a:gd name="T22" fmla="*/ 1280 w 1826"/>
                  <a:gd name="T23" fmla="*/ 758 h 1380"/>
                  <a:gd name="T24" fmla="*/ 1208 w 1826"/>
                  <a:gd name="T25" fmla="*/ 882 h 1380"/>
                  <a:gd name="T26" fmla="*/ 1130 w 1826"/>
                  <a:gd name="T27" fmla="*/ 994 h 1380"/>
                  <a:gd name="T28" fmla="*/ 1022 w 1826"/>
                  <a:gd name="T29" fmla="*/ 1128 h 1380"/>
                  <a:gd name="T30" fmla="*/ 896 w 1826"/>
                  <a:gd name="T31" fmla="*/ 1230 h 1380"/>
                  <a:gd name="T32" fmla="*/ 748 w 1826"/>
                  <a:gd name="T33" fmla="*/ 1300 h 1380"/>
                  <a:gd name="T34" fmla="*/ 618 w 1826"/>
                  <a:gd name="T35" fmla="*/ 1330 h 1380"/>
                  <a:gd name="T36" fmla="*/ 452 w 1826"/>
                  <a:gd name="T37" fmla="*/ 1348 h 1380"/>
                  <a:gd name="T38" fmla="*/ 318 w 1826"/>
                  <a:gd name="T39" fmla="*/ 1354 h 1380"/>
                  <a:gd name="T40" fmla="*/ 182 w 1826"/>
                  <a:gd name="T41" fmla="*/ 1354 h 1380"/>
                  <a:gd name="T42" fmla="*/ 0 w 1826"/>
                  <a:gd name="T43" fmla="*/ 1364 h 1380"/>
                  <a:gd name="T44" fmla="*/ 0 w 1826"/>
                  <a:gd name="T45" fmla="*/ 1380 h 1380"/>
                  <a:gd name="T46" fmla="*/ 814 w 1826"/>
                  <a:gd name="T47" fmla="*/ 1378 h 1380"/>
                  <a:gd name="T48" fmla="*/ 996 w 1826"/>
                  <a:gd name="T49" fmla="*/ 1380 h 1380"/>
                  <a:gd name="T50" fmla="*/ 1160 w 1826"/>
                  <a:gd name="T51" fmla="*/ 1376 h 1380"/>
                  <a:gd name="T52" fmla="*/ 1332 w 1826"/>
                  <a:gd name="T53" fmla="*/ 1378 h 1380"/>
                  <a:gd name="T54" fmla="*/ 1562 w 1826"/>
                  <a:gd name="T55" fmla="*/ 1380 h 1380"/>
                  <a:gd name="T56" fmla="*/ 1824 w 1826"/>
                  <a:gd name="T57" fmla="*/ 1380 h 138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826"/>
                  <a:gd name="T88" fmla="*/ 0 h 1380"/>
                  <a:gd name="T89" fmla="*/ 1826 w 1826"/>
                  <a:gd name="T90" fmla="*/ 1380 h 138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826" h="1380">
                    <a:moveTo>
                      <a:pt x="1824" y="1380"/>
                    </a:moveTo>
                    <a:cubicBezTo>
                      <a:pt x="1817" y="1182"/>
                      <a:pt x="1825" y="989"/>
                      <a:pt x="1823" y="791"/>
                    </a:cubicBezTo>
                    <a:cubicBezTo>
                      <a:pt x="1826" y="257"/>
                      <a:pt x="1826" y="437"/>
                      <a:pt x="1826" y="251"/>
                    </a:cubicBezTo>
                    <a:lnTo>
                      <a:pt x="1824" y="0"/>
                    </a:lnTo>
                    <a:lnTo>
                      <a:pt x="1764" y="14"/>
                    </a:lnTo>
                    <a:lnTo>
                      <a:pt x="1734" y="36"/>
                    </a:lnTo>
                    <a:lnTo>
                      <a:pt x="1670" y="90"/>
                    </a:lnTo>
                    <a:lnTo>
                      <a:pt x="1600" y="180"/>
                    </a:lnTo>
                    <a:lnTo>
                      <a:pt x="1538" y="274"/>
                    </a:lnTo>
                    <a:lnTo>
                      <a:pt x="1480" y="382"/>
                    </a:lnTo>
                    <a:lnTo>
                      <a:pt x="1386" y="554"/>
                    </a:lnTo>
                    <a:lnTo>
                      <a:pt x="1280" y="758"/>
                    </a:lnTo>
                    <a:lnTo>
                      <a:pt x="1208" y="882"/>
                    </a:lnTo>
                    <a:lnTo>
                      <a:pt x="1130" y="994"/>
                    </a:lnTo>
                    <a:lnTo>
                      <a:pt x="1022" y="1128"/>
                    </a:lnTo>
                    <a:lnTo>
                      <a:pt x="896" y="1230"/>
                    </a:lnTo>
                    <a:lnTo>
                      <a:pt x="748" y="1300"/>
                    </a:lnTo>
                    <a:lnTo>
                      <a:pt x="618" y="1330"/>
                    </a:lnTo>
                    <a:lnTo>
                      <a:pt x="452" y="1348"/>
                    </a:lnTo>
                    <a:lnTo>
                      <a:pt x="318" y="1354"/>
                    </a:lnTo>
                    <a:lnTo>
                      <a:pt x="182" y="1354"/>
                    </a:lnTo>
                    <a:lnTo>
                      <a:pt x="0" y="1364"/>
                    </a:lnTo>
                    <a:lnTo>
                      <a:pt x="0" y="1380"/>
                    </a:lnTo>
                    <a:lnTo>
                      <a:pt x="814" y="1378"/>
                    </a:lnTo>
                    <a:lnTo>
                      <a:pt x="996" y="1380"/>
                    </a:lnTo>
                    <a:lnTo>
                      <a:pt x="1160" y="1376"/>
                    </a:lnTo>
                    <a:lnTo>
                      <a:pt x="1332" y="1378"/>
                    </a:lnTo>
                    <a:lnTo>
                      <a:pt x="1562" y="1380"/>
                    </a:lnTo>
                    <a:lnTo>
                      <a:pt x="1824" y="1380"/>
                    </a:lnTo>
                    <a:close/>
                  </a:path>
                </a:pathLst>
              </a:custGeom>
              <a:pattFill prst="pct10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6400" name="Freeform 7" descr="Diagonal para cima escura"/>
              <p:cNvSpPr>
                <a:spLocks/>
              </p:cNvSpPr>
              <p:nvPr/>
            </p:nvSpPr>
            <p:spPr bwMode="auto">
              <a:xfrm>
                <a:off x="3276" y="1258"/>
                <a:ext cx="616" cy="1386"/>
              </a:xfrm>
              <a:custGeom>
                <a:avLst/>
                <a:gdLst>
                  <a:gd name="T0" fmla="*/ 8 w 616"/>
                  <a:gd name="T1" fmla="*/ 1382 h 1386"/>
                  <a:gd name="T2" fmla="*/ 6 w 616"/>
                  <a:gd name="T3" fmla="*/ 794 h 1386"/>
                  <a:gd name="T4" fmla="*/ 6 w 616"/>
                  <a:gd name="T5" fmla="*/ 244 h 1386"/>
                  <a:gd name="T6" fmla="*/ 4 w 616"/>
                  <a:gd name="T7" fmla="*/ 0 h 1386"/>
                  <a:gd name="T8" fmla="*/ 52 w 616"/>
                  <a:gd name="T9" fmla="*/ 12 h 1386"/>
                  <a:gd name="T10" fmla="*/ 104 w 616"/>
                  <a:gd name="T11" fmla="*/ 36 h 1386"/>
                  <a:gd name="T12" fmla="*/ 158 w 616"/>
                  <a:gd name="T13" fmla="*/ 82 h 1386"/>
                  <a:gd name="T14" fmla="*/ 238 w 616"/>
                  <a:gd name="T15" fmla="*/ 184 h 1386"/>
                  <a:gd name="T16" fmla="*/ 298 w 616"/>
                  <a:gd name="T17" fmla="*/ 286 h 1386"/>
                  <a:gd name="T18" fmla="*/ 362 w 616"/>
                  <a:gd name="T19" fmla="*/ 396 h 1386"/>
                  <a:gd name="T20" fmla="*/ 450 w 616"/>
                  <a:gd name="T21" fmla="*/ 572 h 1386"/>
                  <a:gd name="T22" fmla="*/ 546 w 616"/>
                  <a:gd name="T23" fmla="*/ 744 h 1386"/>
                  <a:gd name="T24" fmla="*/ 616 w 616"/>
                  <a:gd name="T25" fmla="*/ 864 h 1386"/>
                  <a:gd name="T26" fmla="*/ 614 w 616"/>
                  <a:gd name="T27" fmla="*/ 1386 h 1386"/>
                  <a:gd name="T28" fmla="*/ 531 w 616"/>
                  <a:gd name="T29" fmla="*/ 1380 h 1386"/>
                  <a:gd name="T30" fmla="*/ 301 w 616"/>
                  <a:gd name="T31" fmla="*/ 1382 h 1386"/>
                  <a:gd name="T32" fmla="*/ 8 w 616"/>
                  <a:gd name="T33" fmla="*/ 1382 h 13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16"/>
                  <a:gd name="T52" fmla="*/ 0 h 1386"/>
                  <a:gd name="T53" fmla="*/ 616 w 616"/>
                  <a:gd name="T54" fmla="*/ 1386 h 13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16" h="1386">
                    <a:moveTo>
                      <a:pt x="8" y="1382"/>
                    </a:moveTo>
                    <a:cubicBezTo>
                      <a:pt x="0" y="1182"/>
                      <a:pt x="2" y="1002"/>
                      <a:pt x="6" y="794"/>
                    </a:cubicBezTo>
                    <a:cubicBezTo>
                      <a:pt x="3" y="255"/>
                      <a:pt x="7" y="377"/>
                      <a:pt x="6" y="244"/>
                    </a:cubicBezTo>
                    <a:lnTo>
                      <a:pt x="4" y="0"/>
                    </a:lnTo>
                    <a:lnTo>
                      <a:pt x="52" y="12"/>
                    </a:lnTo>
                    <a:lnTo>
                      <a:pt x="104" y="36"/>
                    </a:lnTo>
                    <a:lnTo>
                      <a:pt x="158" y="82"/>
                    </a:lnTo>
                    <a:lnTo>
                      <a:pt x="238" y="184"/>
                    </a:lnTo>
                    <a:lnTo>
                      <a:pt x="298" y="286"/>
                    </a:lnTo>
                    <a:lnTo>
                      <a:pt x="362" y="396"/>
                    </a:lnTo>
                    <a:lnTo>
                      <a:pt x="450" y="572"/>
                    </a:lnTo>
                    <a:lnTo>
                      <a:pt x="546" y="744"/>
                    </a:lnTo>
                    <a:lnTo>
                      <a:pt x="616" y="864"/>
                    </a:lnTo>
                    <a:lnTo>
                      <a:pt x="614" y="1386"/>
                    </a:lnTo>
                    <a:lnTo>
                      <a:pt x="531" y="1380"/>
                    </a:lnTo>
                    <a:lnTo>
                      <a:pt x="301" y="1382"/>
                    </a:lnTo>
                    <a:lnTo>
                      <a:pt x="8" y="1382"/>
                    </a:lnTo>
                    <a:close/>
                  </a:path>
                </a:pathLst>
              </a:custGeom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6401" name="Text Box 8"/>
              <p:cNvSpPr txBox="1">
                <a:spLocks noChangeArrowheads="1"/>
              </p:cNvSpPr>
              <p:nvPr/>
            </p:nvSpPr>
            <p:spPr bwMode="auto">
              <a:xfrm>
                <a:off x="3792" y="2736"/>
                <a:ext cx="288" cy="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Monotype Sorts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kumimoji="0" lang="pt-BR" altLang="pt-BR" sz="2400" i="1">
                  <a:latin typeface="Times New Roman" pitchFamily="18" charset="0"/>
                </a:endParaRPr>
              </a:p>
            </p:txBody>
          </p:sp>
        </p:grpSp>
        <p:grpSp>
          <p:nvGrpSpPr>
            <p:cNvPr id="16393" name="Group 14"/>
            <p:cNvGrpSpPr>
              <a:grpSpLocks/>
            </p:cNvGrpSpPr>
            <p:nvPr/>
          </p:nvGrpSpPr>
          <p:grpSpPr bwMode="auto">
            <a:xfrm>
              <a:off x="1392" y="3888"/>
              <a:ext cx="2448" cy="96"/>
              <a:chOff x="1392" y="3888"/>
              <a:chExt cx="2448" cy="96"/>
            </a:xfrm>
          </p:grpSpPr>
          <p:sp>
            <p:nvSpPr>
              <p:cNvPr id="16395" name="Line 11"/>
              <p:cNvSpPr>
                <a:spLocks noChangeShapeType="1"/>
              </p:cNvSpPr>
              <p:nvPr/>
            </p:nvSpPr>
            <p:spPr bwMode="auto">
              <a:xfrm>
                <a:off x="1392" y="38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6396" name="Line 12"/>
              <p:cNvSpPr>
                <a:spLocks noChangeShapeType="1"/>
              </p:cNvSpPr>
              <p:nvPr/>
            </p:nvSpPr>
            <p:spPr bwMode="auto">
              <a:xfrm>
                <a:off x="1392" y="3984"/>
                <a:ext cx="24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6397" name="Line 13"/>
              <p:cNvSpPr>
                <a:spLocks noChangeShapeType="1"/>
              </p:cNvSpPr>
              <p:nvPr/>
            </p:nvSpPr>
            <p:spPr bwMode="auto">
              <a:xfrm>
                <a:off x="3840" y="38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6394" name="Text Box 15"/>
            <p:cNvSpPr txBox="1">
              <a:spLocks noChangeArrowheads="1"/>
            </p:cNvSpPr>
            <p:nvPr/>
          </p:nvSpPr>
          <p:spPr bwMode="auto">
            <a:xfrm>
              <a:off x="2112" y="3936"/>
              <a:ext cx="720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Monotype Sort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pt-BR" altLang="pt-BR" sz="2400">
                  <a:latin typeface="Times New Roman" pitchFamily="18" charset="0"/>
                </a:rPr>
                <a:t>0,8413</a:t>
              </a:r>
            </a:p>
          </p:txBody>
        </p:sp>
      </p:grpSp>
      <p:sp>
        <p:nvSpPr>
          <p:cNvPr id="16387" name="Rectangle 19"/>
          <p:cNvSpPr>
            <a:spLocks noChangeArrowheads="1"/>
          </p:cNvSpPr>
          <p:nvPr/>
        </p:nvSpPr>
        <p:spPr bwMode="auto">
          <a:xfrm>
            <a:off x="5029200" y="4572000"/>
            <a:ext cx="228600" cy="114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pt-BR" altLang="pt-BR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7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283718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Deu para perceber que a NORMAL é uma distribuição com características únicas? Isso porque podemos calcular as probabilidades de sua distribuição apenas conhecendo sua média e desvio padrão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202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1066800" y="228600"/>
            <a:ext cx="79248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pt-BR" altLang="pt-BR" sz="1800" dirty="0">
              <a:latin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pt-BR" altLang="pt-BR" sz="1800" dirty="0" smtClean="0">
                <a:latin typeface="Times New Roman" pitchFamily="18" charset="0"/>
              </a:rPr>
              <a:t>2) Seja </a:t>
            </a:r>
            <a:r>
              <a:rPr kumimoji="0" lang="pt-BR" altLang="pt-BR" sz="1800" i="1" dirty="0">
                <a:latin typeface="Times New Roman" pitchFamily="18" charset="0"/>
              </a:rPr>
              <a:t>X</a:t>
            </a:r>
            <a:r>
              <a:rPr kumimoji="0" lang="pt-BR" altLang="pt-BR" sz="1800" dirty="0">
                <a:latin typeface="Times New Roman" pitchFamily="18" charset="0"/>
              </a:rPr>
              <a:t> uma variável com distribuição normal de média </a:t>
            </a:r>
            <a:r>
              <a:rPr kumimoji="0" lang="pt-BR" altLang="pt-BR" sz="1800" dirty="0" smtClean="0">
                <a:latin typeface="Times New Roman" pitchFamily="18" charset="0"/>
                <a:sym typeface="Symbol" pitchFamily="18" charset="2"/>
              </a:rPr>
              <a:t>20 </a:t>
            </a:r>
            <a:r>
              <a:rPr kumimoji="0" lang="pt-BR" altLang="pt-BR" sz="1800" dirty="0">
                <a:latin typeface="Times New Roman" pitchFamily="18" charset="0"/>
                <a:sym typeface="Symbol" pitchFamily="18" charset="2"/>
              </a:rPr>
              <a:t>e desvio-padrão </a:t>
            </a:r>
            <a:r>
              <a:rPr kumimoji="0" lang="pt-BR" altLang="pt-BR" sz="1800" dirty="0" smtClean="0">
                <a:latin typeface="Times New Roman" pitchFamily="18" charset="0"/>
                <a:sym typeface="Symbol" pitchFamily="18" charset="2"/>
              </a:rPr>
              <a:t>4</a:t>
            </a:r>
            <a:r>
              <a:rPr kumimoji="0" lang="pt-BR" altLang="pt-BR" sz="1800" dirty="0">
                <a:latin typeface="Times New Roman" pitchFamily="18" charset="0"/>
                <a:sym typeface="Symbol" pitchFamily="18" charset="2"/>
              </a:rPr>
              <a:t>, determinar  </a:t>
            </a:r>
            <a:r>
              <a:rPr kumimoji="0" lang="pt-BR" altLang="pt-BR" sz="1800" i="1" dirty="0">
                <a:latin typeface="Times New Roman" pitchFamily="18" charset="0"/>
                <a:sym typeface="Symbol" pitchFamily="18" charset="2"/>
              </a:rPr>
              <a:t>P</a:t>
            </a:r>
            <a:r>
              <a:rPr kumimoji="0" lang="pt-BR" altLang="pt-BR" sz="1800" dirty="0">
                <a:latin typeface="Times New Roman" pitchFamily="18" charset="0"/>
                <a:sym typeface="Symbol" pitchFamily="18" charset="2"/>
              </a:rPr>
              <a:t>(</a:t>
            </a:r>
            <a:r>
              <a:rPr kumimoji="0" lang="pt-BR" altLang="pt-BR" sz="1800" i="1" dirty="0">
                <a:latin typeface="Times New Roman" pitchFamily="18" charset="0"/>
                <a:sym typeface="Symbol" pitchFamily="18" charset="2"/>
              </a:rPr>
              <a:t>X</a:t>
            </a:r>
            <a:r>
              <a:rPr kumimoji="0" lang="pt-BR" altLang="pt-BR" sz="1800" dirty="0">
                <a:latin typeface="Times New Roman" pitchFamily="18" charset="0"/>
                <a:sym typeface="Symbol" pitchFamily="18" charset="2"/>
              </a:rPr>
              <a:t> &gt; 25):</a:t>
            </a:r>
            <a:endParaRPr kumimoji="0" lang="pt-BR" altLang="pt-BR" sz="1800" dirty="0">
              <a:latin typeface="Times New Roman" pitchFamily="18" charset="0"/>
            </a:endParaRPr>
          </a:p>
        </p:txBody>
      </p:sp>
      <p:grpSp>
        <p:nvGrpSpPr>
          <p:cNvPr id="17413" name="Group 19"/>
          <p:cNvGrpSpPr>
            <a:grpSpLocks/>
          </p:cNvGrpSpPr>
          <p:nvPr/>
        </p:nvGrpSpPr>
        <p:grpSpPr bwMode="auto">
          <a:xfrm>
            <a:off x="1259632" y="2682924"/>
            <a:ext cx="6553200" cy="2387203"/>
            <a:chOff x="1104" y="2319"/>
            <a:chExt cx="4128" cy="2005"/>
          </a:xfrm>
        </p:grpSpPr>
        <p:graphicFrame>
          <p:nvGraphicFramePr>
            <p:cNvPr id="17416" name="Object 1026"/>
            <p:cNvGraphicFramePr>
              <a:graphicFrameLocks noChangeAspect="1"/>
            </p:cNvGraphicFramePr>
            <p:nvPr/>
          </p:nvGraphicFramePr>
          <p:xfrm>
            <a:off x="1104" y="2319"/>
            <a:ext cx="4128" cy="15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7" name="Imagem de bitmap" r:id="rId3" imgW="5877745" imgH="2715004" progId="Paint.Picture">
                    <p:embed/>
                  </p:oleObj>
                </mc:Choice>
                <mc:Fallback>
                  <p:oleObj name="Imagem de bitmap" r:id="rId3" imgW="5877745" imgH="2715004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319"/>
                          <a:ext cx="4128" cy="15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17" name="Freeform 9" descr="10%"/>
            <p:cNvSpPr>
              <a:spLocks/>
            </p:cNvSpPr>
            <p:nvPr/>
          </p:nvSpPr>
          <p:spPr bwMode="auto">
            <a:xfrm>
              <a:off x="1408" y="2362"/>
              <a:ext cx="1826" cy="1380"/>
            </a:xfrm>
            <a:custGeom>
              <a:avLst/>
              <a:gdLst>
                <a:gd name="T0" fmla="*/ 1824 w 1826"/>
                <a:gd name="T1" fmla="*/ 1380 h 1380"/>
                <a:gd name="T2" fmla="*/ 1823 w 1826"/>
                <a:gd name="T3" fmla="*/ 791 h 1380"/>
                <a:gd name="T4" fmla="*/ 1826 w 1826"/>
                <a:gd name="T5" fmla="*/ 251 h 1380"/>
                <a:gd name="T6" fmla="*/ 1824 w 1826"/>
                <a:gd name="T7" fmla="*/ 0 h 1380"/>
                <a:gd name="T8" fmla="*/ 1764 w 1826"/>
                <a:gd name="T9" fmla="*/ 14 h 1380"/>
                <a:gd name="T10" fmla="*/ 1734 w 1826"/>
                <a:gd name="T11" fmla="*/ 36 h 1380"/>
                <a:gd name="T12" fmla="*/ 1670 w 1826"/>
                <a:gd name="T13" fmla="*/ 90 h 1380"/>
                <a:gd name="T14" fmla="*/ 1600 w 1826"/>
                <a:gd name="T15" fmla="*/ 180 h 1380"/>
                <a:gd name="T16" fmla="*/ 1538 w 1826"/>
                <a:gd name="T17" fmla="*/ 274 h 1380"/>
                <a:gd name="T18" fmla="*/ 1480 w 1826"/>
                <a:gd name="T19" fmla="*/ 382 h 1380"/>
                <a:gd name="T20" fmla="*/ 1386 w 1826"/>
                <a:gd name="T21" fmla="*/ 554 h 1380"/>
                <a:gd name="T22" fmla="*/ 1280 w 1826"/>
                <a:gd name="T23" fmla="*/ 758 h 1380"/>
                <a:gd name="T24" fmla="*/ 1208 w 1826"/>
                <a:gd name="T25" fmla="*/ 882 h 1380"/>
                <a:gd name="T26" fmla="*/ 1130 w 1826"/>
                <a:gd name="T27" fmla="*/ 994 h 1380"/>
                <a:gd name="T28" fmla="*/ 1022 w 1826"/>
                <a:gd name="T29" fmla="*/ 1128 h 1380"/>
                <a:gd name="T30" fmla="*/ 896 w 1826"/>
                <a:gd name="T31" fmla="*/ 1230 h 1380"/>
                <a:gd name="T32" fmla="*/ 748 w 1826"/>
                <a:gd name="T33" fmla="*/ 1300 h 1380"/>
                <a:gd name="T34" fmla="*/ 618 w 1826"/>
                <a:gd name="T35" fmla="*/ 1330 h 1380"/>
                <a:gd name="T36" fmla="*/ 452 w 1826"/>
                <a:gd name="T37" fmla="*/ 1348 h 1380"/>
                <a:gd name="T38" fmla="*/ 318 w 1826"/>
                <a:gd name="T39" fmla="*/ 1354 h 1380"/>
                <a:gd name="T40" fmla="*/ 182 w 1826"/>
                <a:gd name="T41" fmla="*/ 1354 h 1380"/>
                <a:gd name="T42" fmla="*/ 0 w 1826"/>
                <a:gd name="T43" fmla="*/ 1364 h 1380"/>
                <a:gd name="T44" fmla="*/ 0 w 1826"/>
                <a:gd name="T45" fmla="*/ 1380 h 1380"/>
                <a:gd name="T46" fmla="*/ 814 w 1826"/>
                <a:gd name="T47" fmla="*/ 1378 h 1380"/>
                <a:gd name="T48" fmla="*/ 996 w 1826"/>
                <a:gd name="T49" fmla="*/ 1380 h 1380"/>
                <a:gd name="T50" fmla="*/ 1160 w 1826"/>
                <a:gd name="T51" fmla="*/ 1376 h 1380"/>
                <a:gd name="T52" fmla="*/ 1332 w 1826"/>
                <a:gd name="T53" fmla="*/ 1378 h 1380"/>
                <a:gd name="T54" fmla="*/ 1562 w 1826"/>
                <a:gd name="T55" fmla="*/ 1380 h 1380"/>
                <a:gd name="T56" fmla="*/ 1824 w 1826"/>
                <a:gd name="T57" fmla="*/ 1380 h 138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26"/>
                <a:gd name="T88" fmla="*/ 0 h 1380"/>
                <a:gd name="T89" fmla="*/ 1826 w 1826"/>
                <a:gd name="T90" fmla="*/ 1380 h 138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26" h="1380">
                  <a:moveTo>
                    <a:pt x="1824" y="1380"/>
                  </a:moveTo>
                  <a:cubicBezTo>
                    <a:pt x="1817" y="1182"/>
                    <a:pt x="1825" y="989"/>
                    <a:pt x="1823" y="791"/>
                  </a:cubicBezTo>
                  <a:cubicBezTo>
                    <a:pt x="1826" y="257"/>
                    <a:pt x="1826" y="437"/>
                    <a:pt x="1826" y="251"/>
                  </a:cubicBezTo>
                  <a:lnTo>
                    <a:pt x="1824" y="0"/>
                  </a:lnTo>
                  <a:lnTo>
                    <a:pt x="1764" y="14"/>
                  </a:lnTo>
                  <a:lnTo>
                    <a:pt x="1734" y="36"/>
                  </a:lnTo>
                  <a:lnTo>
                    <a:pt x="1670" y="90"/>
                  </a:lnTo>
                  <a:lnTo>
                    <a:pt x="1600" y="180"/>
                  </a:lnTo>
                  <a:lnTo>
                    <a:pt x="1538" y="274"/>
                  </a:lnTo>
                  <a:lnTo>
                    <a:pt x="1480" y="382"/>
                  </a:lnTo>
                  <a:lnTo>
                    <a:pt x="1386" y="554"/>
                  </a:lnTo>
                  <a:lnTo>
                    <a:pt x="1280" y="758"/>
                  </a:lnTo>
                  <a:lnTo>
                    <a:pt x="1208" y="882"/>
                  </a:lnTo>
                  <a:lnTo>
                    <a:pt x="1130" y="994"/>
                  </a:lnTo>
                  <a:lnTo>
                    <a:pt x="1022" y="1128"/>
                  </a:lnTo>
                  <a:lnTo>
                    <a:pt x="896" y="1230"/>
                  </a:lnTo>
                  <a:lnTo>
                    <a:pt x="748" y="1300"/>
                  </a:lnTo>
                  <a:lnTo>
                    <a:pt x="618" y="1330"/>
                  </a:lnTo>
                  <a:lnTo>
                    <a:pt x="452" y="1348"/>
                  </a:lnTo>
                  <a:lnTo>
                    <a:pt x="318" y="1354"/>
                  </a:lnTo>
                  <a:lnTo>
                    <a:pt x="182" y="1354"/>
                  </a:lnTo>
                  <a:lnTo>
                    <a:pt x="0" y="1364"/>
                  </a:lnTo>
                  <a:lnTo>
                    <a:pt x="0" y="1380"/>
                  </a:lnTo>
                  <a:lnTo>
                    <a:pt x="814" y="1378"/>
                  </a:lnTo>
                  <a:lnTo>
                    <a:pt x="996" y="1380"/>
                  </a:lnTo>
                  <a:lnTo>
                    <a:pt x="1160" y="1376"/>
                  </a:lnTo>
                  <a:lnTo>
                    <a:pt x="1332" y="1378"/>
                  </a:lnTo>
                  <a:lnTo>
                    <a:pt x="1562" y="1380"/>
                  </a:lnTo>
                  <a:lnTo>
                    <a:pt x="1824" y="1380"/>
                  </a:lnTo>
                  <a:close/>
                </a:path>
              </a:pathLst>
            </a:custGeom>
            <a:pattFill prst="pct10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418" name="Freeform 10" descr="Diagonal para cima escura"/>
            <p:cNvSpPr>
              <a:spLocks/>
            </p:cNvSpPr>
            <p:nvPr/>
          </p:nvSpPr>
          <p:spPr bwMode="auto">
            <a:xfrm>
              <a:off x="3228" y="2362"/>
              <a:ext cx="796" cy="1386"/>
            </a:xfrm>
            <a:custGeom>
              <a:avLst/>
              <a:gdLst>
                <a:gd name="T0" fmla="*/ 8 w 796"/>
                <a:gd name="T1" fmla="*/ 1382 h 1386"/>
                <a:gd name="T2" fmla="*/ 6 w 796"/>
                <a:gd name="T3" fmla="*/ 794 h 1386"/>
                <a:gd name="T4" fmla="*/ 6 w 796"/>
                <a:gd name="T5" fmla="*/ 244 h 1386"/>
                <a:gd name="T6" fmla="*/ 4 w 796"/>
                <a:gd name="T7" fmla="*/ 0 h 1386"/>
                <a:gd name="T8" fmla="*/ 52 w 796"/>
                <a:gd name="T9" fmla="*/ 12 h 1386"/>
                <a:gd name="T10" fmla="*/ 104 w 796"/>
                <a:gd name="T11" fmla="*/ 36 h 1386"/>
                <a:gd name="T12" fmla="*/ 158 w 796"/>
                <a:gd name="T13" fmla="*/ 82 h 1386"/>
                <a:gd name="T14" fmla="*/ 238 w 796"/>
                <a:gd name="T15" fmla="*/ 184 h 1386"/>
                <a:gd name="T16" fmla="*/ 298 w 796"/>
                <a:gd name="T17" fmla="*/ 286 h 1386"/>
                <a:gd name="T18" fmla="*/ 362 w 796"/>
                <a:gd name="T19" fmla="*/ 396 h 1386"/>
                <a:gd name="T20" fmla="*/ 450 w 796"/>
                <a:gd name="T21" fmla="*/ 572 h 1386"/>
                <a:gd name="T22" fmla="*/ 546 w 796"/>
                <a:gd name="T23" fmla="*/ 744 h 1386"/>
                <a:gd name="T24" fmla="*/ 616 w 796"/>
                <a:gd name="T25" fmla="*/ 864 h 1386"/>
                <a:gd name="T26" fmla="*/ 724 w 796"/>
                <a:gd name="T27" fmla="*/ 1026 h 1386"/>
                <a:gd name="T28" fmla="*/ 796 w 796"/>
                <a:gd name="T29" fmla="*/ 1102 h 1386"/>
                <a:gd name="T30" fmla="*/ 796 w 796"/>
                <a:gd name="T31" fmla="*/ 1386 h 1386"/>
                <a:gd name="T32" fmla="*/ 531 w 796"/>
                <a:gd name="T33" fmla="*/ 1380 h 1386"/>
                <a:gd name="T34" fmla="*/ 301 w 796"/>
                <a:gd name="T35" fmla="*/ 1382 h 1386"/>
                <a:gd name="T36" fmla="*/ 8 w 796"/>
                <a:gd name="T37" fmla="*/ 1382 h 138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96"/>
                <a:gd name="T58" fmla="*/ 0 h 1386"/>
                <a:gd name="T59" fmla="*/ 796 w 796"/>
                <a:gd name="T60" fmla="*/ 1386 h 138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96" h="1386">
                  <a:moveTo>
                    <a:pt x="8" y="1382"/>
                  </a:moveTo>
                  <a:cubicBezTo>
                    <a:pt x="0" y="1182"/>
                    <a:pt x="2" y="1002"/>
                    <a:pt x="6" y="794"/>
                  </a:cubicBezTo>
                  <a:cubicBezTo>
                    <a:pt x="3" y="255"/>
                    <a:pt x="7" y="377"/>
                    <a:pt x="6" y="244"/>
                  </a:cubicBezTo>
                  <a:lnTo>
                    <a:pt x="4" y="0"/>
                  </a:lnTo>
                  <a:lnTo>
                    <a:pt x="52" y="12"/>
                  </a:lnTo>
                  <a:lnTo>
                    <a:pt x="104" y="36"/>
                  </a:lnTo>
                  <a:lnTo>
                    <a:pt x="158" y="82"/>
                  </a:lnTo>
                  <a:lnTo>
                    <a:pt x="238" y="184"/>
                  </a:lnTo>
                  <a:lnTo>
                    <a:pt x="298" y="286"/>
                  </a:lnTo>
                  <a:lnTo>
                    <a:pt x="362" y="396"/>
                  </a:lnTo>
                  <a:lnTo>
                    <a:pt x="450" y="572"/>
                  </a:lnTo>
                  <a:lnTo>
                    <a:pt x="546" y="744"/>
                  </a:lnTo>
                  <a:lnTo>
                    <a:pt x="616" y="864"/>
                  </a:lnTo>
                  <a:lnTo>
                    <a:pt x="724" y="1026"/>
                  </a:lnTo>
                  <a:lnTo>
                    <a:pt x="796" y="1102"/>
                  </a:lnTo>
                  <a:lnTo>
                    <a:pt x="796" y="1386"/>
                  </a:lnTo>
                  <a:lnTo>
                    <a:pt x="531" y="1380"/>
                  </a:lnTo>
                  <a:lnTo>
                    <a:pt x="301" y="1382"/>
                  </a:lnTo>
                  <a:lnTo>
                    <a:pt x="8" y="1382"/>
                  </a:lnTo>
                  <a:close/>
                </a:path>
              </a:pathLst>
            </a:custGeom>
            <a:pattFill prst="dk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7419" name="Group 12"/>
            <p:cNvGrpSpPr>
              <a:grpSpLocks/>
            </p:cNvGrpSpPr>
            <p:nvPr/>
          </p:nvGrpSpPr>
          <p:grpSpPr bwMode="auto">
            <a:xfrm>
              <a:off x="4032" y="3888"/>
              <a:ext cx="1008" cy="96"/>
              <a:chOff x="1392" y="3888"/>
              <a:chExt cx="2448" cy="96"/>
            </a:xfrm>
          </p:grpSpPr>
          <p:sp>
            <p:nvSpPr>
              <p:cNvPr id="17421" name="Line 13"/>
              <p:cNvSpPr>
                <a:spLocks noChangeShapeType="1"/>
              </p:cNvSpPr>
              <p:nvPr/>
            </p:nvSpPr>
            <p:spPr bwMode="auto">
              <a:xfrm>
                <a:off x="1392" y="38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7422" name="Line 14"/>
              <p:cNvSpPr>
                <a:spLocks noChangeShapeType="1"/>
              </p:cNvSpPr>
              <p:nvPr/>
            </p:nvSpPr>
            <p:spPr bwMode="auto">
              <a:xfrm>
                <a:off x="1392" y="3984"/>
                <a:ext cx="24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7423" name="Line 15"/>
              <p:cNvSpPr>
                <a:spLocks noChangeShapeType="1"/>
              </p:cNvSpPr>
              <p:nvPr/>
            </p:nvSpPr>
            <p:spPr bwMode="auto">
              <a:xfrm>
                <a:off x="3840" y="38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7420" name="Text Box 16"/>
            <p:cNvSpPr txBox="1">
              <a:spLocks noChangeArrowheads="1"/>
            </p:cNvSpPr>
            <p:nvPr/>
          </p:nvSpPr>
          <p:spPr bwMode="auto">
            <a:xfrm>
              <a:off x="4272" y="3936"/>
              <a:ext cx="720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Monotype Sort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pt-BR" altLang="pt-BR" sz="2400">
                  <a:latin typeface="Times New Roman" pitchFamily="18" charset="0"/>
                </a:rPr>
                <a:t>0,1056</a:t>
              </a:r>
            </a:p>
          </p:txBody>
        </p:sp>
      </p:grpSp>
      <p:graphicFrame>
        <p:nvGraphicFramePr>
          <p:cNvPr id="17414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964647"/>
              </p:ext>
            </p:extLst>
          </p:nvPr>
        </p:nvGraphicFramePr>
        <p:xfrm>
          <a:off x="3954463" y="1492250"/>
          <a:ext cx="22256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Equação" r:id="rId5" imgW="1155600" imgH="393480" progId="Equation.3">
                  <p:embed/>
                </p:oleObj>
              </mc:Choice>
              <mc:Fallback>
                <p:oleObj name="Equação" r:id="rId5" imgW="1155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4463" y="1492250"/>
                        <a:ext cx="2225675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273796"/>
              </p:ext>
            </p:extLst>
          </p:nvPr>
        </p:nvGraphicFramePr>
        <p:xfrm>
          <a:off x="2336800" y="2171700"/>
          <a:ext cx="576580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Equação" r:id="rId7" imgW="2946240" imgH="215640" progId="Equation.3">
                  <p:embed/>
                </p:oleObj>
              </mc:Choice>
              <mc:Fallback>
                <p:oleObj name="Equação" r:id="rId7" imgW="29462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2171700"/>
                        <a:ext cx="5765800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Rectangle 22"/>
          <p:cNvSpPr>
            <a:spLocks noChangeArrowheads="1"/>
          </p:cNvSpPr>
          <p:nvPr/>
        </p:nvSpPr>
        <p:spPr bwMode="auto">
          <a:xfrm>
            <a:off x="5029200" y="4572000"/>
            <a:ext cx="228600" cy="114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pt-BR" altLang="pt-BR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85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899592" y="411510"/>
            <a:ext cx="7924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pt-BR" altLang="pt-BR" sz="2400" dirty="0" smtClean="0">
                <a:latin typeface="Times New Roman" pitchFamily="18" charset="0"/>
              </a:rPr>
              <a:t>3) Seja </a:t>
            </a:r>
            <a:r>
              <a:rPr kumimoji="0" lang="pt-BR" altLang="pt-BR" sz="2400" i="1" dirty="0">
                <a:latin typeface="Times New Roman" pitchFamily="18" charset="0"/>
              </a:rPr>
              <a:t>X</a:t>
            </a:r>
            <a:r>
              <a:rPr kumimoji="0" lang="pt-BR" altLang="pt-BR" sz="2400" dirty="0">
                <a:latin typeface="Times New Roman" pitchFamily="18" charset="0"/>
              </a:rPr>
              <a:t> uma variável com distribuição normal de média </a:t>
            </a:r>
            <a:r>
              <a:rPr kumimoji="0" lang="pt-BR" altLang="pt-BR" sz="2400" dirty="0" smtClean="0">
                <a:latin typeface="Times New Roman" pitchFamily="18" charset="0"/>
                <a:sym typeface="Symbol" pitchFamily="18" charset="2"/>
              </a:rPr>
              <a:t>20 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e desvio-padrão </a:t>
            </a:r>
            <a:r>
              <a:rPr kumimoji="0" lang="pt-BR" altLang="pt-BR" sz="2400" dirty="0" smtClean="0">
                <a:latin typeface="Times New Roman" pitchFamily="18" charset="0"/>
                <a:sym typeface="Symbol" pitchFamily="18" charset="2"/>
              </a:rPr>
              <a:t>4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, determinar  </a:t>
            </a:r>
            <a:r>
              <a:rPr kumimoji="0" lang="pt-BR" altLang="pt-BR" sz="2400" i="1" dirty="0">
                <a:latin typeface="Times New Roman" pitchFamily="18" charset="0"/>
                <a:sym typeface="Symbol" pitchFamily="18" charset="2"/>
              </a:rPr>
              <a:t>P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(</a:t>
            </a:r>
            <a:r>
              <a:rPr kumimoji="0" lang="pt-BR" altLang="pt-BR" sz="2400" i="1" dirty="0">
                <a:latin typeface="Times New Roman" pitchFamily="18" charset="0"/>
                <a:sym typeface="Symbol" pitchFamily="18" charset="2"/>
              </a:rPr>
              <a:t>X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 &lt; 12):</a:t>
            </a:r>
            <a:endParaRPr kumimoji="0" lang="pt-BR" altLang="pt-BR" sz="2400" dirty="0">
              <a:latin typeface="Times New Roman" pitchFamily="18" charset="0"/>
            </a:endParaRPr>
          </a:p>
        </p:txBody>
      </p:sp>
      <p:grpSp>
        <p:nvGrpSpPr>
          <p:cNvPr id="18437" name="Group 17"/>
          <p:cNvGrpSpPr>
            <a:grpSpLocks/>
          </p:cNvGrpSpPr>
          <p:nvPr/>
        </p:nvGrpSpPr>
        <p:grpSpPr bwMode="auto">
          <a:xfrm>
            <a:off x="1752600" y="2761060"/>
            <a:ext cx="6553200" cy="2387203"/>
            <a:chOff x="1104" y="2319"/>
            <a:chExt cx="4128" cy="2005"/>
          </a:xfrm>
        </p:grpSpPr>
        <p:graphicFrame>
          <p:nvGraphicFramePr>
            <p:cNvPr id="18440" name="Object 1026"/>
            <p:cNvGraphicFramePr>
              <a:graphicFrameLocks noChangeAspect="1"/>
            </p:cNvGraphicFramePr>
            <p:nvPr/>
          </p:nvGraphicFramePr>
          <p:xfrm>
            <a:off x="1104" y="2319"/>
            <a:ext cx="4128" cy="15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21" name="Imagem de bitmap" r:id="rId3" imgW="5877745" imgH="2715004" progId="Paint.Picture">
                    <p:embed/>
                  </p:oleObj>
                </mc:Choice>
                <mc:Fallback>
                  <p:oleObj name="Imagem de bitmap" r:id="rId3" imgW="5877745" imgH="2715004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319"/>
                          <a:ext cx="4128" cy="15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41" name="Freeform 6" descr="10%"/>
            <p:cNvSpPr>
              <a:spLocks/>
            </p:cNvSpPr>
            <p:nvPr/>
          </p:nvSpPr>
          <p:spPr bwMode="auto">
            <a:xfrm>
              <a:off x="1408" y="2362"/>
              <a:ext cx="1826" cy="1380"/>
            </a:xfrm>
            <a:custGeom>
              <a:avLst/>
              <a:gdLst>
                <a:gd name="T0" fmla="*/ 1824 w 1826"/>
                <a:gd name="T1" fmla="*/ 1380 h 1380"/>
                <a:gd name="T2" fmla="*/ 1823 w 1826"/>
                <a:gd name="T3" fmla="*/ 791 h 1380"/>
                <a:gd name="T4" fmla="*/ 1826 w 1826"/>
                <a:gd name="T5" fmla="*/ 251 h 1380"/>
                <a:gd name="T6" fmla="*/ 1824 w 1826"/>
                <a:gd name="T7" fmla="*/ 0 h 1380"/>
                <a:gd name="T8" fmla="*/ 1764 w 1826"/>
                <a:gd name="T9" fmla="*/ 14 h 1380"/>
                <a:gd name="T10" fmla="*/ 1734 w 1826"/>
                <a:gd name="T11" fmla="*/ 36 h 1380"/>
                <a:gd name="T12" fmla="*/ 1670 w 1826"/>
                <a:gd name="T13" fmla="*/ 90 h 1380"/>
                <a:gd name="T14" fmla="*/ 1600 w 1826"/>
                <a:gd name="T15" fmla="*/ 180 h 1380"/>
                <a:gd name="T16" fmla="*/ 1538 w 1826"/>
                <a:gd name="T17" fmla="*/ 274 h 1380"/>
                <a:gd name="T18" fmla="*/ 1480 w 1826"/>
                <a:gd name="T19" fmla="*/ 382 h 1380"/>
                <a:gd name="T20" fmla="*/ 1386 w 1826"/>
                <a:gd name="T21" fmla="*/ 554 h 1380"/>
                <a:gd name="T22" fmla="*/ 1280 w 1826"/>
                <a:gd name="T23" fmla="*/ 758 h 1380"/>
                <a:gd name="T24" fmla="*/ 1208 w 1826"/>
                <a:gd name="T25" fmla="*/ 882 h 1380"/>
                <a:gd name="T26" fmla="*/ 1130 w 1826"/>
                <a:gd name="T27" fmla="*/ 994 h 1380"/>
                <a:gd name="T28" fmla="*/ 1022 w 1826"/>
                <a:gd name="T29" fmla="*/ 1128 h 1380"/>
                <a:gd name="T30" fmla="*/ 896 w 1826"/>
                <a:gd name="T31" fmla="*/ 1230 h 1380"/>
                <a:gd name="T32" fmla="*/ 748 w 1826"/>
                <a:gd name="T33" fmla="*/ 1300 h 1380"/>
                <a:gd name="T34" fmla="*/ 618 w 1826"/>
                <a:gd name="T35" fmla="*/ 1330 h 1380"/>
                <a:gd name="T36" fmla="*/ 452 w 1826"/>
                <a:gd name="T37" fmla="*/ 1348 h 1380"/>
                <a:gd name="T38" fmla="*/ 318 w 1826"/>
                <a:gd name="T39" fmla="*/ 1354 h 1380"/>
                <a:gd name="T40" fmla="*/ 182 w 1826"/>
                <a:gd name="T41" fmla="*/ 1354 h 1380"/>
                <a:gd name="T42" fmla="*/ 0 w 1826"/>
                <a:gd name="T43" fmla="*/ 1364 h 1380"/>
                <a:gd name="T44" fmla="*/ 0 w 1826"/>
                <a:gd name="T45" fmla="*/ 1380 h 1380"/>
                <a:gd name="T46" fmla="*/ 814 w 1826"/>
                <a:gd name="T47" fmla="*/ 1378 h 1380"/>
                <a:gd name="T48" fmla="*/ 996 w 1826"/>
                <a:gd name="T49" fmla="*/ 1380 h 1380"/>
                <a:gd name="T50" fmla="*/ 1160 w 1826"/>
                <a:gd name="T51" fmla="*/ 1376 h 1380"/>
                <a:gd name="T52" fmla="*/ 1332 w 1826"/>
                <a:gd name="T53" fmla="*/ 1378 h 1380"/>
                <a:gd name="T54" fmla="*/ 1562 w 1826"/>
                <a:gd name="T55" fmla="*/ 1380 h 1380"/>
                <a:gd name="T56" fmla="*/ 1824 w 1826"/>
                <a:gd name="T57" fmla="*/ 1380 h 138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26"/>
                <a:gd name="T88" fmla="*/ 0 h 1380"/>
                <a:gd name="T89" fmla="*/ 1826 w 1826"/>
                <a:gd name="T90" fmla="*/ 1380 h 138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26" h="1380">
                  <a:moveTo>
                    <a:pt x="1824" y="1380"/>
                  </a:moveTo>
                  <a:cubicBezTo>
                    <a:pt x="1817" y="1182"/>
                    <a:pt x="1825" y="989"/>
                    <a:pt x="1823" y="791"/>
                  </a:cubicBezTo>
                  <a:cubicBezTo>
                    <a:pt x="1826" y="257"/>
                    <a:pt x="1826" y="437"/>
                    <a:pt x="1826" y="251"/>
                  </a:cubicBezTo>
                  <a:lnTo>
                    <a:pt x="1824" y="0"/>
                  </a:lnTo>
                  <a:lnTo>
                    <a:pt x="1764" y="14"/>
                  </a:lnTo>
                  <a:lnTo>
                    <a:pt x="1734" y="36"/>
                  </a:lnTo>
                  <a:lnTo>
                    <a:pt x="1670" y="90"/>
                  </a:lnTo>
                  <a:lnTo>
                    <a:pt x="1600" y="180"/>
                  </a:lnTo>
                  <a:lnTo>
                    <a:pt x="1538" y="274"/>
                  </a:lnTo>
                  <a:lnTo>
                    <a:pt x="1480" y="382"/>
                  </a:lnTo>
                  <a:lnTo>
                    <a:pt x="1386" y="554"/>
                  </a:lnTo>
                  <a:lnTo>
                    <a:pt x="1280" y="758"/>
                  </a:lnTo>
                  <a:lnTo>
                    <a:pt x="1208" y="882"/>
                  </a:lnTo>
                  <a:lnTo>
                    <a:pt x="1130" y="994"/>
                  </a:lnTo>
                  <a:lnTo>
                    <a:pt x="1022" y="1128"/>
                  </a:lnTo>
                  <a:lnTo>
                    <a:pt x="896" y="1230"/>
                  </a:lnTo>
                  <a:lnTo>
                    <a:pt x="748" y="1300"/>
                  </a:lnTo>
                  <a:lnTo>
                    <a:pt x="618" y="1330"/>
                  </a:lnTo>
                  <a:lnTo>
                    <a:pt x="452" y="1348"/>
                  </a:lnTo>
                  <a:lnTo>
                    <a:pt x="318" y="1354"/>
                  </a:lnTo>
                  <a:lnTo>
                    <a:pt x="182" y="1354"/>
                  </a:lnTo>
                  <a:lnTo>
                    <a:pt x="0" y="1364"/>
                  </a:lnTo>
                  <a:lnTo>
                    <a:pt x="0" y="1380"/>
                  </a:lnTo>
                  <a:lnTo>
                    <a:pt x="814" y="1378"/>
                  </a:lnTo>
                  <a:lnTo>
                    <a:pt x="996" y="1380"/>
                  </a:lnTo>
                  <a:lnTo>
                    <a:pt x="1160" y="1376"/>
                  </a:lnTo>
                  <a:lnTo>
                    <a:pt x="1332" y="1378"/>
                  </a:lnTo>
                  <a:lnTo>
                    <a:pt x="1562" y="1380"/>
                  </a:lnTo>
                  <a:lnTo>
                    <a:pt x="1824" y="1380"/>
                  </a:lnTo>
                  <a:close/>
                </a:path>
              </a:pathLst>
            </a:custGeom>
            <a:pattFill prst="pct10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442" name="Freeform 7" descr="Diagonal para cima escura"/>
            <p:cNvSpPr>
              <a:spLocks/>
            </p:cNvSpPr>
            <p:nvPr/>
          </p:nvSpPr>
          <p:spPr bwMode="auto">
            <a:xfrm>
              <a:off x="3228" y="2362"/>
              <a:ext cx="1226" cy="1382"/>
            </a:xfrm>
            <a:custGeom>
              <a:avLst/>
              <a:gdLst>
                <a:gd name="T0" fmla="*/ 8 w 1226"/>
                <a:gd name="T1" fmla="*/ 1382 h 1382"/>
                <a:gd name="T2" fmla="*/ 6 w 1226"/>
                <a:gd name="T3" fmla="*/ 794 h 1382"/>
                <a:gd name="T4" fmla="*/ 6 w 1226"/>
                <a:gd name="T5" fmla="*/ 244 h 1382"/>
                <a:gd name="T6" fmla="*/ 4 w 1226"/>
                <a:gd name="T7" fmla="*/ 0 h 1382"/>
                <a:gd name="T8" fmla="*/ 52 w 1226"/>
                <a:gd name="T9" fmla="*/ 12 h 1382"/>
                <a:gd name="T10" fmla="*/ 104 w 1226"/>
                <a:gd name="T11" fmla="*/ 36 h 1382"/>
                <a:gd name="T12" fmla="*/ 158 w 1226"/>
                <a:gd name="T13" fmla="*/ 82 h 1382"/>
                <a:gd name="T14" fmla="*/ 238 w 1226"/>
                <a:gd name="T15" fmla="*/ 184 h 1382"/>
                <a:gd name="T16" fmla="*/ 298 w 1226"/>
                <a:gd name="T17" fmla="*/ 286 h 1382"/>
                <a:gd name="T18" fmla="*/ 362 w 1226"/>
                <a:gd name="T19" fmla="*/ 396 h 1382"/>
                <a:gd name="T20" fmla="*/ 450 w 1226"/>
                <a:gd name="T21" fmla="*/ 572 h 1382"/>
                <a:gd name="T22" fmla="*/ 546 w 1226"/>
                <a:gd name="T23" fmla="*/ 744 h 1382"/>
                <a:gd name="T24" fmla="*/ 616 w 1226"/>
                <a:gd name="T25" fmla="*/ 864 h 1382"/>
                <a:gd name="T26" fmla="*/ 724 w 1226"/>
                <a:gd name="T27" fmla="*/ 1026 h 1382"/>
                <a:gd name="T28" fmla="*/ 796 w 1226"/>
                <a:gd name="T29" fmla="*/ 1102 h 1382"/>
                <a:gd name="T30" fmla="*/ 898 w 1226"/>
                <a:gd name="T31" fmla="*/ 1204 h 1382"/>
                <a:gd name="T32" fmla="*/ 1034 w 1226"/>
                <a:gd name="T33" fmla="*/ 1282 h 1382"/>
                <a:gd name="T34" fmla="*/ 1136 w 1226"/>
                <a:gd name="T35" fmla="*/ 1316 h 1382"/>
                <a:gd name="T36" fmla="*/ 1226 w 1226"/>
                <a:gd name="T37" fmla="*/ 1332 h 1382"/>
                <a:gd name="T38" fmla="*/ 1226 w 1226"/>
                <a:gd name="T39" fmla="*/ 1382 h 1382"/>
                <a:gd name="T40" fmla="*/ 531 w 1226"/>
                <a:gd name="T41" fmla="*/ 1380 h 1382"/>
                <a:gd name="T42" fmla="*/ 301 w 1226"/>
                <a:gd name="T43" fmla="*/ 1382 h 1382"/>
                <a:gd name="T44" fmla="*/ 8 w 1226"/>
                <a:gd name="T45" fmla="*/ 1382 h 138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26"/>
                <a:gd name="T70" fmla="*/ 0 h 1382"/>
                <a:gd name="T71" fmla="*/ 1226 w 1226"/>
                <a:gd name="T72" fmla="*/ 1382 h 138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26" h="1382">
                  <a:moveTo>
                    <a:pt x="8" y="1382"/>
                  </a:moveTo>
                  <a:cubicBezTo>
                    <a:pt x="0" y="1182"/>
                    <a:pt x="2" y="1002"/>
                    <a:pt x="6" y="794"/>
                  </a:cubicBezTo>
                  <a:cubicBezTo>
                    <a:pt x="3" y="255"/>
                    <a:pt x="7" y="377"/>
                    <a:pt x="6" y="244"/>
                  </a:cubicBezTo>
                  <a:lnTo>
                    <a:pt x="4" y="0"/>
                  </a:lnTo>
                  <a:lnTo>
                    <a:pt x="52" y="12"/>
                  </a:lnTo>
                  <a:lnTo>
                    <a:pt x="104" y="36"/>
                  </a:lnTo>
                  <a:lnTo>
                    <a:pt x="158" y="82"/>
                  </a:lnTo>
                  <a:lnTo>
                    <a:pt x="238" y="184"/>
                  </a:lnTo>
                  <a:lnTo>
                    <a:pt x="298" y="286"/>
                  </a:lnTo>
                  <a:lnTo>
                    <a:pt x="362" y="396"/>
                  </a:lnTo>
                  <a:lnTo>
                    <a:pt x="450" y="572"/>
                  </a:lnTo>
                  <a:lnTo>
                    <a:pt x="546" y="744"/>
                  </a:lnTo>
                  <a:lnTo>
                    <a:pt x="616" y="864"/>
                  </a:lnTo>
                  <a:lnTo>
                    <a:pt x="724" y="1026"/>
                  </a:lnTo>
                  <a:lnTo>
                    <a:pt x="796" y="1102"/>
                  </a:lnTo>
                  <a:lnTo>
                    <a:pt x="898" y="1204"/>
                  </a:lnTo>
                  <a:lnTo>
                    <a:pt x="1034" y="1282"/>
                  </a:lnTo>
                  <a:lnTo>
                    <a:pt x="1136" y="1316"/>
                  </a:lnTo>
                  <a:lnTo>
                    <a:pt x="1226" y="1332"/>
                  </a:lnTo>
                  <a:lnTo>
                    <a:pt x="1226" y="1382"/>
                  </a:lnTo>
                  <a:lnTo>
                    <a:pt x="531" y="1380"/>
                  </a:lnTo>
                  <a:lnTo>
                    <a:pt x="301" y="1382"/>
                  </a:lnTo>
                  <a:lnTo>
                    <a:pt x="8" y="1382"/>
                  </a:lnTo>
                  <a:close/>
                </a:path>
              </a:pathLst>
            </a:custGeom>
            <a:pattFill prst="dk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8443" name="Group 8"/>
            <p:cNvGrpSpPr>
              <a:grpSpLocks/>
            </p:cNvGrpSpPr>
            <p:nvPr/>
          </p:nvGrpSpPr>
          <p:grpSpPr bwMode="auto">
            <a:xfrm>
              <a:off x="4416" y="3888"/>
              <a:ext cx="624" cy="96"/>
              <a:chOff x="1392" y="3888"/>
              <a:chExt cx="2448" cy="96"/>
            </a:xfrm>
          </p:grpSpPr>
          <p:sp>
            <p:nvSpPr>
              <p:cNvPr id="18445" name="Line 9"/>
              <p:cNvSpPr>
                <a:spLocks noChangeShapeType="1"/>
              </p:cNvSpPr>
              <p:nvPr/>
            </p:nvSpPr>
            <p:spPr bwMode="auto">
              <a:xfrm>
                <a:off x="1392" y="38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8446" name="Line 10"/>
              <p:cNvSpPr>
                <a:spLocks noChangeShapeType="1"/>
              </p:cNvSpPr>
              <p:nvPr/>
            </p:nvSpPr>
            <p:spPr bwMode="auto">
              <a:xfrm>
                <a:off x="1392" y="3984"/>
                <a:ext cx="24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8447" name="Line 11"/>
              <p:cNvSpPr>
                <a:spLocks noChangeShapeType="1"/>
              </p:cNvSpPr>
              <p:nvPr/>
            </p:nvSpPr>
            <p:spPr bwMode="auto">
              <a:xfrm>
                <a:off x="3840" y="38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4416" y="3936"/>
              <a:ext cx="720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Monotype Sort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pt-BR" altLang="pt-BR" sz="2400">
                  <a:latin typeface="Times New Roman" pitchFamily="18" charset="0"/>
                </a:rPr>
                <a:t>0,0228</a:t>
              </a:r>
            </a:p>
          </p:txBody>
        </p:sp>
      </p:grpSp>
      <p:graphicFrame>
        <p:nvGraphicFramePr>
          <p:cNvPr id="18438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516124"/>
              </p:ext>
            </p:extLst>
          </p:nvPr>
        </p:nvGraphicFramePr>
        <p:xfrm>
          <a:off x="3925888" y="1485900"/>
          <a:ext cx="1944687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Equação" r:id="rId5" imgW="1066680" imgH="393480" progId="Equation.3">
                  <p:embed/>
                </p:oleObj>
              </mc:Choice>
              <mc:Fallback>
                <p:oleObj name="Equação" r:id="rId5" imgW="1066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5888" y="1485900"/>
                        <a:ext cx="1944687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1025"/>
          <p:cNvGraphicFramePr>
            <a:graphicFrameLocks noChangeAspect="1"/>
          </p:cNvGraphicFramePr>
          <p:nvPr/>
        </p:nvGraphicFramePr>
        <p:xfrm>
          <a:off x="1676400" y="2178844"/>
          <a:ext cx="7010400" cy="317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name="Equação" r:id="rId7" imgW="3543300" imgH="215900" progId="Equation.3">
                  <p:embed/>
                </p:oleObj>
              </mc:Choice>
              <mc:Fallback>
                <p:oleObj name="Equação" r:id="rId7" imgW="35433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178844"/>
                        <a:ext cx="7010400" cy="3178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5" name="Rectangle 19"/>
          <p:cNvSpPr>
            <a:spLocks noChangeArrowheads="1"/>
          </p:cNvSpPr>
          <p:nvPr/>
        </p:nvSpPr>
        <p:spPr bwMode="auto">
          <a:xfrm>
            <a:off x="5029200" y="4572000"/>
            <a:ext cx="228600" cy="114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pt-BR" altLang="pt-BR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00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411510"/>
          </a:xfrm>
        </p:spPr>
        <p:txBody>
          <a:bodyPr>
            <a:normAutofit fontScale="90000"/>
          </a:bodyPr>
          <a:lstStyle/>
          <a:p>
            <a:r>
              <a:rPr lang="pt-BR" sz="3200" dirty="0" smtClean="0"/>
              <a:t>Observação: vejam uma diferença</a:t>
            </a:r>
            <a:endParaRPr lang="pt-BR" sz="3200" dirty="0"/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2614518"/>
              </p:ext>
            </p:extLst>
          </p:nvPr>
        </p:nvGraphicFramePr>
        <p:xfrm>
          <a:off x="179512" y="555526"/>
          <a:ext cx="5823942" cy="2301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003798"/>
            <a:ext cx="5328592" cy="2139702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6228184" y="1419622"/>
            <a:ext cx="2592288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Variável Discreta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6228184" y="3651870"/>
            <a:ext cx="2592288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Variável Contínua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801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1026"/>
          <p:cNvSpPr txBox="1">
            <a:spLocks noChangeArrowheads="1"/>
          </p:cNvSpPr>
          <p:nvPr/>
        </p:nvSpPr>
        <p:spPr bwMode="auto">
          <a:xfrm>
            <a:off x="971600" y="339502"/>
            <a:ext cx="7924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pt-BR" altLang="pt-BR" sz="2400" dirty="0" smtClean="0">
                <a:latin typeface="Times New Roman" pitchFamily="18" charset="0"/>
              </a:rPr>
              <a:t>4) Seja </a:t>
            </a:r>
            <a:r>
              <a:rPr kumimoji="0" lang="pt-BR" altLang="pt-BR" sz="2400" i="1" dirty="0">
                <a:latin typeface="Times New Roman" pitchFamily="18" charset="0"/>
              </a:rPr>
              <a:t>X</a:t>
            </a:r>
            <a:r>
              <a:rPr kumimoji="0" lang="pt-BR" altLang="pt-BR" sz="2400" dirty="0">
                <a:latin typeface="Times New Roman" pitchFamily="18" charset="0"/>
              </a:rPr>
              <a:t> uma variável com distribuição normal de média </a:t>
            </a:r>
            <a:r>
              <a:rPr kumimoji="0" lang="pt-BR" altLang="pt-BR" sz="2400" dirty="0" smtClean="0">
                <a:latin typeface="Times New Roman" pitchFamily="18" charset="0"/>
                <a:sym typeface="Symbol" pitchFamily="18" charset="2"/>
              </a:rPr>
              <a:t>20 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e desvio-padrão </a:t>
            </a:r>
            <a:r>
              <a:rPr kumimoji="0" lang="pt-BR" altLang="pt-BR" sz="2400" dirty="0" smtClean="0">
                <a:latin typeface="Times New Roman" pitchFamily="18" charset="0"/>
                <a:sym typeface="Symbol" pitchFamily="18" charset="2"/>
              </a:rPr>
              <a:t>4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, determinar  </a:t>
            </a:r>
            <a:r>
              <a:rPr kumimoji="0" lang="pt-BR" altLang="pt-BR" sz="2400" i="1" dirty="0">
                <a:latin typeface="Times New Roman" pitchFamily="18" charset="0"/>
                <a:sym typeface="Symbol" pitchFamily="18" charset="2"/>
              </a:rPr>
              <a:t>P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(22 &lt; </a:t>
            </a:r>
            <a:r>
              <a:rPr kumimoji="0" lang="pt-BR" altLang="pt-BR" sz="2400" i="1" dirty="0">
                <a:latin typeface="Times New Roman" pitchFamily="18" charset="0"/>
                <a:sym typeface="Symbol" pitchFamily="18" charset="2"/>
              </a:rPr>
              <a:t>X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 &lt; 25):</a:t>
            </a:r>
            <a:endParaRPr kumimoji="0" lang="pt-BR" altLang="pt-BR" sz="2400" dirty="0">
              <a:latin typeface="Times New Roman" pitchFamily="18" charset="0"/>
            </a:endParaRPr>
          </a:p>
        </p:txBody>
      </p:sp>
      <p:graphicFrame>
        <p:nvGraphicFramePr>
          <p:cNvPr id="19461" name="Object 3072"/>
          <p:cNvGraphicFramePr>
            <a:graphicFrameLocks noChangeAspect="1"/>
          </p:cNvGraphicFramePr>
          <p:nvPr/>
        </p:nvGraphicFramePr>
        <p:xfrm>
          <a:off x="2590800" y="1452563"/>
          <a:ext cx="4762500" cy="556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5" name="Equação" r:id="rId3" imgW="2514600" imgH="393480" progId="Equation.3">
                  <p:embed/>
                </p:oleObj>
              </mc:Choice>
              <mc:Fallback>
                <p:oleObj name="Equação" r:id="rId3" imgW="2514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452563"/>
                        <a:ext cx="4762500" cy="5560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3073"/>
          <p:cNvGraphicFramePr>
            <a:graphicFrameLocks noChangeAspect="1"/>
          </p:cNvGraphicFramePr>
          <p:nvPr/>
        </p:nvGraphicFramePr>
        <p:xfrm>
          <a:off x="1371600" y="2114550"/>
          <a:ext cx="7391400" cy="311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" name="Equação" r:id="rId5" imgW="3810000" imgH="215900" progId="Equation.3">
                  <p:embed/>
                </p:oleObj>
              </mc:Choice>
              <mc:Fallback>
                <p:oleObj name="Equação" r:id="rId5" imgW="38100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114550"/>
                        <a:ext cx="7391400" cy="3119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463" name="Group 1053"/>
          <p:cNvGrpSpPr>
            <a:grpSpLocks/>
          </p:cNvGrpSpPr>
          <p:nvPr/>
        </p:nvGrpSpPr>
        <p:grpSpPr bwMode="auto">
          <a:xfrm>
            <a:off x="1752600" y="2761060"/>
            <a:ext cx="6553200" cy="2387203"/>
            <a:chOff x="1104" y="2319"/>
            <a:chExt cx="4128" cy="2005"/>
          </a:xfrm>
        </p:grpSpPr>
        <p:graphicFrame>
          <p:nvGraphicFramePr>
            <p:cNvPr id="19464" name="Object 3074"/>
            <p:cNvGraphicFramePr>
              <a:graphicFrameLocks noChangeAspect="1"/>
            </p:cNvGraphicFramePr>
            <p:nvPr/>
          </p:nvGraphicFramePr>
          <p:xfrm>
            <a:off x="1104" y="2319"/>
            <a:ext cx="4128" cy="15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47" name="Imagem de bitmap" r:id="rId7" imgW="5877745" imgH="2715004" progId="Paint.Picture">
                    <p:embed/>
                  </p:oleObj>
                </mc:Choice>
                <mc:Fallback>
                  <p:oleObj name="Imagem de bitmap" r:id="rId7" imgW="5877745" imgH="2715004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319"/>
                          <a:ext cx="4128" cy="15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65" name="Freeform 1044" descr="Diagonal para cima escura"/>
            <p:cNvSpPr>
              <a:spLocks/>
            </p:cNvSpPr>
            <p:nvPr/>
          </p:nvSpPr>
          <p:spPr bwMode="auto">
            <a:xfrm>
              <a:off x="3228" y="2362"/>
              <a:ext cx="796" cy="1386"/>
            </a:xfrm>
            <a:custGeom>
              <a:avLst/>
              <a:gdLst>
                <a:gd name="T0" fmla="*/ 8 w 796"/>
                <a:gd name="T1" fmla="*/ 1382 h 1386"/>
                <a:gd name="T2" fmla="*/ 6 w 796"/>
                <a:gd name="T3" fmla="*/ 794 h 1386"/>
                <a:gd name="T4" fmla="*/ 6 w 796"/>
                <a:gd name="T5" fmla="*/ 244 h 1386"/>
                <a:gd name="T6" fmla="*/ 4 w 796"/>
                <a:gd name="T7" fmla="*/ 0 h 1386"/>
                <a:gd name="T8" fmla="*/ 52 w 796"/>
                <a:gd name="T9" fmla="*/ 12 h 1386"/>
                <a:gd name="T10" fmla="*/ 104 w 796"/>
                <a:gd name="T11" fmla="*/ 36 h 1386"/>
                <a:gd name="T12" fmla="*/ 158 w 796"/>
                <a:gd name="T13" fmla="*/ 82 h 1386"/>
                <a:gd name="T14" fmla="*/ 238 w 796"/>
                <a:gd name="T15" fmla="*/ 184 h 1386"/>
                <a:gd name="T16" fmla="*/ 298 w 796"/>
                <a:gd name="T17" fmla="*/ 286 h 1386"/>
                <a:gd name="T18" fmla="*/ 362 w 796"/>
                <a:gd name="T19" fmla="*/ 396 h 1386"/>
                <a:gd name="T20" fmla="*/ 450 w 796"/>
                <a:gd name="T21" fmla="*/ 572 h 1386"/>
                <a:gd name="T22" fmla="*/ 546 w 796"/>
                <a:gd name="T23" fmla="*/ 744 h 1386"/>
                <a:gd name="T24" fmla="*/ 616 w 796"/>
                <a:gd name="T25" fmla="*/ 864 h 1386"/>
                <a:gd name="T26" fmla="*/ 724 w 796"/>
                <a:gd name="T27" fmla="*/ 1026 h 1386"/>
                <a:gd name="T28" fmla="*/ 796 w 796"/>
                <a:gd name="T29" fmla="*/ 1102 h 1386"/>
                <a:gd name="T30" fmla="*/ 796 w 796"/>
                <a:gd name="T31" fmla="*/ 1386 h 1386"/>
                <a:gd name="T32" fmla="*/ 531 w 796"/>
                <a:gd name="T33" fmla="*/ 1380 h 1386"/>
                <a:gd name="T34" fmla="*/ 301 w 796"/>
                <a:gd name="T35" fmla="*/ 1382 h 1386"/>
                <a:gd name="T36" fmla="*/ 8 w 796"/>
                <a:gd name="T37" fmla="*/ 1382 h 138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96"/>
                <a:gd name="T58" fmla="*/ 0 h 1386"/>
                <a:gd name="T59" fmla="*/ 796 w 796"/>
                <a:gd name="T60" fmla="*/ 1386 h 138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96" h="1386">
                  <a:moveTo>
                    <a:pt x="8" y="1382"/>
                  </a:moveTo>
                  <a:cubicBezTo>
                    <a:pt x="0" y="1182"/>
                    <a:pt x="2" y="1002"/>
                    <a:pt x="6" y="794"/>
                  </a:cubicBezTo>
                  <a:cubicBezTo>
                    <a:pt x="3" y="255"/>
                    <a:pt x="7" y="377"/>
                    <a:pt x="6" y="244"/>
                  </a:cubicBezTo>
                  <a:lnTo>
                    <a:pt x="4" y="0"/>
                  </a:lnTo>
                  <a:lnTo>
                    <a:pt x="52" y="12"/>
                  </a:lnTo>
                  <a:lnTo>
                    <a:pt x="104" y="36"/>
                  </a:lnTo>
                  <a:lnTo>
                    <a:pt x="158" y="82"/>
                  </a:lnTo>
                  <a:lnTo>
                    <a:pt x="238" y="184"/>
                  </a:lnTo>
                  <a:lnTo>
                    <a:pt x="298" y="286"/>
                  </a:lnTo>
                  <a:lnTo>
                    <a:pt x="362" y="396"/>
                  </a:lnTo>
                  <a:lnTo>
                    <a:pt x="450" y="572"/>
                  </a:lnTo>
                  <a:lnTo>
                    <a:pt x="546" y="744"/>
                  </a:lnTo>
                  <a:lnTo>
                    <a:pt x="616" y="864"/>
                  </a:lnTo>
                  <a:lnTo>
                    <a:pt x="724" y="1026"/>
                  </a:lnTo>
                  <a:lnTo>
                    <a:pt x="796" y="1102"/>
                  </a:lnTo>
                  <a:lnTo>
                    <a:pt x="796" y="1386"/>
                  </a:lnTo>
                  <a:lnTo>
                    <a:pt x="531" y="1380"/>
                  </a:lnTo>
                  <a:lnTo>
                    <a:pt x="301" y="1382"/>
                  </a:lnTo>
                  <a:lnTo>
                    <a:pt x="8" y="1382"/>
                  </a:lnTo>
                  <a:close/>
                </a:path>
              </a:pathLst>
            </a:custGeom>
            <a:pattFill prst="dk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9466" name="Group 1045"/>
            <p:cNvGrpSpPr>
              <a:grpSpLocks/>
            </p:cNvGrpSpPr>
            <p:nvPr/>
          </p:nvGrpSpPr>
          <p:grpSpPr bwMode="auto">
            <a:xfrm>
              <a:off x="3552" y="3888"/>
              <a:ext cx="480" cy="96"/>
              <a:chOff x="1392" y="3888"/>
              <a:chExt cx="2448" cy="96"/>
            </a:xfrm>
          </p:grpSpPr>
          <p:sp>
            <p:nvSpPr>
              <p:cNvPr id="19470" name="Line 1046"/>
              <p:cNvSpPr>
                <a:spLocks noChangeShapeType="1"/>
              </p:cNvSpPr>
              <p:nvPr/>
            </p:nvSpPr>
            <p:spPr bwMode="auto">
              <a:xfrm>
                <a:off x="1392" y="38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471" name="Line 1047"/>
              <p:cNvSpPr>
                <a:spLocks noChangeShapeType="1"/>
              </p:cNvSpPr>
              <p:nvPr/>
            </p:nvSpPr>
            <p:spPr bwMode="auto">
              <a:xfrm>
                <a:off x="1392" y="3984"/>
                <a:ext cx="24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472" name="Line 1048"/>
              <p:cNvSpPr>
                <a:spLocks noChangeShapeType="1"/>
              </p:cNvSpPr>
              <p:nvPr/>
            </p:nvSpPr>
            <p:spPr bwMode="auto">
              <a:xfrm>
                <a:off x="3840" y="38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9467" name="Text Box 1049"/>
            <p:cNvSpPr txBox="1">
              <a:spLocks noChangeArrowheads="1"/>
            </p:cNvSpPr>
            <p:nvPr/>
          </p:nvSpPr>
          <p:spPr bwMode="auto">
            <a:xfrm>
              <a:off x="3504" y="3936"/>
              <a:ext cx="720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Monotype Sort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pt-BR" altLang="pt-BR" sz="2400">
                  <a:latin typeface="Times New Roman" pitchFamily="18" charset="0"/>
                </a:rPr>
                <a:t>0,2029</a:t>
              </a:r>
            </a:p>
          </p:txBody>
        </p:sp>
        <p:sp>
          <p:nvSpPr>
            <p:cNvPr id="19468" name="Freeform 1043" descr="10%"/>
            <p:cNvSpPr>
              <a:spLocks/>
            </p:cNvSpPr>
            <p:nvPr/>
          </p:nvSpPr>
          <p:spPr bwMode="auto">
            <a:xfrm>
              <a:off x="3230" y="2364"/>
              <a:ext cx="322" cy="1380"/>
            </a:xfrm>
            <a:custGeom>
              <a:avLst/>
              <a:gdLst>
                <a:gd name="T0" fmla="*/ 322 w 322"/>
                <a:gd name="T1" fmla="*/ 320 h 1380"/>
                <a:gd name="T2" fmla="*/ 322 w 322"/>
                <a:gd name="T3" fmla="*/ 1380 h 1380"/>
                <a:gd name="T4" fmla="*/ 194 w 322"/>
                <a:gd name="T5" fmla="*/ 1378 h 1380"/>
                <a:gd name="T6" fmla="*/ 165 w 322"/>
                <a:gd name="T7" fmla="*/ 1380 h 1380"/>
                <a:gd name="T8" fmla="*/ 139 w 322"/>
                <a:gd name="T9" fmla="*/ 1376 h 1380"/>
                <a:gd name="T10" fmla="*/ 112 w 322"/>
                <a:gd name="T11" fmla="*/ 1378 h 1380"/>
                <a:gd name="T12" fmla="*/ 76 w 322"/>
                <a:gd name="T13" fmla="*/ 1380 h 1380"/>
                <a:gd name="T14" fmla="*/ 8 w 322"/>
                <a:gd name="T15" fmla="*/ 1378 h 1380"/>
                <a:gd name="T16" fmla="*/ 6 w 322"/>
                <a:gd name="T17" fmla="*/ 812 h 1380"/>
                <a:gd name="T18" fmla="*/ 2 w 322"/>
                <a:gd name="T19" fmla="*/ 292 h 1380"/>
                <a:gd name="T20" fmla="*/ 6 w 322"/>
                <a:gd name="T21" fmla="*/ 0 h 1380"/>
                <a:gd name="T22" fmla="*/ 64 w 322"/>
                <a:gd name="T23" fmla="*/ 16 h 1380"/>
                <a:gd name="T24" fmla="*/ 122 w 322"/>
                <a:gd name="T25" fmla="*/ 48 h 1380"/>
                <a:gd name="T26" fmla="*/ 172 w 322"/>
                <a:gd name="T27" fmla="*/ 104 h 1380"/>
                <a:gd name="T28" fmla="*/ 226 w 322"/>
                <a:gd name="T29" fmla="*/ 166 h 1380"/>
                <a:gd name="T30" fmla="*/ 320 w 322"/>
                <a:gd name="T31" fmla="*/ 322 h 138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22"/>
                <a:gd name="T49" fmla="*/ 0 h 1380"/>
                <a:gd name="T50" fmla="*/ 322 w 322"/>
                <a:gd name="T51" fmla="*/ 1380 h 138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22" h="1380">
                  <a:moveTo>
                    <a:pt x="322" y="320"/>
                  </a:moveTo>
                  <a:lnTo>
                    <a:pt x="322" y="1380"/>
                  </a:lnTo>
                  <a:lnTo>
                    <a:pt x="194" y="1378"/>
                  </a:lnTo>
                  <a:lnTo>
                    <a:pt x="165" y="1380"/>
                  </a:lnTo>
                  <a:lnTo>
                    <a:pt x="139" y="1376"/>
                  </a:lnTo>
                  <a:lnTo>
                    <a:pt x="112" y="1378"/>
                  </a:lnTo>
                  <a:lnTo>
                    <a:pt x="76" y="1380"/>
                  </a:lnTo>
                  <a:lnTo>
                    <a:pt x="8" y="1378"/>
                  </a:lnTo>
                  <a:cubicBezTo>
                    <a:pt x="9" y="1185"/>
                    <a:pt x="0" y="1008"/>
                    <a:pt x="6" y="812"/>
                  </a:cubicBezTo>
                  <a:cubicBezTo>
                    <a:pt x="6" y="292"/>
                    <a:pt x="7" y="426"/>
                    <a:pt x="2" y="292"/>
                  </a:cubicBezTo>
                  <a:lnTo>
                    <a:pt x="6" y="0"/>
                  </a:lnTo>
                  <a:lnTo>
                    <a:pt x="64" y="16"/>
                  </a:lnTo>
                  <a:lnTo>
                    <a:pt x="122" y="48"/>
                  </a:lnTo>
                  <a:lnTo>
                    <a:pt x="172" y="104"/>
                  </a:lnTo>
                  <a:lnTo>
                    <a:pt x="226" y="166"/>
                  </a:lnTo>
                  <a:lnTo>
                    <a:pt x="320" y="322"/>
                  </a:lnTo>
                </a:path>
              </a:pathLst>
            </a:custGeom>
            <a:pattFill prst="pct10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69" name="Text Box 1050"/>
            <p:cNvSpPr txBox="1">
              <a:spLocks noChangeArrowheads="1"/>
            </p:cNvSpPr>
            <p:nvPr/>
          </p:nvSpPr>
          <p:spPr bwMode="auto">
            <a:xfrm>
              <a:off x="3456" y="3734"/>
              <a:ext cx="288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Monotype Sort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pt-BR" altLang="pt-BR" sz="1000">
                  <a:latin typeface="Times New Roman" pitchFamily="18" charset="0"/>
                </a:rPr>
                <a:t>0,5</a:t>
              </a:r>
              <a:endParaRPr kumimoji="0" lang="pt-BR" altLang="pt-BR" sz="2400">
                <a:latin typeface="Times New Roman" pitchFamily="18" charset="0"/>
              </a:endParaRPr>
            </a:p>
          </p:txBody>
        </p:sp>
      </p:grpSp>
      <p:sp>
        <p:nvSpPr>
          <p:cNvPr id="19459" name="Rectangle 1055"/>
          <p:cNvSpPr>
            <a:spLocks noChangeArrowheads="1"/>
          </p:cNvSpPr>
          <p:nvPr/>
        </p:nvSpPr>
        <p:spPr bwMode="auto">
          <a:xfrm>
            <a:off x="5029200" y="4572000"/>
            <a:ext cx="228600" cy="114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pt-BR" altLang="pt-BR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3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2"/>
          <p:cNvSpPr txBox="1">
            <a:spLocks noChangeArrowheads="1"/>
          </p:cNvSpPr>
          <p:nvPr/>
        </p:nvSpPr>
        <p:spPr bwMode="auto">
          <a:xfrm>
            <a:off x="5943600" y="4572000"/>
            <a:ext cx="457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pt-BR" altLang="pt-BR" sz="2400" i="1">
              <a:latin typeface="Times New Roman" pitchFamily="18" charset="0"/>
            </a:endParaRPr>
          </a:p>
        </p:txBody>
      </p:sp>
      <p:sp>
        <p:nvSpPr>
          <p:cNvPr id="20485" name="Text Box 2"/>
          <p:cNvSpPr txBox="1">
            <a:spLocks noChangeArrowheads="1"/>
          </p:cNvSpPr>
          <p:nvPr/>
        </p:nvSpPr>
        <p:spPr bwMode="auto">
          <a:xfrm>
            <a:off x="685800" y="483518"/>
            <a:ext cx="7924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pt-BR" altLang="pt-BR" sz="2400" dirty="0" smtClean="0">
                <a:latin typeface="Times New Roman" pitchFamily="18" charset="0"/>
              </a:rPr>
              <a:t>5) Seja </a:t>
            </a:r>
            <a:r>
              <a:rPr kumimoji="0" lang="pt-BR" altLang="pt-BR" sz="2400" i="1" dirty="0">
                <a:latin typeface="Times New Roman" pitchFamily="18" charset="0"/>
              </a:rPr>
              <a:t>X</a:t>
            </a:r>
            <a:r>
              <a:rPr kumimoji="0" lang="pt-BR" altLang="pt-BR" sz="2400" dirty="0">
                <a:latin typeface="Times New Roman" pitchFamily="18" charset="0"/>
              </a:rPr>
              <a:t> uma variável com distribuição normal de </a:t>
            </a:r>
            <a:r>
              <a:rPr kumimoji="0" lang="pt-BR" altLang="pt-BR" sz="2400" dirty="0" smtClean="0">
                <a:latin typeface="Times New Roman" pitchFamily="18" charset="0"/>
              </a:rPr>
              <a:t>média</a:t>
            </a:r>
            <a:r>
              <a:rPr kumimoji="0" lang="pt-BR" altLang="pt-BR" sz="24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20 e desvio-padrão </a:t>
            </a:r>
            <a:r>
              <a:rPr kumimoji="0" lang="pt-BR" altLang="pt-BR" sz="2400" dirty="0" smtClean="0">
                <a:latin typeface="Times New Roman" pitchFamily="18" charset="0"/>
                <a:sym typeface="Symbol" pitchFamily="18" charset="2"/>
              </a:rPr>
              <a:t>4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, determinar  </a:t>
            </a:r>
            <a:r>
              <a:rPr kumimoji="0" lang="pt-BR" altLang="pt-BR" sz="2400" i="1" dirty="0">
                <a:latin typeface="Times New Roman" pitchFamily="18" charset="0"/>
                <a:sym typeface="Symbol" pitchFamily="18" charset="2"/>
              </a:rPr>
              <a:t>P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(14 &lt; </a:t>
            </a:r>
            <a:r>
              <a:rPr kumimoji="0" lang="pt-BR" altLang="pt-BR" sz="2400" i="1" dirty="0">
                <a:latin typeface="Times New Roman" pitchFamily="18" charset="0"/>
                <a:sym typeface="Symbol" pitchFamily="18" charset="2"/>
              </a:rPr>
              <a:t>X</a:t>
            </a:r>
            <a:r>
              <a:rPr kumimoji="0" lang="pt-BR" altLang="pt-BR" sz="2400" dirty="0">
                <a:latin typeface="Times New Roman" pitchFamily="18" charset="0"/>
                <a:sym typeface="Symbol" pitchFamily="18" charset="2"/>
              </a:rPr>
              <a:t> &lt; 22):</a:t>
            </a:r>
            <a:endParaRPr kumimoji="0" lang="pt-BR" altLang="pt-BR" sz="2400" dirty="0">
              <a:latin typeface="Times New Roman" pitchFamily="18" charset="0"/>
            </a:endParaRPr>
          </a:p>
        </p:txBody>
      </p:sp>
      <p:graphicFrame>
        <p:nvGraphicFramePr>
          <p:cNvPr id="20486" name="Object 0"/>
          <p:cNvGraphicFramePr>
            <a:graphicFrameLocks noChangeAspect="1"/>
          </p:cNvGraphicFramePr>
          <p:nvPr/>
        </p:nvGraphicFramePr>
        <p:xfrm>
          <a:off x="2438400" y="1473994"/>
          <a:ext cx="4572000" cy="534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name="Equação" r:id="rId3" imgW="2514600" imgH="393480" progId="Equation.3">
                  <p:embed/>
                </p:oleObj>
              </mc:Choice>
              <mc:Fallback>
                <p:oleObj name="Equação" r:id="rId3" imgW="2514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473994"/>
                        <a:ext cx="4572000" cy="534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1"/>
          <p:cNvGraphicFramePr>
            <a:graphicFrameLocks noChangeAspect="1"/>
          </p:cNvGraphicFramePr>
          <p:nvPr/>
        </p:nvGraphicFramePr>
        <p:xfrm>
          <a:off x="914400" y="2114550"/>
          <a:ext cx="8153400" cy="308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Equação" r:id="rId5" imgW="4597400" imgH="215900" progId="Equation.3">
                  <p:embed/>
                </p:oleObj>
              </mc:Choice>
              <mc:Fallback>
                <p:oleObj name="Equação" r:id="rId5" imgW="45974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114550"/>
                        <a:ext cx="8153400" cy="3083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88" name="Group 30"/>
          <p:cNvGrpSpPr>
            <a:grpSpLocks/>
          </p:cNvGrpSpPr>
          <p:nvPr/>
        </p:nvGrpSpPr>
        <p:grpSpPr bwMode="auto">
          <a:xfrm>
            <a:off x="1752600" y="2761060"/>
            <a:ext cx="6553200" cy="2387203"/>
            <a:chOff x="1104" y="2319"/>
            <a:chExt cx="4128" cy="2005"/>
          </a:xfrm>
        </p:grpSpPr>
        <p:graphicFrame>
          <p:nvGraphicFramePr>
            <p:cNvPr id="20489" name="Object 2"/>
            <p:cNvGraphicFramePr>
              <a:graphicFrameLocks noChangeAspect="1"/>
            </p:cNvGraphicFramePr>
            <p:nvPr/>
          </p:nvGraphicFramePr>
          <p:xfrm>
            <a:off x="1104" y="2319"/>
            <a:ext cx="4128" cy="15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71" name="Imagem de bitmap" r:id="rId7" imgW="5877745" imgH="2715004" progId="Paint.Picture">
                    <p:embed/>
                  </p:oleObj>
                </mc:Choice>
                <mc:Fallback>
                  <p:oleObj name="Imagem de bitmap" r:id="rId7" imgW="5877745" imgH="2715004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319"/>
                          <a:ext cx="4128" cy="15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0" name="Freeform 20" descr="10%"/>
            <p:cNvSpPr>
              <a:spLocks/>
            </p:cNvSpPr>
            <p:nvPr/>
          </p:nvSpPr>
          <p:spPr bwMode="auto">
            <a:xfrm>
              <a:off x="2328" y="2362"/>
              <a:ext cx="906" cy="1382"/>
            </a:xfrm>
            <a:custGeom>
              <a:avLst/>
              <a:gdLst>
                <a:gd name="T0" fmla="*/ 904 w 906"/>
                <a:gd name="T1" fmla="*/ 1380 h 1382"/>
                <a:gd name="T2" fmla="*/ 903 w 906"/>
                <a:gd name="T3" fmla="*/ 791 h 1382"/>
                <a:gd name="T4" fmla="*/ 906 w 906"/>
                <a:gd name="T5" fmla="*/ 251 h 1382"/>
                <a:gd name="T6" fmla="*/ 904 w 906"/>
                <a:gd name="T7" fmla="*/ 0 h 1382"/>
                <a:gd name="T8" fmla="*/ 844 w 906"/>
                <a:gd name="T9" fmla="*/ 14 h 1382"/>
                <a:gd name="T10" fmla="*/ 814 w 906"/>
                <a:gd name="T11" fmla="*/ 36 h 1382"/>
                <a:gd name="T12" fmla="*/ 750 w 906"/>
                <a:gd name="T13" fmla="*/ 90 h 1382"/>
                <a:gd name="T14" fmla="*/ 680 w 906"/>
                <a:gd name="T15" fmla="*/ 180 h 1382"/>
                <a:gd name="T16" fmla="*/ 618 w 906"/>
                <a:gd name="T17" fmla="*/ 274 h 1382"/>
                <a:gd name="T18" fmla="*/ 560 w 906"/>
                <a:gd name="T19" fmla="*/ 382 h 1382"/>
                <a:gd name="T20" fmla="*/ 466 w 906"/>
                <a:gd name="T21" fmla="*/ 554 h 1382"/>
                <a:gd name="T22" fmla="*/ 360 w 906"/>
                <a:gd name="T23" fmla="*/ 758 h 1382"/>
                <a:gd name="T24" fmla="*/ 288 w 906"/>
                <a:gd name="T25" fmla="*/ 882 h 1382"/>
                <a:gd name="T26" fmla="*/ 210 w 906"/>
                <a:gd name="T27" fmla="*/ 994 h 1382"/>
                <a:gd name="T28" fmla="*/ 102 w 906"/>
                <a:gd name="T29" fmla="*/ 1122 h 1382"/>
                <a:gd name="T30" fmla="*/ 0 w 906"/>
                <a:gd name="T31" fmla="*/ 1208 h 1382"/>
                <a:gd name="T32" fmla="*/ 0 w 906"/>
                <a:gd name="T33" fmla="*/ 1382 h 1382"/>
                <a:gd name="T34" fmla="*/ 904 w 906"/>
                <a:gd name="T35" fmla="*/ 1380 h 13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06"/>
                <a:gd name="T55" fmla="*/ 0 h 1382"/>
                <a:gd name="T56" fmla="*/ 906 w 906"/>
                <a:gd name="T57" fmla="*/ 1382 h 13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06" h="1382">
                  <a:moveTo>
                    <a:pt x="904" y="1380"/>
                  </a:moveTo>
                  <a:cubicBezTo>
                    <a:pt x="897" y="1182"/>
                    <a:pt x="905" y="989"/>
                    <a:pt x="903" y="791"/>
                  </a:cubicBezTo>
                  <a:cubicBezTo>
                    <a:pt x="906" y="257"/>
                    <a:pt x="906" y="437"/>
                    <a:pt x="906" y="251"/>
                  </a:cubicBezTo>
                  <a:lnTo>
                    <a:pt x="904" y="0"/>
                  </a:lnTo>
                  <a:lnTo>
                    <a:pt x="844" y="14"/>
                  </a:lnTo>
                  <a:lnTo>
                    <a:pt x="814" y="36"/>
                  </a:lnTo>
                  <a:lnTo>
                    <a:pt x="750" y="90"/>
                  </a:lnTo>
                  <a:lnTo>
                    <a:pt x="680" y="180"/>
                  </a:lnTo>
                  <a:lnTo>
                    <a:pt x="618" y="274"/>
                  </a:lnTo>
                  <a:lnTo>
                    <a:pt x="560" y="382"/>
                  </a:lnTo>
                  <a:lnTo>
                    <a:pt x="466" y="554"/>
                  </a:lnTo>
                  <a:lnTo>
                    <a:pt x="360" y="758"/>
                  </a:lnTo>
                  <a:lnTo>
                    <a:pt x="288" y="882"/>
                  </a:lnTo>
                  <a:lnTo>
                    <a:pt x="210" y="994"/>
                  </a:lnTo>
                  <a:lnTo>
                    <a:pt x="102" y="1122"/>
                  </a:lnTo>
                  <a:lnTo>
                    <a:pt x="0" y="1208"/>
                  </a:lnTo>
                  <a:lnTo>
                    <a:pt x="0" y="1382"/>
                  </a:lnTo>
                  <a:lnTo>
                    <a:pt x="904" y="1380"/>
                  </a:lnTo>
                  <a:close/>
                </a:path>
              </a:pathLst>
            </a:custGeom>
            <a:pattFill prst="pct10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91" name="Freeform 21" descr="Diagonal para cima escura"/>
            <p:cNvSpPr>
              <a:spLocks/>
            </p:cNvSpPr>
            <p:nvPr/>
          </p:nvSpPr>
          <p:spPr bwMode="auto">
            <a:xfrm>
              <a:off x="3228" y="2362"/>
              <a:ext cx="312" cy="1382"/>
            </a:xfrm>
            <a:custGeom>
              <a:avLst/>
              <a:gdLst>
                <a:gd name="T0" fmla="*/ 8 w 312"/>
                <a:gd name="T1" fmla="*/ 1382 h 1382"/>
                <a:gd name="T2" fmla="*/ 6 w 312"/>
                <a:gd name="T3" fmla="*/ 794 h 1382"/>
                <a:gd name="T4" fmla="*/ 6 w 312"/>
                <a:gd name="T5" fmla="*/ 244 h 1382"/>
                <a:gd name="T6" fmla="*/ 4 w 312"/>
                <a:gd name="T7" fmla="*/ 0 h 1382"/>
                <a:gd name="T8" fmla="*/ 52 w 312"/>
                <a:gd name="T9" fmla="*/ 12 h 1382"/>
                <a:gd name="T10" fmla="*/ 104 w 312"/>
                <a:gd name="T11" fmla="*/ 36 h 1382"/>
                <a:gd name="T12" fmla="*/ 158 w 312"/>
                <a:gd name="T13" fmla="*/ 82 h 1382"/>
                <a:gd name="T14" fmla="*/ 238 w 312"/>
                <a:gd name="T15" fmla="*/ 184 h 1382"/>
                <a:gd name="T16" fmla="*/ 312 w 312"/>
                <a:gd name="T17" fmla="*/ 304 h 1382"/>
                <a:gd name="T18" fmla="*/ 312 w 312"/>
                <a:gd name="T19" fmla="*/ 1382 h 1382"/>
                <a:gd name="T20" fmla="*/ 8 w 312"/>
                <a:gd name="T21" fmla="*/ 1382 h 13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12"/>
                <a:gd name="T34" fmla="*/ 0 h 1382"/>
                <a:gd name="T35" fmla="*/ 312 w 312"/>
                <a:gd name="T36" fmla="*/ 1382 h 13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12" h="1382">
                  <a:moveTo>
                    <a:pt x="8" y="1382"/>
                  </a:moveTo>
                  <a:cubicBezTo>
                    <a:pt x="0" y="1182"/>
                    <a:pt x="2" y="1002"/>
                    <a:pt x="6" y="794"/>
                  </a:cubicBezTo>
                  <a:cubicBezTo>
                    <a:pt x="3" y="255"/>
                    <a:pt x="7" y="377"/>
                    <a:pt x="6" y="244"/>
                  </a:cubicBezTo>
                  <a:lnTo>
                    <a:pt x="4" y="0"/>
                  </a:lnTo>
                  <a:lnTo>
                    <a:pt x="52" y="12"/>
                  </a:lnTo>
                  <a:lnTo>
                    <a:pt x="104" y="36"/>
                  </a:lnTo>
                  <a:lnTo>
                    <a:pt x="158" y="82"/>
                  </a:lnTo>
                  <a:lnTo>
                    <a:pt x="238" y="184"/>
                  </a:lnTo>
                  <a:lnTo>
                    <a:pt x="312" y="304"/>
                  </a:lnTo>
                  <a:lnTo>
                    <a:pt x="312" y="1382"/>
                  </a:lnTo>
                  <a:lnTo>
                    <a:pt x="8" y="1382"/>
                  </a:lnTo>
                  <a:close/>
                </a:path>
              </a:pathLst>
            </a:custGeom>
            <a:pattFill prst="dk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20492" name="Group 23"/>
            <p:cNvGrpSpPr>
              <a:grpSpLocks/>
            </p:cNvGrpSpPr>
            <p:nvPr/>
          </p:nvGrpSpPr>
          <p:grpSpPr bwMode="auto">
            <a:xfrm>
              <a:off x="2304" y="3888"/>
              <a:ext cx="1248" cy="96"/>
              <a:chOff x="1392" y="3888"/>
              <a:chExt cx="2448" cy="96"/>
            </a:xfrm>
          </p:grpSpPr>
          <p:sp>
            <p:nvSpPr>
              <p:cNvPr id="20496" name="Line 24"/>
              <p:cNvSpPr>
                <a:spLocks noChangeShapeType="1"/>
              </p:cNvSpPr>
              <p:nvPr/>
            </p:nvSpPr>
            <p:spPr bwMode="auto">
              <a:xfrm>
                <a:off x="1392" y="38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497" name="Line 25"/>
              <p:cNvSpPr>
                <a:spLocks noChangeShapeType="1"/>
              </p:cNvSpPr>
              <p:nvPr/>
            </p:nvSpPr>
            <p:spPr bwMode="auto">
              <a:xfrm>
                <a:off x="1392" y="3984"/>
                <a:ext cx="24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498" name="Line 26"/>
              <p:cNvSpPr>
                <a:spLocks noChangeShapeType="1"/>
              </p:cNvSpPr>
              <p:nvPr/>
            </p:nvSpPr>
            <p:spPr bwMode="auto">
              <a:xfrm>
                <a:off x="3840" y="38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20493" name="Text Box 27"/>
            <p:cNvSpPr txBox="1">
              <a:spLocks noChangeArrowheads="1"/>
            </p:cNvSpPr>
            <p:nvPr/>
          </p:nvSpPr>
          <p:spPr bwMode="auto">
            <a:xfrm>
              <a:off x="2640" y="3936"/>
              <a:ext cx="720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Monotype Sort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pt-BR" altLang="pt-BR" sz="2400">
                  <a:latin typeface="Times New Roman" pitchFamily="18" charset="0"/>
                </a:rPr>
                <a:t>0,6247</a:t>
              </a:r>
            </a:p>
          </p:txBody>
        </p:sp>
        <p:sp>
          <p:nvSpPr>
            <p:cNvPr id="20494" name="Text Box 28"/>
            <p:cNvSpPr txBox="1">
              <a:spLocks noChangeArrowheads="1"/>
            </p:cNvSpPr>
            <p:nvPr/>
          </p:nvSpPr>
          <p:spPr bwMode="auto">
            <a:xfrm>
              <a:off x="2208" y="3734"/>
              <a:ext cx="336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Monotype Sort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pt-BR" altLang="pt-BR" sz="1000">
                  <a:latin typeface="Times New Roman" pitchFamily="18" charset="0"/>
                </a:rPr>
                <a:t>1,5</a:t>
              </a:r>
              <a:endParaRPr kumimoji="0" lang="pt-BR" altLang="pt-BR" sz="2400">
                <a:latin typeface="Times New Roman" pitchFamily="18" charset="0"/>
              </a:endParaRPr>
            </a:p>
          </p:txBody>
        </p:sp>
        <p:sp>
          <p:nvSpPr>
            <p:cNvPr id="20495" name="Text Box 29"/>
            <p:cNvSpPr txBox="1">
              <a:spLocks noChangeArrowheads="1"/>
            </p:cNvSpPr>
            <p:nvPr/>
          </p:nvSpPr>
          <p:spPr bwMode="auto">
            <a:xfrm>
              <a:off x="3408" y="3744"/>
              <a:ext cx="336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Monotype Sorts" pitchFamily="2" charset="2"/>
                <a:buChar char="n"/>
                <a:defRPr kumimoji="1"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pt-BR" altLang="pt-BR" sz="1000">
                  <a:latin typeface="Times New Roman" pitchFamily="18" charset="0"/>
                </a:rPr>
                <a:t>0,5</a:t>
              </a:r>
              <a:endParaRPr kumimoji="0" lang="pt-BR" altLang="pt-BR" sz="2400">
                <a:latin typeface="Times New Roman" pitchFamily="18" charset="0"/>
              </a:endParaRPr>
            </a:p>
          </p:txBody>
        </p:sp>
      </p:grpSp>
      <p:sp>
        <p:nvSpPr>
          <p:cNvPr id="20484" name="Rectangle 32"/>
          <p:cNvSpPr>
            <a:spLocks noChangeArrowheads="1"/>
          </p:cNvSpPr>
          <p:nvPr/>
        </p:nvSpPr>
        <p:spPr bwMode="auto">
          <a:xfrm>
            <a:off x="5029200" y="4572000"/>
            <a:ext cx="228600" cy="114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pt-BR" altLang="pt-BR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03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283718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Mas por que a distribuição normal é tão importante?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320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83568" y="483518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1. </a:t>
            </a:r>
            <a:r>
              <a:rPr lang="pt-BR" sz="4000" dirty="0" smtClean="0">
                <a:latin typeface="Calibri" panose="020F0502020204030204" pitchFamily="34" charset="0"/>
              </a:rPr>
              <a:t>Teorema do Limite Central: para um </a:t>
            </a:r>
            <a:r>
              <a:rPr lang="pt-BR" sz="4000" b="1" dirty="0" smtClean="0">
                <a:latin typeface="Calibri" panose="020F0502020204030204" pitchFamily="34" charset="0"/>
              </a:rPr>
              <a:t>n </a:t>
            </a:r>
            <a:r>
              <a:rPr lang="pt-BR" sz="4000" dirty="0" smtClean="0">
                <a:latin typeface="Calibri" panose="020F0502020204030204" pitchFamily="34" charset="0"/>
              </a:rPr>
              <a:t>grande, a distribuição da MÉDIA de qualquer distribuição tende a uma normal</a:t>
            </a:r>
            <a:endParaRPr lang="pt-BR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72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512" y="1365192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  <a:r>
              <a:rPr lang="pt-BR" sz="4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. </a:t>
            </a:r>
            <a:r>
              <a:rPr lang="pt-BR" sz="4000" dirty="0" smtClean="0">
                <a:latin typeface="Calibri" panose="020F0502020204030204" pitchFamily="34" charset="0"/>
              </a:rPr>
              <a:t>Toda distribuição normal poderá ser obtida conhecendo-se apenas </a:t>
            </a:r>
            <a:r>
              <a:rPr lang="pt-BR" sz="4000" b="1" dirty="0" smtClean="0">
                <a:latin typeface="Calibri" panose="020F0502020204030204" pitchFamily="34" charset="0"/>
              </a:rPr>
              <a:t>2 PARÂMETROS</a:t>
            </a:r>
            <a:r>
              <a:rPr lang="pt-BR" sz="4000" dirty="0" smtClean="0">
                <a:latin typeface="Calibri" panose="020F0502020204030204" pitchFamily="34" charset="0"/>
              </a:rPr>
              <a:t>: média e desvio padrão</a:t>
            </a:r>
            <a:endParaRPr lang="pt-BR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40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83568" y="141962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FF0000"/>
                </a:solidFill>
                <a:latin typeface="Calibri" panose="020F0502020204030204" pitchFamily="34" charset="0"/>
              </a:rPr>
              <a:t>3</a:t>
            </a:r>
            <a:r>
              <a:rPr lang="pt-BR" sz="4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. </a:t>
            </a:r>
            <a:r>
              <a:rPr lang="pt-BR" sz="4000" dirty="0" smtClean="0">
                <a:latin typeface="Calibri" panose="020F0502020204030204" pitchFamily="34" charset="0"/>
              </a:rPr>
              <a:t>O ponto máximo da curva normal está na MÉDIA, que também é mediana e moda da distribuição</a:t>
            </a:r>
            <a:endParaRPr lang="pt-BR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55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9009" y="555526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FF0000"/>
                </a:solidFill>
                <a:latin typeface="Calibri" panose="020F0502020204030204" pitchFamily="34" charset="0"/>
              </a:rPr>
              <a:t>4</a:t>
            </a:r>
            <a:r>
              <a:rPr lang="pt-BR" sz="4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. </a:t>
            </a:r>
            <a:r>
              <a:rPr lang="pt-BR" sz="4000" dirty="0" smtClean="0">
                <a:latin typeface="Calibri" panose="020F0502020204030204" pitchFamily="34" charset="0"/>
              </a:rPr>
              <a:t>A média poderá ser um valor positiva, zero ou negativo. </a:t>
            </a:r>
            <a:endParaRPr lang="pt-BR" sz="4000" dirty="0">
              <a:latin typeface="Calibri" panose="020F050202020403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9662"/>
            <a:ext cx="5616624" cy="358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369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83568" y="141962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FF0000"/>
                </a:solidFill>
                <a:latin typeface="Calibri" panose="020F0502020204030204" pitchFamily="34" charset="0"/>
              </a:rPr>
              <a:t>5</a:t>
            </a:r>
            <a:r>
              <a:rPr lang="pt-BR" sz="4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. </a:t>
            </a:r>
            <a:r>
              <a:rPr lang="pt-BR" sz="4000" dirty="0" smtClean="0">
                <a:latin typeface="Calibri" panose="020F0502020204030204" pitchFamily="34" charset="0"/>
              </a:rPr>
              <a:t>A distribuição normal é </a:t>
            </a:r>
            <a:r>
              <a:rPr lang="pt-BR" sz="40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SIMÉTRICA</a:t>
            </a:r>
            <a:r>
              <a:rPr lang="pt-BR" sz="4000" dirty="0" smtClean="0">
                <a:latin typeface="Calibri" panose="020F0502020204030204" pitchFamily="34" charset="0"/>
              </a:rPr>
              <a:t>. Extremos tendem ao infinito.</a:t>
            </a:r>
            <a:endParaRPr lang="pt-BR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22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Brilho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alcão Envidraçado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Balcão Envidraçado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Balcão Envidraçado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12805</TotalTime>
  <Words>828</Words>
  <Application>Microsoft Office PowerPoint</Application>
  <PresentationFormat>Apresentação na tela (16:9)</PresentationFormat>
  <Paragraphs>161</Paragraphs>
  <Slides>31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31</vt:i4>
      </vt:variant>
    </vt:vector>
  </HeadingPairs>
  <TitlesOfParts>
    <vt:vector size="34" baseType="lpstr">
      <vt:lpstr>Brilho</vt:lpstr>
      <vt:lpstr>Imagem de bitmap</vt:lpstr>
      <vt:lpstr>Equação</vt:lpstr>
      <vt:lpstr>Distribuição NORMAL</vt:lpstr>
      <vt:lpstr>Apresentação do PowerPoint</vt:lpstr>
      <vt:lpstr>Observação: vejam uma diferença</vt:lpstr>
      <vt:lpstr>Mas por que a distribuição normal é tão importante?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Veja o seguinte exercício</vt:lpstr>
      <vt:lpstr>Apresentação do PowerPoint</vt:lpstr>
      <vt:lpstr>Apresentação do PowerPoint</vt:lpstr>
      <vt:lpstr>Apresentação do PowerPoint</vt:lpstr>
      <vt:lpstr>Normal Reduzida (padronizada)</vt:lpstr>
      <vt:lpstr>Apresentação do PowerPoint</vt:lpstr>
      <vt:lpstr>Apresentação do PowerPoint</vt:lpstr>
      <vt:lpstr>Normal Reduzida (padronizada)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Deu para perceber que a NORMAL é uma distribuição com características únicas? Isso porque podemos calcular as probabilidades de sua distribuição apenas conhecendo sua média e desvio padrão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</cp:lastModifiedBy>
  <cp:revision>105</cp:revision>
  <dcterms:created xsi:type="dcterms:W3CDTF">2018-04-23T16:42:09Z</dcterms:created>
  <dcterms:modified xsi:type="dcterms:W3CDTF">2019-09-30T22:25:43Z</dcterms:modified>
</cp:coreProperties>
</file>