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2"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4FFE23-32E7-4A5C-9BDB-21C54A683D24}" type="datetimeFigureOut">
              <a:rPr lang="pt-BR" smtClean="0"/>
              <a:t>04/09/2018</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A625A-BE2E-4ED7-82E1-35648975DEAA}" type="slidenum">
              <a:rPr lang="pt-BR" smtClean="0"/>
              <a:t>‹nº›</a:t>
            </a:fld>
            <a:endParaRPr lang="pt-BR"/>
          </a:p>
        </p:txBody>
      </p:sp>
    </p:spTree>
    <p:extLst>
      <p:ext uri="{BB962C8B-B14F-4D97-AF65-F5344CB8AC3E}">
        <p14:creationId xmlns:p14="http://schemas.microsoft.com/office/powerpoint/2010/main" val="249093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pt-BR" smtClean="0"/>
              <a:t>Clique para editar o título mestre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24158FE8-BAF2-42A8-AB76-D06BED0D46ED}" type="datetimeFigureOut">
              <a:rPr lang="pt-BR" smtClean="0"/>
              <a:t>04/09/2018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C97579-D54C-4CEB-9A3F-903D56190B83}" type="slidenum">
              <a:rPr lang="pt-BR" smtClean="0"/>
              <a:t>‹nº›</a:t>
            </a:fld>
            <a:endParaRPr lang="pt-BR"/>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24158FE8-BAF2-42A8-AB76-D06BED0D46ED}" type="datetimeFigureOut">
              <a:rPr lang="pt-BR" smtClean="0"/>
              <a:t>04/09/2018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24158FE8-BAF2-42A8-AB76-D06BED0D46ED}" type="datetimeFigureOut">
              <a:rPr lang="pt-BR" smtClean="0"/>
              <a:t>04/09/2018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24158FE8-BAF2-42A8-AB76-D06BED0D46ED}" type="datetimeFigureOut">
              <a:rPr lang="pt-BR" smtClean="0"/>
              <a:t>04/09/2018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1"/>
            <a:ext cx="7772400" cy="1650206"/>
          </a:xfrm>
        </p:spPr>
        <p:txBody>
          <a:bodyPr anchor="b">
            <a:normAutofit/>
          </a:bodyPr>
          <a:lstStyle>
            <a:lvl1pPr algn="l">
              <a:defRPr sz="48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24158FE8-BAF2-42A8-AB76-D06BED0D46ED}" type="datetimeFigureOut">
              <a:rPr lang="pt-BR" smtClean="0"/>
              <a:t>04/09/2018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AC97579-D54C-4CEB-9A3F-903D56190B83}" type="slidenum">
              <a:rPr lang="pt-BR" smtClean="0"/>
              <a:t>‹nº›</a:t>
            </a:fld>
            <a:endParaRPr lang="pt-BR"/>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24158FE8-BAF2-42A8-AB76-D06BED0D46ED}" type="datetimeFigureOut">
              <a:rPr lang="pt-BR" smtClean="0"/>
              <a:t>04/09/2018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24158FE8-BAF2-42A8-AB76-D06BED0D46ED}" type="datetimeFigureOut">
              <a:rPr lang="pt-BR" smtClean="0"/>
              <a:t>04/09/2018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AC97579-D54C-4CEB-9A3F-903D56190B83}" type="slidenum">
              <a:rPr lang="pt-BR" smtClean="0"/>
              <a:t>‹nº›</a:t>
            </a:fld>
            <a:endParaRPr lang="pt-BR"/>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24158FE8-BAF2-42A8-AB76-D06BED0D46ED}" type="datetimeFigureOut">
              <a:rPr lang="pt-BR" smtClean="0"/>
              <a:t>04/09/2018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58FE8-BAF2-42A8-AB76-D06BED0D46ED}" type="datetimeFigureOut">
              <a:rPr lang="pt-BR" smtClean="0"/>
              <a:t>04/09/2018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24158FE8-BAF2-42A8-AB76-D06BED0D46ED}" type="datetimeFigureOut">
              <a:rPr lang="pt-BR" smtClean="0"/>
              <a:t>04/09/2018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AC97579-D54C-4CEB-9A3F-903D56190B83}" type="slidenum">
              <a:rPr lang="pt-BR" smtClean="0"/>
              <a:t>‹nº›</a:t>
            </a:fld>
            <a:endParaRPr lang="pt-BR"/>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24158FE8-BAF2-42A8-AB76-D06BED0D46ED}" type="datetimeFigureOut">
              <a:rPr lang="pt-BR" smtClean="0"/>
              <a:t>04/09/2018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AC97579-D54C-4CEB-9A3F-903D56190B83}"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24158FE8-BAF2-42A8-AB76-D06BED0D46ED}" type="datetimeFigureOut">
              <a:rPr lang="pt-BR" smtClean="0"/>
              <a:t>04/09/2018</a:t>
            </a:fld>
            <a:endParaRPr lang="pt-BR"/>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endParaRPr lang="pt-BR"/>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3AC97579-D54C-4CEB-9A3F-903D56190B83}"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4000" dirty="0" smtClean="0"/>
              <a:t>Estatística descritiva: medidas DE </a:t>
            </a:r>
            <a:r>
              <a:rPr lang="pt-BR" sz="4000" dirty="0" smtClean="0"/>
              <a:t>associação</a:t>
            </a:r>
            <a:endParaRPr lang="pt-BR" sz="4000" dirty="0"/>
          </a:p>
        </p:txBody>
      </p:sp>
      <p:sp>
        <p:nvSpPr>
          <p:cNvPr id="3" name="Subtítulo 2"/>
          <p:cNvSpPr>
            <a:spLocks noGrp="1"/>
          </p:cNvSpPr>
          <p:nvPr>
            <p:ph type="subTitle" idx="1"/>
          </p:nvPr>
        </p:nvSpPr>
        <p:spPr/>
        <p:txBody>
          <a:bodyPr/>
          <a:lstStyle/>
          <a:p>
            <a:r>
              <a:rPr lang="pt-BR" dirty="0" smtClean="0"/>
              <a:t>Prof. </a:t>
            </a:r>
            <a:r>
              <a:rPr lang="pt-BR" dirty="0" err="1" smtClean="0"/>
              <a:t>Elisson</a:t>
            </a:r>
            <a:r>
              <a:rPr lang="pt-BR" dirty="0" smtClean="0"/>
              <a:t> de Andrade</a:t>
            </a:r>
            <a:endParaRPr lang="pt-BR" dirty="0"/>
          </a:p>
        </p:txBody>
      </p:sp>
    </p:spTree>
    <p:extLst>
      <p:ext uri="{BB962C8B-B14F-4D97-AF65-F5344CB8AC3E}">
        <p14:creationId xmlns:p14="http://schemas.microsoft.com/office/powerpoint/2010/main" val="3044249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ixaDeTexto 1"/>
          <p:cNvSpPr txBox="1"/>
          <p:nvPr/>
        </p:nvSpPr>
        <p:spPr>
          <a:xfrm>
            <a:off x="179512" y="123478"/>
            <a:ext cx="3816424" cy="369332"/>
          </a:xfrm>
          <a:prstGeom prst="rect">
            <a:avLst/>
          </a:prstGeom>
          <a:noFill/>
        </p:spPr>
        <p:txBody>
          <a:bodyPr wrap="square" rtlCol="0">
            <a:spAutoFit/>
          </a:bodyPr>
          <a:lstStyle/>
          <a:p>
            <a:r>
              <a:rPr lang="pt-BR" dirty="0" smtClean="0"/>
              <a:t>Voltando ao nosso exemplo:</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val="1710588776"/>
              </p:ext>
            </p:extLst>
          </p:nvPr>
        </p:nvGraphicFramePr>
        <p:xfrm>
          <a:off x="539552" y="699542"/>
          <a:ext cx="2016224" cy="1520190"/>
        </p:xfrm>
        <a:graphic>
          <a:graphicData uri="http://schemas.openxmlformats.org/drawingml/2006/table">
            <a:tbl>
              <a:tblPr>
                <a:tableStyleId>{5C22544A-7EE6-4342-B048-85BDC9FD1C3A}</a:tableStyleId>
              </a:tblPr>
              <a:tblGrid>
                <a:gridCol w="1008112"/>
                <a:gridCol w="1008112"/>
              </a:tblGrid>
              <a:tr h="37341">
                <a:tc>
                  <a:txBody>
                    <a:bodyPr/>
                    <a:lstStyle/>
                    <a:p>
                      <a:pPr algn="ctr" fontAlgn="b"/>
                      <a:r>
                        <a:rPr lang="pt-BR" sz="1600" b="1" i="0" u="none" strike="noStrike" dirty="0" smtClean="0">
                          <a:solidFill>
                            <a:schemeClr val="tx2"/>
                          </a:solidFill>
                          <a:effectLst/>
                          <a:latin typeface="+mn-lt"/>
                        </a:rPr>
                        <a:t>x (R$)</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y (</a:t>
                      </a:r>
                      <a:r>
                        <a:rPr lang="pt-BR" sz="1600" b="1" u="none" strike="noStrike" dirty="0" err="1" smtClean="0">
                          <a:solidFill>
                            <a:schemeClr val="tx2"/>
                          </a:solidFill>
                          <a:effectLst/>
                        </a:rPr>
                        <a:t>ton</a:t>
                      </a:r>
                      <a:r>
                        <a:rPr lang="pt-BR" sz="1600" b="1" u="none" strike="noStrike" dirty="0" smtClean="0">
                          <a:solidFill>
                            <a:schemeClr val="tx2"/>
                          </a:solidFill>
                          <a:effectLst/>
                        </a:rPr>
                        <a:t>)</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5</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7</a:t>
                      </a:r>
                      <a:endParaRPr lang="pt-BR" sz="1600" b="0" i="0" u="none" strike="noStrike" dirty="0">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7</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3</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9</a:t>
                      </a:r>
                      <a:endParaRPr lang="pt-BR" sz="1600" b="0" i="0" u="none" strike="noStrike" dirty="0">
                        <a:solidFill>
                          <a:srgbClr val="000000"/>
                        </a:solidFill>
                        <a:effectLst/>
                        <a:latin typeface="Calibri"/>
                      </a:endParaRPr>
                    </a:p>
                  </a:txBody>
                  <a:tcPr marL="9525" marR="9525" marT="9525" marB="0" anchor="b"/>
                </a:tc>
              </a:tr>
            </a:tbl>
          </a:graphicData>
        </a:graphic>
      </p:graphicFrame>
      <mc:AlternateContent xmlns:mc="http://schemas.openxmlformats.org/markup-compatibility/2006" xmlns:a14="http://schemas.microsoft.com/office/drawing/2010/main">
        <mc:Choice Requires="a14">
          <p:sp>
            <p:nvSpPr>
              <p:cNvPr id="4" name="Retângulo 3"/>
              <p:cNvSpPr/>
              <p:nvPr/>
            </p:nvSpPr>
            <p:spPr>
              <a:xfrm>
                <a:off x="467544" y="3435846"/>
                <a:ext cx="2069284" cy="3912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pt-BR" i="1" smtClean="0">
                              <a:latin typeface="Cambria Math"/>
                            </a:rPr>
                          </m:ctrlPr>
                        </m:sSubPr>
                        <m:e>
                          <m:r>
                            <a:rPr lang="pt-BR" i="1">
                              <a:latin typeface="Cambria Math"/>
                            </a:rPr>
                            <m:t>𝑆</m:t>
                          </m:r>
                        </m:e>
                        <m:sub>
                          <m:r>
                            <a:rPr lang="pt-BR" i="1">
                              <a:latin typeface="Cambria Math"/>
                            </a:rPr>
                            <m:t>𝑥𝑦</m:t>
                          </m:r>
                        </m:sub>
                      </m:sSub>
                      <m:r>
                        <a:rPr lang="pt-BR" i="1">
                          <a:latin typeface="Cambria Math"/>
                        </a:rPr>
                        <m:t>=</m:t>
                      </m:r>
                      <m:r>
                        <a:rPr lang="pt-BR" i="1" smtClean="0">
                          <a:latin typeface="Cambria Math"/>
                        </a:rPr>
                        <m:t>2</m:t>
                      </m:r>
                      <m:r>
                        <a:rPr lang="pt-BR" b="0" i="1" smtClean="0">
                          <a:latin typeface="Cambria Math"/>
                        </a:rPr>
                        <m:t>,15 </m:t>
                      </m:r>
                      <m:r>
                        <a:rPr lang="pt-BR" b="0" i="1" smtClean="0">
                          <a:latin typeface="Cambria Math"/>
                        </a:rPr>
                        <m:t>𝑅</m:t>
                      </m:r>
                      <m:r>
                        <a:rPr lang="pt-BR" b="0" i="1" smtClean="0">
                          <a:latin typeface="Cambria Math"/>
                        </a:rPr>
                        <m:t>$.</m:t>
                      </m:r>
                      <m:r>
                        <a:rPr lang="pt-BR" b="0" i="1" smtClean="0">
                          <a:latin typeface="Cambria Math"/>
                        </a:rPr>
                        <m:t>𝑡𝑜𝑛</m:t>
                      </m:r>
                    </m:oMath>
                  </m:oMathPara>
                </a14:m>
                <a:endParaRPr lang="pt-BR" dirty="0"/>
              </a:p>
            </p:txBody>
          </p:sp>
        </mc:Choice>
        <mc:Fallback xmlns="">
          <p:sp>
            <p:nvSpPr>
              <p:cNvPr id="4" name="Retângulo 3"/>
              <p:cNvSpPr>
                <a:spLocks noRot="1" noChangeAspect="1" noMove="1" noResize="1" noEditPoints="1" noAdjustHandles="1" noChangeArrowheads="1" noChangeShapeType="1" noTextEdit="1"/>
              </p:cNvSpPr>
              <p:nvPr/>
            </p:nvSpPr>
            <p:spPr>
              <a:xfrm>
                <a:off x="467544" y="3435846"/>
                <a:ext cx="2069284" cy="391261"/>
              </a:xfrm>
              <a:prstGeom prst="rect">
                <a:avLst/>
              </a:prstGeom>
              <a:blipFill rotWithShape="1">
                <a:blip r:embed="rId2"/>
                <a:stretch>
                  <a:fillRect b="-3125"/>
                </a:stretch>
              </a:blipFill>
            </p:spPr>
            <p:txBody>
              <a:bodyPr/>
              <a:lstStyle/>
              <a:p>
                <a:r>
                  <a:rPr lang="pt-BR">
                    <a:noFill/>
                  </a:rPr>
                  <a:t> </a:t>
                </a:r>
              </a:p>
            </p:txBody>
          </p:sp>
        </mc:Fallback>
      </mc:AlternateContent>
      <p:graphicFrame>
        <p:nvGraphicFramePr>
          <p:cNvPr id="5" name="Tabela 4"/>
          <p:cNvGraphicFramePr>
            <a:graphicFrameLocks noGrp="1"/>
          </p:cNvGraphicFramePr>
          <p:nvPr>
            <p:extLst>
              <p:ext uri="{D42A27DB-BD31-4B8C-83A1-F6EECF244321}">
                <p14:modId xmlns:p14="http://schemas.microsoft.com/office/powerpoint/2010/main" val="2996493950"/>
              </p:ext>
            </p:extLst>
          </p:nvPr>
        </p:nvGraphicFramePr>
        <p:xfrm>
          <a:off x="278050" y="2499742"/>
          <a:ext cx="2448272" cy="760095"/>
        </p:xfrm>
        <a:graphic>
          <a:graphicData uri="http://schemas.openxmlformats.org/drawingml/2006/table">
            <a:tbl>
              <a:tblPr>
                <a:tableStyleId>{5C22544A-7EE6-4342-B048-85BDC9FD1C3A}</a:tableStyleId>
              </a:tblPr>
              <a:tblGrid>
                <a:gridCol w="791360"/>
                <a:gridCol w="828456"/>
                <a:gridCol w="828456"/>
              </a:tblGrid>
              <a:tr h="190500">
                <a:tc>
                  <a:txBody>
                    <a:bodyPr/>
                    <a:lstStyle/>
                    <a:p>
                      <a:pPr algn="ctr" fontAlgn="b"/>
                      <a:endParaRPr lang="pt-BR" sz="1600" b="0" i="0" u="none" strike="noStrike" dirty="0">
                        <a:solidFill>
                          <a:srgbClr val="000000"/>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x</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i="0" u="none" strike="noStrike" dirty="0" smtClean="0">
                          <a:solidFill>
                            <a:schemeClr val="tx2"/>
                          </a:solidFill>
                          <a:effectLst/>
                          <a:latin typeface="Calibri"/>
                        </a:rPr>
                        <a:t>y</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Média</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5,8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DP</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1,924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1,673</a:t>
                      </a:r>
                      <a:endParaRPr lang="pt-BR" sz="1600" b="0" i="0" u="none" strike="noStrike" dirty="0">
                        <a:solidFill>
                          <a:srgbClr val="000000"/>
                        </a:solidFill>
                        <a:effectLst/>
                        <a:latin typeface="Calibri"/>
                      </a:endParaRPr>
                    </a:p>
                  </a:txBody>
                  <a:tcPr marL="9525" marR="9525" marT="9525" marB="0" anchor="b"/>
                </a:tc>
              </a:tr>
            </a:tbl>
          </a:graphicData>
        </a:graphic>
      </p:graphicFrame>
      <p:sp>
        <p:nvSpPr>
          <p:cNvPr id="6" name="CaixaDeTexto 5"/>
          <p:cNvSpPr txBox="1"/>
          <p:nvPr/>
        </p:nvSpPr>
        <p:spPr>
          <a:xfrm>
            <a:off x="4067944" y="1284898"/>
            <a:ext cx="4248472" cy="369332"/>
          </a:xfrm>
          <a:prstGeom prst="rect">
            <a:avLst/>
          </a:prstGeom>
          <a:noFill/>
        </p:spPr>
        <p:txBody>
          <a:bodyPr wrap="square" rtlCol="0">
            <a:spAutoFit/>
          </a:bodyPr>
          <a:lstStyle/>
          <a:p>
            <a:r>
              <a:rPr lang="pt-BR" dirty="0" smtClean="0"/>
              <a:t>Calculando o coeficiente de correlação</a:t>
            </a:r>
            <a:endParaRPr lang="pt-BR" dirty="0"/>
          </a:p>
        </p:txBody>
      </p:sp>
      <mc:AlternateContent xmlns:mc="http://schemas.openxmlformats.org/markup-compatibility/2006" xmlns:a14="http://schemas.microsoft.com/office/drawing/2010/main">
        <mc:Choice Requires="a14">
          <p:sp>
            <p:nvSpPr>
              <p:cNvPr id="7" name="Retângulo 6"/>
              <p:cNvSpPr/>
              <p:nvPr/>
            </p:nvSpPr>
            <p:spPr>
              <a:xfrm>
                <a:off x="4646244" y="2240689"/>
                <a:ext cx="3091872" cy="6476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pt-BR" i="1" smtClean="0">
                              <a:latin typeface="Cambria Math"/>
                            </a:rPr>
                          </m:ctrlPr>
                        </m:sSubPr>
                        <m:e>
                          <m:r>
                            <a:rPr lang="pt-BR" i="1">
                              <a:latin typeface="Cambria Math"/>
                            </a:rPr>
                            <m:t>𝑟</m:t>
                          </m:r>
                        </m:e>
                        <m:sub>
                          <m:r>
                            <a:rPr lang="pt-BR" i="1">
                              <a:latin typeface="Cambria Math"/>
                            </a:rPr>
                            <m:t>𝑥𝑦</m:t>
                          </m:r>
                        </m:sub>
                      </m:sSub>
                      <m:r>
                        <a:rPr lang="pt-BR" i="1">
                          <a:latin typeface="Cambria Math"/>
                        </a:rPr>
                        <m:t>=</m:t>
                      </m:r>
                      <m:f>
                        <m:fPr>
                          <m:ctrlPr>
                            <a:rPr lang="pt-BR" i="1">
                              <a:latin typeface="Cambria Math"/>
                            </a:rPr>
                          </m:ctrlPr>
                        </m:fPr>
                        <m:num>
                          <m:r>
                            <a:rPr lang="pt-BR" b="0" i="1" smtClean="0">
                              <a:latin typeface="Cambria Math"/>
                            </a:rPr>
                            <m:t>2,15</m:t>
                          </m:r>
                        </m:num>
                        <m:den>
                          <m:r>
                            <a:rPr lang="pt-BR" b="0" i="1" smtClean="0">
                              <a:latin typeface="Cambria Math"/>
                            </a:rPr>
                            <m:t>1,924 . 1,673</m:t>
                          </m:r>
                        </m:den>
                      </m:f>
                      <m:r>
                        <a:rPr lang="pt-BR" b="0" i="1" smtClean="0">
                          <a:latin typeface="Cambria Math"/>
                        </a:rPr>
                        <m:t>=0,6679</m:t>
                      </m:r>
                    </m:oMath>
                  </m:oMathPara>
                </a14:m>
                <a:endParaRPr lang="pt-BR" dirty="0"/>
              </a:p>
            </p:txBody>
          </p:sp>
        </mc:Choice>
        <mc:Fallback xmlns="">
          <p:sp>
            <p:nvSpPr>
              <p:cNvPr id="7" name="Retângulo 6"/>
              <p:cNvSpPr>
                <a:spLocks noRot="1" noChangeAspect="1" noMove="1" noResize="1" noEditPoints="1" noAdjustHandles="1" noChangeArrowheads="1" noChangeShapeType="1" noTextEdit="1"/>
              </p:cNvSpPr>
              <p:nvPr/>
            </p:nvSpPr>
            <p:spPr>
              <a:xfrm>
                <a:off x="4646244" y="2240689"/>
                <a:ext cx="3091872" cy="647613"/>
              </a:xfrm>
              <a:prstGeom prst="rect">
                <a:avLst/>
              </a:prstGeom>
              <a:blipFill rotWithShape="1">
                <a:blip r:embed="rId3"/>
                <a:stretch>
                  <a:fillRect/>
                </a:stretch>
              </a:blipFill>
            </p:spPr>
            <p:txBody>
              <a:bodyPr/>
              <a:lstStyle/>
              <a:p>
                <a:r>
                  <a:rPr lang="pt-BR">
                    <a:noFill/>
                  </a:rPr>
                  <a:t> </a:t>
                </a:r>
              </a:p>
            </p:txBody>
          </p:sp>
        </mc:Fallback>
      </mc:AlternateContent>
      <p:sp>
        <p:nvSpPr>
          <p:cNvPr id="8" name="CaixaDeTexto 7"/>
          <p:cNvSpPr txBox="1"/>
          <p:nvPr/>
        </p:nvSpPr>
        <p:spPr>
          <a:xfrm>
            <a:off x="5364088" y="1971591"/>
            <a:ext cx="576064" cy="369332"/>
          </a:xfrm>
          <a:prstGeom prst="rect">
            <a:avLst/>
          </a:prstGeom>
          <a:noFill/>
        </p:spPr>
        <p:txBody>
          <a:bodyPr wrap="square" rtlCol="0">
            <a:spAutoFit/>
          </a:bodyPr>
          <a:lstStyle/>
          <a:p>
            <a:r>
              <a:rPr lang="pt-BR" dirty="0" smtClean="0">
                <a:solidFill>
                  <a:srgbClr val="FF0000"/>
                </a:solidFill>
              </a:rPr>
              <a:t>R$</a:t>
            </a:r>
            <a:endParaRPr lang="pt-BR" dirty="0">
              <a:solidFill>
                <a:srgbClr val="FF0000"/>
              </a:solidFill>
            </a:endParaRPr>
          </a:p>
        </p:txBody>
      </p:sp>
      <p:sp>
        <p:nvSpPr>
          <p:cNvPr id="9" name="CaixaDeTexto 8"/>
          <p:cNvSpPr txBox="1"/>
          <p:nvPr/>
        </p:nvSpPr>
        <p:spPr>
          <a:xfrm>
            <a:off x="6092552" y="1947614"/>
            <a:ext cx="576064" cy="446892"/>
          </a:xfrm>
          <a:prstGeom prst="rect">
            <a:avLst/>
          </a:prstGeom>
          <a:noFill/>
        </p:spPr>
        <p:txBody>
          <a:bodyPr wrap="square" rtlCol="0">
            <a:spAutoFit/>
          </a:bodyPr>
          <a:lstStyle/>
          <a:p>
            <a:r>
              <a:rPr lang="pt-BR" dirty="0" err="1" smtClean="0">
                <a:solidFill>
                  <a:srgbClr val="FF0000"/>
                </a:solidFill>
              </a:rPr>
              <a:t>ton</a:t>
            </a:r>
            <a:endParaRPr lang="pt-BR" dirty="0">
              <a:solidFill>
                <a:srgbClr val="FF0000"/>
              </a:solidFill>
            </a:endParaRPr>
          </a:p>
        </p:txBody>
      </p:sp>
      <p:sp>
        <p:nvSpPr>
          <p:cNvPr id="10" name="CaixaDeTexto 9"/>
          <p:cNvSpPr txBox="1"/>
          <p:nvPr/>
        </p:nvSpPr>
        <p:spPr>
          <a:xfrm>
            <a:off x="5364088" y="2940923"/>
            <a:ext cx="576064" cy="369332"/>
          </a:xfrm>
          <a:prstGeom prst="rect">
            <a:avLst/>
          </a:prstGeom>
          <a:noFill/>
        </p:spPr>
        <p:txBody>
          <a:bodyPr wrap="square" rtlCol="0">
            <a:spAutoFit/>
          </a:bodyPr>
          <a:lstStyle/>
          <a:p>
            <a:r>
              <a:rPr lang="pt-BR" dirty="0" smtClean="0">
                <a:solidFill>
                  <a:srgbClr val="FF0000"/>
                </a:solidFill>
              </a:rPr>
              <a:t>R$</a:t>
            </a:r>
            <a:endParaRPr lang="pt-BR" dirty="0">
              <a:solidFill>
                <a:srgbClr val="FF0000"/>
              </a:solidFill>
            </a:endParaRPr>
          </a:p>
        </p:txBody>
      </p:sp>
      <p:sp>
        <p:nvSpPr>
          <p:cNvPr id="11" name="CaixaDeTexto 10"/>
          <p:cNvSpPr txBox="1"/>
          <p:nvPr/>
        </p:nvSpPr>
        <p:spPr>
          <a:xfrm>
            <a:off x="6092552" y="2916946"/>
            <a:ext cx="576064" cy="446892"/>
          </a:xfrm>
          <a:prstGeom prst="rect">
            <a:avLst/>
          </a:prstGeom>
          <a:noFill/>
        </p:spPr>
        <p:txBody>
          <a:bodyPr wrap="square" rtlCol="0">
            <a:spAutoFit/>
          </a:bodyPr>
          <a:lstStyle/>
          <a:p>
            <a:r>
              <a:rPr lang="pt-BR" dirty="0" err="1" smtClean="0">
                <a:solidFill>
                  <a:srgbClr val="FF0000"/>
                </a:solidFill>
              </a:rPr>
              <a:t>ton</a:t>
            </a:r>
            <a:endParaRPr lang="pt-BR" dirty="0">
              <a:solidFill>
                <a:srgbClr val="FF0000"/>
              </a:solidFill>
            </a:endParaRPr>
          </a:p>
        </p:txBody>
      </p:sp>
      <p:cxnSp>
        <p:nvCxnSpPr>
          <p:cNvPr id="13" name="Conector reto 12"/>
          <p:cNvCxnSpPr/>
          <p:nvPr/>
        </p:nvCxnSpPr>
        <p:spPr>
          <a:xfrm flipV="1">
            <a:off x="5364088" y="1947614"/>
            <a:ext cx="432048" cy="393309"/>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Conector reto 13"/>
          <p:cNvCxnSpPr/>
          <p:nvPr/>
        </p:nvCxnSpPr>
        <p:spPr>
          <a:xfrm flipV="1">
            <a:off x="6084168" y="1962417"/>
            <a:ext cx="432048" cy="393309"/>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Conector reto 14"/>
          <p:cNvCxnSpPr/>
          <p:nvPr/>
        </p:nvCxnSpPr>
        <p:spPr>
          <a:xfrm flipV="1">
            <a:off x="5364088" y="2955726"/>
            <a:ext cx="432048" cy="393309"/>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Conector reto 15"/>
          <p:cNvCxnSpPr/>
          <p:nvPr/>
        </p:nvCxnSpPr>
        <p:spPr>
          <a:xfrm flipV="1">
            <a:off x="6084168" y="2970529"/>
            <a:ext cx="432048" cy="393309"/>
          </a:xfrm>
          <a:prstGeom prst="line">
            <a:avLst/>
          </a:prstGeom>
        </p:spPr>
        <p:style>
          <a:lnRef idx="3">
            <a:schemeClr val="accent1"/>
          </a:lnRef>
          <a:fillRef idx="0">
            <a:schemeClr val="accent1"/>
          </a:fillRef>
          <a:effectRef idx="2">
            <a:schemeClr val="accent1"/>
          </a:effectRef>
          <a:fontRef idx="minor">
            <a:schemeClr val="tx1"/>
          </a:fontRef>
        </p:style>
      </p:cxnSp>
      <p:cxnSp>
        <p:nvCxnSpPr>
          <p:cNvPr id="18" name="Conector de seta reta 17"/>
          <p:cNvCxnSpPr/>
          <p:nvPr/>
        </p:nvCxnSpPr>
        <p:spPr>
          <a:xfrm>
            <a:off x="7308304" y="2787774"/>
            <a:ext cx="0" cy="1296144"/>
          </a:xfrm>
          <a:prstGeom prst="straightConnector1">
            <a:avLst/>
          </a:prstGeom>
          <a:ln>
            <a:solidFill>
              <a:schemeClr val="tx2"/>
            </a:solidFill>
            <a:tailEnd type="arrow"/>
          </a:ln>
        </p:spPr>
        <p:style>
          <a:lnRef idx="3">
            <a:schemeClr val="accent3"/>
          </a:lnRef>
          <a:fillRef idx="0">
            <a:schemeClr val="accent3"/>
          </a:fillRef>
          <a:effectRef idx="2">
            <a:schemeClr val="accent3"/>
          </a:effectRef>
          <a:fontRef idx="minor">
            <a:schemeClr val="tx1"/>
          </a:fontRef>
        </p:style>
      </p:cxnSp>
      <p:sp>
        <p:nvSpPr>
          <p:cNvPr id="19" name="CaixaDeTexto 18"/>
          <p:cNvSpPr txBox="1"/>
          <p:nvPr/>
        </p:nvSpPr>
        <p:spPr>
          <a:xfrm>
            <a:off x="5652120" y="4155926"/>
            <a:ext cx="3240360" cy="369332"/>
          </a:xfrm>
          <a:prstGeom prst="rect">
            <a:avLst/>
          </a:prstGeom>
          <a:noFill/>
        </p:spPr>
        <p:txBody>
          <a:bodyPr wrap="square" rtlCol="0">
            <a:spAutoFit/>
          </a:bodyPr>
          <a:lstStyle/>
          <a:p>
            <a:pPr algn="ctr"/>
            <a:r>
              <a:rPr lang="pt-BR" b="1" dirty="0" smtClean="0">
                <a:solidFill>
                  <a:schemeClr val="tx2"/>
                </a:solidFill>
              </a:rPr>
              <a:t>Número Adimensional </a:t>
            </a:r>
            <a:endParaRPr lang="pt-BR" b="1" dirty="0">
              <a:solidFill>
                <a:schemeClr val="tx2"/>
              </a:solidFill>
            </a:endParaRPr>
          </a:p>
        </p:txBody>
      </p:sp>
    </p:spTree>
    <p:extLst>
      <p:ext uri="{BB962C8B-B14F-4D97-AF65-F5344CB8AC3E}">
        <p14:creationId xmlns:p14="http://schemas.microsoft.com/office/powerpoint/2010/main" val="72361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00"/>
                                        <p:tgtEl>
                                          <p:spTgt spid="8"/>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arn(inVertical)">
                                      <p:cBhvr>
                                        <p:cTn id="44" dur="500"/>
                                        <p:tgtEl>
                                          <p:spTgt spid="15"/>
                                        </p:tgtEl>
                                      </p:cBhvr>
                                    </p:animEffect>
                                  </p:childTnLst>
                                </p:cTn>
                              </p:par>
                              <p:par>
                                <p:cTn id="45" presetID="16" presetClass="entr" presetSubtype="21"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par>
                                <p:cTn id="48" presetID="16" presetClass="entr" presetSubtype="21" fill="hold"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barn(inVertical)">
                                      <p:cBhvr>
                                        <p:cTn id="50" dur="500"/>
                                        <p:tgtEl>
                                          <p:spTgt spid="13"/>
                                        </p:tgtEl>
                                      </p:cBhvr>
                                    </p:animEffect>
                                  </p:childTnLst>
                                </p:cTn>
                              </p:par>
                              <p:par>
                                <p:cTn id="51" presetID="16" presetClass="entr" presetSubtype="21" fill="hold"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arn(inVertical)">
                                      <p:cBhvr>
                                        <p:cTn id="53" dur="5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barn(inVertical)">
                                      <p:cBhvr>
                                        <p:cTn id="58" dur="500"/>
                                        <p:tgtEl>
                                          <p:spTgt spid="18"/>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barn(inVertical)">
                                      <p:cBhvr>
                                        <p:cTn id="6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483518"/>
            <a:ext cx="8712968" cy="400110"/>
          </a:xfrm>
          <a:prstGeom prst="rect">
            <a:avLst/>
          </a:prstGeom>
          <a:noFill/>
        </p:spPr>
        <p:txBody>
          <a:bodyPr wrap="square" rtlCol="0">
            <a:spAutoFit/>
          </a:bodyPr>
          <a:lstStyle/>
          <a:p>
            <a:pPr algn="ctr"/>
            <a:r>
              <a:rPr lang="pt-BR" sz="2000" b="1" dirty="0" smtClean="0"/>
              <a:t>Interpretação do Coeficiente de Correlação</a:t>
            </a:r>
            <a:endParaRPr lang="pt-BR" sz="2000" b="1" dirty="0"/>
          </a:p>
        </p:txBody>
      </p:sp>
      <mc:AlternateContent xmlns:mc="http://schemas.openxmlformats.org/markup-compatibility/2006" xmlns:a14="http://schemas.microsoft.com/office/drawing/2010/main">
        <mc:Choice Requires="a14">
          <p:sp>
            <p:nvSpPr>
              <p:cNvPr id="4" name="CaixaDeTexto 3"/>
              <p:cNvSpPr txBox="1"/>
              <p:nvPr/>
            </p:nvSpPr>
            <p:spPr>
              <a:xfrm>
                <a:off x="179512" y="1275606"/>
                <a:ext cx="8856984" cy="668260"/>
              </a:xfrm>
              <a:prstGeom prst="rect">
                <a:avLst/>
              </a:prstGeom>
              <a:noFill/>
            </p:spPr>
            <p:txBody>
              <a:bodyPr wrap="square" rtlCol="0">
                <a:spAutoFit/>
              </a:bodyPr>
              <a:lstStyle/>
              <a:p>
                <a14:m>
                  <m:oMath xmlns:m="http://schemas.openxmlformats.org/officeDocument/2006/math">
                    <m:sSub>
                      <m:sSubPr>
                        <m:ctrlPr>
                          <a:rPr lang="pt-BR" i="1" smtClean="0">
                            <a:latin typeface="Cambria Math"/>
                          </a:rPr>
                        </m:ctrlPr>
                      </m:sSubPr>
                      <m:e>
                        <m:r>
                          <a:rPr lang="pt-BR" i="1">
                            <a:latin typeface="Cambria Math"/>
                          </a:rPr>
                          <m:t>𝑟</m:t>
                        </m:r>
                      </m:e>
                      <m:sub>
                        <m:r>
                          <a:rPr lang="pt-BR" i="1">
                            <a:latin typeface="Cambria Math"/>
                          </a:rPr>
                          <m:t>𝑥𝑦</m:t>
                        </m:r>
                      </m:sub>
                    </m:sSub>
                    <m:r>
                      <a:rPr lang="pt-BR" b="0" i="1" smtClean="0">
                        <a:latin typeface="Cambria Math"/>
                      </a:rPr>
                      <m:t>=−1</m:t>
                    </m:r>
                  </m:oMath>
                </a14:m>
                <a:r>
                  <a:rPr lang="pt-BR" dirty="0" smtClean="0"/>
                  <a:t>: relação linear </a:t>
                </a:r>
                <a:r>
                  <a:rPr lang="pt-BR" b="1" dirty="0" smtClean="0"/>
                  <a:t>NEGATIVA</a:t>
                </a:r>
                <a:r>
                  <a:rPr lang="pt-BR" dirty="0" smtClean="0"/>
                  <a:t> perfeita (quando x aumenta, y cai na mesma proporção)</a:t>
                </a:r>
                <a:endParaRPr lang="pt-BR" dirty="0"/>
              </a:p>
            </p:txBody>
          </p:sp>
        </mc:Choice>
        <mc:Fallback xmlns="">
          <p:sp>
            <p:nvSpPr>
              <p:cNvPr id="4" name="CaixaDeTexto 3"/>
              <p:cNvSpPr txBox="1">
                <a:spLocks noRot="1" noChangeAspect="1" noMove="1" noResize="1" noEditPoints="1" noAdjustHandles="1" noChangeArrowheads="1" noChangeShapeType="1" noTextEdit="1"/>
              </p:cNvSpPr>
              <p:nvPr/>
            </p:nvSpPr>
            <p:spPr>
              <a:xfrm>
                <a:off x="179512" y="1275606"/>
                <a:ext cx="8856984" cy="668260"/>
              </a:xfrm>
              <a:prstGeom prst="rect">
                <a:avLst/>
              </a:prstGeom>
              <a:blipFill rotWithShape="1">
                <a:blip r:embed="rId2"/>
                <a:stretch>
                  <a:fillRect l="-551" t="-4545" b="-13636"/>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5" name="CaixaDeTexto 4"/>
              <p:cNvSpPr txBox="1"/>
              <p:nvPr/>
            </p:nvSpPr>
            <p:spPr>
              <a:xfrm>
                <a:off x="205840" y="1988820"/>
                <a:ext cx="8856984" cy="668260"/>
              </a:xfrm>
              <a:prstGeom prst="rect">
                <a:avLst/>
              </a:prstGeom>
              <a:noFill/>
            </p:spPr>
            <p:txBody>
              <a:bodyPr wrap="square" rtlCol="0">
                <a:spAutoFit/>
              </a:bodyPr>
              <a:lstStyle/>
              <a:p>
                <a14:m>
                  <m:oMath xmlns:m="http://schemas.openxmlformats.org/officeDocument/2006/math">
                    <m:sSub>
                      <m:sSubPr>
                        <m:ctrlPr>
                          <a:rPr lang="pt-BR" i="1" smtClean="0">
                            <a:latin typeface="Cambria Math"/>
                          </a:rPr>
                        </m:ctrlPr>
                      </m:sSubPr>
                      <m:e>
                        <m:r>
                          <a:rPr lang="pt-BR" i="1">
                            <a:latin typeface="Cambria Math"/>
                          </a:rPr>
                          <m:t>𝑟</m:t>
                        </m:r>
                      </m:e>
                      <m:sub>
                        <m:r>
                          <a:rPr lang="pt-BR" i="1">
                            <a:latin typeface="Cambria Math"/>
                          </a:rPr>
                          <m:t>𝑥𝑦</m:t>
                        </m:r>
                      </m:sub>
                    </m:sSub>
                    <m:r>
                      <a:rPr lang="pt-BR" b="0" i="1" smtClean="0">
                        <a:latin typeface="Cambria Math"/>
                      </a:rPr>
                      <m:t>=1</m:t>
                    </m:r>
                  </m:oMath>
                </a14:m>
                <a:r>
                  <a:rPr lang="pt-BR" dirty="0" smtClean="0"/>
                  <a:t>: relação linear </a:t>
                </a:r>
                <a:r>
                  <a:rPr lang="pt-BR" b="1" dirty="0" smtClean="0"/>
                  <a:t>POSITIVA</a:t>
                </a:r>
                <a:r>
                  <a:rPr lang="pt-BR" dirty="0" smtClean="0"/>
                  <a:t> perfeita (quando x aumenta, y aumenta na mesma proporção)</a:t>
                </a:r>
                <a:endParaRPr lang="pt-BR" dirty="0"/>
              </a:p>
            </p:txBody>
          </p:sp>
        </mc:Choice>
        <mc:Fallback xmlns="">
          <p:sp>
            <p:nvSpPr>
              <p:cNvPr id="5" name="CaixaDeTexto 4"/>
              <p:cNvSpPr txBox="1">
                <a:spLocks noRot="1" noChangeAspect="1" noMove="1" noResize="1" noEditPoints="1" noAdjustHandles="1" noChangeArrowheads="1" noChangeShapeType="1" noTextEdit="1"/>
              </p:cNvSpPr>
              <p:nvPr/>
            </p:nvSpPr>
            <p:spPr>
              <a:xfrm>
                <a:off x="205840" y="1988820"/>
                <a:ext cx="8856984" cy="668260"/>
              </a:xfrm>
              <a:prstGeom prst="rect">
                <a:avLst/>
              </a:prstGeom>
              <a:blipFill rotWithShape="1">
                <a:blip r:embed="rId3"/>
                <a:stretch>
                  <a:fillRect l="-619" t="-4545" b="-13636"/>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6" name="CaixaDeTexto 5"/>
              <p:cNvSpPr txBox="1"/>
              <p:nvPr/>
            </p:nvSpPr>
            <p:spPr>
              <a:xfrm>
                <a:off x="227584" y="2698226"/>
                <a:ext cx="8856984" cy="391261"/>
              </a:xfrm>
              <a:prstGeom prst="rect">
                <a:avLst/>
              </a:prstGeom>
              <a:noFill/>
            </p:spPr>
            <p:txBody>
              <a:bodyPr wrap="square" rtlCol="0">
                <a:spAutoFit/>
              </a:bodyPr>
              <a:lstStyle/>
              <a:p>
                <a14:m>
                  <m:oMath xmlns:m="http://schemas.openxmlformats.org/officeDocument/2006/math">
                    <m:sSub>
                      <m:sSubPr>
                        <m:ctrlPr>
                          <a:rPr lang="pt-BR" i="1" smtClean="0">
                            <a:latin typeface="Cambria Math"/>
                          </a:rPr>
                        </m:ctrlPr>
                      </m:sSubPr>
                      <m:e>
                        <m:r>
                          <a:rPr lang="pt-BR" i="1">
                            <a:latin typeface="Cambria Math"/>
                          </a:rPr>
                          <m:t>𝑟</m:t>
                        </m:r>
                      </m:e>
                      <m:sub>
                        <m:r>
                          <a:rPr lang="pt-BR" i="1">
                            <a:latin typeface="Cambria Math"/>
                          </a:rPr>
                          <m:t>𝑥𝑦</m:t>
                        </m:r>
                      </m:sub>
                    </m:sSub>
                    <m:r>
                      <a:rPr lang="pt-BR" b="0" i="1" smtClean="0">
                        <a:latin typeface="Cambria Math"/>
                      </a:rPr>
                      <m:t>=0</m:t>
                    </m:r>
                  </m:oMath>
                </a14:m>
                <a:r>
                  <a:rPr lang="pt-BR" dirty="0" smtClean="0"/>
                  <a:t>: não há correlação linear</a:t>
                </a:r>
                <a:endParaRPr lang="pt-BR"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227584" y="2698226"/>
                <a:ext cx="8856984" cy="391261"/>
              </a:xfrm>
              <a:prstGeom prst="rect">
                <a:avLst/>
              </a:prstGeom>
              <a:blipFill rotWithShape="1">
                <a:blip r:embed="rId4"/>
                <a:stretch>
                  <a:fillRect t="-7813" b="-18750"/>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Retângulo 6"/>
              <p:cNvSpPr/>
              <p:nvPr/>
            </p:nvSpPr>
            <p:spPr>
              <a:xfrm>
                <a:off x="2059550" y="3995428"/>
                <a:ext cx="1720362" cy="39478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pt-BR" b="1" i="1" smtClean="0">
                              <a:solidFill>
                                <a:schemeClr val="tx2"/>
                              </a:solidFill>
                              <a:latin typeface="Cambria Math"/>
                            </a:rPr>
                          </m:ctrlPr>
                        </m:sSubPr>
                        <m:e>
                          <m:r>
                            <a:rPr lang="pt-BR" b="1" i="1">
                              <a:solidFill>
                                <a:schemeClr val="tx2"/>
                              </a:solidFill>
                              <a:latin typeface="Cambria Math"/>
                            </a:rPr>
                            <m:t>𝒓</m:t>
                          </m:r>
                        </m:e>
                        <m:sub>
                          <m:r>
                            <a:rPr lang="pt-BR" b="1" i="1">
                              <a:solidFill>
                                <a:schemeClr val="tx2"/>
                              </a:solidFill>
                              <a:latin typeface="Cambria Math"/>
                            </a:rPr>
                            <m:t>𝒙𝒚</m:t>
                          </m:r>
                        </m:sub>
                      </m:sSub>
                      <m:r>
                        <a:rPr lang="pt-BR" b="1" i="1">
                          <a:solidFill>
                            <a:schemeClr val="tx2"/>
                          </a:solidFill>
                          <a:latin typeface="Cambria Math"/>
                        </a:rPr>
                        <m:t>=</m:t>
                      </m:r>
                      <m:r>
                        <a:rPr lang="pt-BR" b="1" i="1" smtClean="0">
                          <a:solidFill>
                            <a:schemeClr val="tx2"/>
                          </a:solidFill>
                          <a:latin typeface="Cambria Math"/>
                        </a:rPr>
                        <m:t>𝟎</m:t>
                      </m:r>
                      <m:r>
                        <a:rPr lang="pt-BR" b="1" i="1" smtClean="0">
                          <a:solidFill>
                            <a:schemeClr val="tx2"/>
                          </a:solidFill>
                          <a:latin typeface="Cambria Math"/>
                        </a:rPr>
                        <m:t>,</m:t>
                      </m:r>
                      <m:r>
                        <a:rPr lang="pt-BR" b="1" i="1" smtClean="0">
                          <a:solidFill>
                            <a:schemeClr val="tx2"/>
                          </a:solidFill>
                          <a:latin typeface="Cambria Math"/>
                        </a:rPr>
                        <m:t>𝟔𝟔𝟕𝟗</m:t>
                      </m:r>
                    </m:oMath>
                  </m:oMathPara>
                </a14:m>
                <a:endParaRPr lang="pt-BR" b="1" dirty="0">
                  <a:solidFill>
                    <a:schemeClr val="tx2"/>
                  </a:solidFill>
                </a:endParaRPr>
              </a:p>
            </p:txBody>
          </p:sp>
        </mc:Choice>
        <mc:Fallback xmlns="">
          <p:sp>
            <p:nvSpPr>
              <p:cNvPr id="7" name="Retângulo 6"/>
              <p:cNvSpPr>
                <a:spLocks noRot="1" noChangeAspect="1" noMove="1" noResize="1" noEditPoints="1" noAdjustHandles="1" noChangeArrowheads="1" noChangeShapeType="1" noTextEdit="1"/>
              </p:cNvSpPr>
              <p:nvPr/>
            </p:nvSpPr>
            <p:spPr>
              <a:xfrm>
                <a:off x="2059550" y="3995428"/>
                <a:ext cx="1720362" cy="394788"/>
              </a:xfrm>
              <a:prstGeom prst="rect">
                <a:avLst/>
              </a:prstGeom>
              <a:blipFill rotWithShape="1">
                <a:blip r:embed="rId5"/>
                <a:stretch>
                  <a:fillRect b="-4615"/>
                </a:stretch>
              </a:blipFill>
            </p:spPr>
            <p:txBody>
              <a:bodyPr/>
              <a:lstStyle/>
              <a:p>
                <a:r>
                  <a:rPr lang="pt-BR">
                    <a:noFill/>
                  </a:rPr>
                  <a:t> </a:t>
                </a:r>
              </a:p>
            </p:txBody>
          </p:sp>
        </mc:Fallback>
      </mc:AlternateContent>
      <p:sp>
        <p:nvSpPr>
          <p:cNvPr id="8" name="CaixaDeTexto 7"/>
          <p:cNvSpPr txBox="1"/>
          <p:nvPr/>
        </p:nvSpPr>
        <p:spPr>
          <a:xfrm>
            <a:off x="179512" y="3867894"/>
            <a:ext cx="2009870" cy="646331"/>
          </a:xfrm>
          <a:prstGeom prst="rect">
            <a:avLst/>
          </a:prstGeom>
          <a:noFill/>
        </p:spPr>
        <p:txBody>
          <a:bodyPr wrap="square" rtlCol="0">
            <a:spAutoFit/>
          </a:bodyPr>
          <a:lstStyle/>
          <a:p>
            <a:pPr algn="ctr"/>
            <a:r>
              <a:rPr lang="pt-BR" b="1" dirty="0" smtClean="0">
                <a:solidFill>
                  <a:schemeClr val="tx2"/>
                </a:solidFill>
              </a:rPr>
              <a:t>No nosso exemplo:</a:t>
            </a:r>
            <a:endParaRPr lang="pt-BR" b="1" dirty="0">
              <a:solidFill>
                <a:schemeClr val="tx2"/>
              </a:solidFill>
            </a:endParaRPr>
          </a:p>
        </p:txBody>
      </p:sp>
      <p:sp>
        <p:nvSpPr>
          <p:cNvPr id="9" name="CaixaDeTexto 8"/>
          <p:cNvSpPr txBox="1"/>
          <p:nvPr/>
        </p:nvSpPr>
        <p:spPr>
          <a:xfrm>
            <a:off x="3995936" y="3867893"/>
            <a:ext cx="5256584" cy="646331"/>
          </a:xfrm>
          <a:prstGeom prst="rect">
            <a:avLst/>
          </a:prstGeom>
          <a:noFill/>
        </p:spPr>
        <p:txBody>
          <a:bodyPr wrap="square" rtlCol="0">
            <a:spAutoFit/>
          </a:bodyPr>
          <a:lstStyle/>
          <a:p>
            <a:r>
              <a:rPr lang="pt-BR" b="1" dirty="0" smtClean="0">
                <a:solidFill>
                  <a:schemeClr val="tx2"/>
                </a:solidFill>
              </a:rPr>
              <a:t>As variáveis x e y apresentam correlação linear positiva (mais próxima de 1 que de 0)</a:t>
            </a:r>
            <a:endParaRPr lang="pt-BR" b="1" dirty="0">
              <a:solidFill>
                <a:schemeClr val="tx2"/>
              </a:solidFill>
            </a:endParaRPr>
          </a:p>
        </p:txBody>
      </p:sp>
    </p:spTree>
    <p:extLst>
      <p:ext uri="{BB962C8B-B14F-4D97-AF65-F5344CB8AC3E}">
        <p14:creationId xmlns:p14="http://schemas.microsoft.com/office/powerpoint/2010/main" val="40782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355726"/>
            <a:ext cx="8229600" cy="742950"/>
          </a:xfrm>
        </p:spPr>
        <p:txBody>
          <a:bodyPr/>
          <a:lstStyle/>
          <a:p>
            <a:pPr algn="ctr"/>
            <a:r>
              <a:rPr lang="pt-BR" dirty="0" smtClean="0"/>
              <a:t>VER PLANILHA EM EXCEL</a:t>
            </a:r>
            <a:endParaRPr lang="pt-BR" dirty="0"/>
          </a:p>
        </p:txBody>
      </p:sp>
    </p:spTree>
    <p:extLst>
      <p:ext uri="{BB962C8B-B14F-4D97-AF65-F5344CB8AC3E}">
        <p14:creationId xmlns:p14="http://schemas.microsoft.com/office/powerpoint/2010/main" val="3617253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aixaDeTexto 2"/>
          <p:cNvSpPr txBox="1"/>
          <p:nvPr/>
        </p:nvSpPr>
        <p:spPr>
          <a:xfrm>
            <a:off x="179512" y="123478"/>
            <a:ext cx="8784976" cy="1231106"/>
          </a:xfrm>
          <a:prstGeom prst="rect">
            <a:avLst/>
          </a:prstGeom>
          <a:noFill/>
        </p:spPr>
        <p:txBody>
          <a:bodyPr wrap="square" rtlCol="0">
            <a:spAutoFit/>
          </a:bodyPr>
          <a:lstStyle/>
          <a:p>
            <a:r>
              <a:rPr lang="pt-BR" sz="2000" b="1" dirty="0">
                <a:solidFill>
                  <a:schemeClr val="tx2"/>
                </a:solidFill>
              </a:rPr>
              <a:t>Exercício </a:t>
            </a:r>
            <a:r>
              <a:rPr lang="pt-BR" sz="2000" b="1" dirty="0" smtClean="0">
                <a:solidFill>
                  <a:schemeClr val="tx2"/>
                </a:solidFill>
              </a:rPr>
              <a:t>1</a:t>
            </a:r>
            <a:r>
              <a:rPr lang="pt-BR" dirty="0" smtClean="0"/>
              <a:t>: Uma empresa quer saber se as vendas de seus produtos, ao longo dos últimos anos, está correlacionada aos investimentos realizados em marketing. Para isso, montou uma tabela com os gastos (em R$) realizados com marketing, ano a ano, e as respectivas quantidades vendidas (em unidades). Confira.</a:t>
            </a:r>
            <a:endParaRPr lang="pt-BR" dirty="0"/>
          </a:p>
        </p:txBody>
      </p:sp>
      <p:graphicFrame>
        <p:nvGraphicFramePr>
          <p:cNvPr id="4" name="Tabela 3"/>
          <p:cNvGraphicFramePr>
            <a:graphicFrameLocks noGrp="1"/>
          </p:cNvGraphicFramePr>
          <p:nvPr>
            <p:extLst>
              <p:ext uri="{D42A27DB-BD31-4B8C-83A1-F6EECF244321}">
                <p14:modId xmlns:p14="http://schemas.microsoft.com/office/powerpoint/2010/main" val="1309717093"/>
              </p:ext>
            </p:extLst>
          </p:nvPr>
        </p:nvGraphicFramePr>
        <p:xfrm>
          <a:off x="179512" y="1779662"/>
          <a:ext cx="2952329" cy="2232249"/>
        </p:xfrm>
        <a:graphic>
          <a:graphicData uri="http://schemas.openxmlformats.org/drawingml/2006/table">
            <a:tbl>
              <a:tblPr>
                <a:tableStyleId>{5C22544A-7EE6-4342-B048-85BDC9FD1C3A}</a:tableStyleId>
              </a:tblPr>
              <a:tblGrid>
                <a:gridCol w="791686"/>
                <a:gridCol w="1154542"/>
                <a:gridCol w="1006101"/>
              </a:tblGrid>
              <a:tr h="568461">
                <a:tc>
                  <a:txBody>
                    <a:bodyPr/>
                    <a:lstStyle/>
                    <a:p>
                      <a:pPr algn="ctr" fontAlgn="ctr"/>
                      <a:r>
                        <a:rPr lang="pt-BR" sz="1400" u="none" strike="noStrike" dirty="0">
                          <a:effectLst/>
                        </a:rPr>
                        <a:t>Ano</a:t>
                      </a:r>
                      <a:endParaRPr lang="pt-BR" sz="1400" b="0" i="0" u="none" strike="noStrike" dirty="0">
                        <a:solidFill>
                          <a:srgbClr val="000000"/>
                        </a:solidFill>
                        <a:effectLst/>
                        <a:latin typeface="Calibri"/>
                      </a:endParaRPr>
                    </a:p>
                  </a:txBody>
                  <a:tcPr marL="9525" marR="9525" marT="9525" marB="0" anchor="ctr"/>
                </a:tc>
                <a:tc>
                  <a:txBody>
                    <a:bodyPr/>
                    <a:lstStyle/>
                    <a:p>
                      <a:pPr algn="ctr" fontAlgn="ctr"/>
                      <a:r>
                        <a:rPr lang="pt-BR" sz="1400" u="none" strike="noStrike">
                          <a:effectLst/>
                        </a:rPr>
                        <a:t>Mkt (R$)</a:t>
                      </a:r>
                      <a:endParaRPr lang="pt-BR" sz="1400" b="0" i="0" u="none" strike="noStrike">
                        <a:solidFill>
                          <a:srgbClr val="000000"/>
                        </a:solidFill>
                        <a:effectLst/>
                        <a:latin typeface="Calibri"/>
                      </a:endParaRPr>
                    </a:p>
                  </a:txBody>
                  <a:tcPr marL="9525" marR="9525" marT="9525" marB="0" anchor="ctr"/>
                </a:tc>
                <a:tc>
                  <a:txBody>
                    <a:bodyPr/>
                    <a:lstStyle/>
                    <a:p>
                      <a:pPr algn="ctr" fontAlgn="ctr"/>
                      <a:r>
                        <a:rPr lang="pt-BR" sz="1400" u="none" strike="noStrike">
                          <a:effectLst/>
                        </a:rPr>
                        <a:t>Vendas (Unidades)</a:t>
                      </a:r>
                      <a:endParaRPr lang="pt-BR" sz="1400" b="0" i="0" u="none" strike="noStrike">
                        <a:solidFill>
                          <a:srgbClr val="000000"/>
                        </a:solidFill>
                        <a:effectLst/>
                        <a:latin typeface="Calibri"/>
                      </a:endParaRPr>
                    </a:p>
                  </a:txBody>
                  <a:tcPr marL="9525" marR="9525" marT="9525" marB="0" anchor="ctr"/>
                </a:tc>
              </a:tr>
              <a:tr h="277298">
                <a:tc>
                  <a:txBody>
                    <a:bodyPr/>
                    <a:lstStyle/>
                    <a:p>
                      <a:pPr algn="ctr" fontAlgn="b"/>
                      <a:r>
                        <a:rPr lang="pt-BR" sz="1400" u="none" strike="noStrike">
                          <a:effectLst/>
                        </a:rPr>
                        <a:t>2012</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5000</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28000</a:t>
                      </a:r>
                      <a:endParaRPr lang="pt-BR" sz="1400" b="0" i="0" u="none" strike="noStrike">
                        <a:solidFill>
                          <a:srgbClr val="000000"/>
                        </a:solidFill>
                        <a:effectLst/>
                        <a:latin typeface="Calibri"/>
                      </a:endParaRPr>
                    </a:p>
                  </a:txBody>
                  <a:tcPr marL="9525" marR="9525" marT="9525" marB="0" anchor="b"/>
                </a:tc>
              </a:tr>
              <a:tr h="277298">
                <a:tc>
                  <a:txBody>
                    <a:bodyPr/>
                    <a:lstStyle/>
                    <a:p>
                      <a:pPr algn="ctr" fontAlgn="b"/>
                      <a:r>
                        <a:rPr lang="pt-BR" sz="1400" u="none" strike="noStrike">
                          <a:effectLst/>
                        </a:rPr>
                        <a:t>2013</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10000</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28500</a:t>
                      </a:r>
                      <a:endParaRPr lang="pt-BR" sz="1400" b="0" i="0" u="none" strike="noStrike">
                        <a:solidFill>
                          <a:srgbClr val="000000"/>
                        </a:solidFill>
                        <a:effectLst/>
                        <a:latin typeface="Calibri"/>
                      </a:endParaRPr>
                    </a:p>
                  </a:txBody>
                  <a:tcPr marL="9525" marR="9525" marT="9525" marB="0" anchor="b"/>
                </a:tc>
              </a:tr>
              <a:tr h="277298">
                <a:tc>
                  <a:txBody>
                    <a:bodyPr/>
                    <a:lstStyle/>
                    <a:p>
                      <a:pPr algn="ctr" fontAlgn="b"/>
                      <a:r>
                        <a:rPr lang="pt-BR" sz="1400" u="none" strike="noStrike">
                          <a:effectLst/>
                        </a:rPr>
                        <a:t>2014</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12000</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32000</a:t>
                      </a:r>
                      <a:endParaRPr lang="pt-BR" sz="1400" b="0" i="0" u="none" strike="noStrike">
                        <a:solidFill>
                          <a:srgbClr val="000000"/>
                        </a:solidFill>
                        <a:effectLst/>
                        <a:latin typeface="Calibri"/>
                      </a:endParaRPr>
                    </a:p>
                  </a:txBody>
                  <a:tcPr marL="9525" marR="9525" marT="9525" marB="0" anchor="b"/>
                </a:tc>
              </a:tr>
              <a:tr h="277298">
                <a:tc>
                  <a:txBody>
                    <a:bodyPr/>
                    <a:lstStyle/>
                    <a:p>
                      <a:pPr algn="ctr" fontAlgn="b"/>
                      <a:r>
                        <a:rPr lang="pt-BR" sz="1400" u="none" strike="noStrike">
                          <a:effectLst/>
                        </a:rPr>
                        <a:t>2015</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8000</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30000</a:t>
                      </a:r>
                      <a:endParaRPr lang="pt-BR" sz="1400" b="0" i="0" u="none" strike="noStrike">
                        <a:solidFill>
                          <a:srgbClr val="000000"/>
                        </a:solidFill>
                        <a:effectLst/>
                        <a:latin typeface="Calibri"/>
                      </a:endParaRPr>
                    </a:p>
                  </a:txBody>
                  <a:tcPr marL="9525" marR="9525" marT="9525" marB="0" anchor="b"/>
                </a:tc>
              </a:tr>
              <a:tr h="277298">
                <a:tc>
                  <a:txBody>
                    <a:bodyPr/>
                    <a:lstStyle/>
                    <a:p>
                      <a:pPr algn="ctr" fontAlgn="b"/>
                      <a:r>
                        <a:rPr lang="pt-BR" sz="1400" u="none" strike="noStrike">
                          <a:effectLst/>
                        </a:rPr>
                        <a:t>2016</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10000</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31000</a:t>
                      </a:r>
                      <a:endParaRPr lang="pt-BR" sz="1400" b="0" i="0" u="none" strike="noStrike">
                        <a:solidFill>
                          <a:srgbClr val="000000"/>
                        </a:solidFill>
                        <a:effectLst/>
                        <a:latin typeface="Calibri"/>
                      </a:endParaRPr>
                    </a:p>
                  </a:txBody>
                  <a:tcPr marL="9525" marR="9525" marT="9525" marB="0" anchor="b"/>
                </a:tc>
              </a:tr>
              <a:tr h="277298">
                <a:tc>
                  <a:txBody>
                    <a:bodyPr/>
                    <a:lstStyle/>
                    <a:p>
                      <a:pPr algn="ctr" fontAlgn="b"/>
                      <a:r>
                        <a:rPr lang="pt-BR" sz="1400" u="none" strike="noStrike">
                          <a:effectLst/>
                        </a:rPr>
                        <a:t>2017</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a:effectLst/>
                        </a:rPr>
                        <a:t>15000</a:t>
                      </a:r>
                      <a:endParaRPr lang="pt-BR" sz="1400" b="0" i="0" u="none" strike="noStrike">
                        <a:solidFill>
                          <a:srgbClr val="000000"/>
                        </a:solidFill>
                        <a:effectLst/>
                        <a:latin typeface="Calibri"/>
                      </a:endParaRPr>
                    </a:p>
                  </a:txBody>
                  <a:tcPr marL="9525" marR="9525" marT="9525" marB="0" anchor="b"/>
                </a:tc>
                <a:tc>
                  <a:txBody>
                    <a:bodyPr/>
                    <a:lstStyle/>
                    <a:p>
                      <a:pPr algn="ctr" fontAlgn="b"/>
                      <a:r>
                        <a:rPr lang="pt-BR" sz="1400" u="none" strike="noStrike" dirty="0">
                          <a:effectLst/>
                        </a:rPr>
                        <a:t>34000</a:t>
                      </a:r>
                      <a:endParaRPr lang="pt-BR" sz="1400" b="0" i="0" u="none" strike="noStrike" dirty="0">
                        <a:solidFill>
                          <a:srgbClr val="000000"/>
                        </a:solidFill>
                        <a:effectLst/>
                        <a:latin typeface="Calibri"/>
                      </a:endParaRPr>
                    </a:p>
                  </a:txBody>
                  <a:tcPr marL="9525" marR="9525" marT="9525" marB="0" anchor="b"/>
                </a:tc>
              </a:tr>
            </a:tbl>
          </a:graphicData>
        </a:graphic>
      </p:graphicFrame>
      <p:sp>
        <p:nvSpPr>
          <p:cNvPr id="5" name="CaixaDeTexto 4"/>
          <p:cNvSpPr txBox="1"/>
          <p:nvPr/>
        </p:nvSpPr>
        <p:spPr>
          <a:xfrm>
            <a:off x="3779912" y="2355726"/>
            <a:ext cx="4752528" cy="1200329"/>
          </a:xfrm>
          <a:prstGeom prst="rect">
            <a:avLst/>
          </a:prstGeom>
          <a:noFill/>
        </p:spPr>
        <p:txBody>
          <a:bodyPr wrap="square" rtlCol="0">
            <a:spAutoFit/>
          </a:bodyPr>
          <a:lstStyle/>
          <a:p>
            <a:pPr algn="ctr"/>
            <a:r>
              <a:rPr lang="pt-BR" i="1" dirty="0" smtClean="0"/>
              <a:t>Com base no Coeficiente de Correlação, é possível ter alguma indicação que altos investimentos em marketing tendem a aumentar as vendas?</a:t>
            </a:r>
            <a:endParaRPr lang="pt-BR" i="1" dirty="0"/>
          </a:p>
        </p:txBody>
      </p:sp>
    </p:spTree>
    <p:extLst>
      <p:ext uri="{BB962C8B-B14F-4D97-AF65-F5344CB8AC3E}">
        <p14:creationId xmlns:p14="http://schemas.microsoft.com/office/powerpoint/2010/main" val="401723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411510"/>
            <a:ext cx="5328592" cy="369332"/>
          </a:xfrm>
          <a:prstGeom prst="rect">
            <a:avLst/>
          </a:prstGeom>
          <a:noFill/>
        </p:spPr>
        <p:txBody>
          <a:bodyPr wrap="square" rtlCol="0">
            <a:spAutoFit/>
          </a:bodyPr>
          <a:lstStyle/>
          <a:p>
            <a:r>
              <a:rPr lang="pt-BR" dirty="0" smtClean="0"/>
              <a:t>Respostas do exercício anterior:</a:t>
            </a:r>
            <a:endParaRPr lang="pt-BR" dirty="0"/>
          </a:p>
        </p:txBody>
      </p:sp>
      <p:graphicFrame>
        <p:nvGraphicFramePr>
          <p:cNvPr id="3" name="Tabela 2"/>
          <p:cNvGraphicFramePr>
            <a:graphicFrameLocks noGrp="1"/>
          </p:cNvGraphicFramePr>
          <p:nvPr>
            <p:extLst>
              <p:ext uri="{D42A27DB-BD31-4B8C-83A1-F6EECF244321}">
                <p14:modId xmlns:p14="http://schemas.microsoft.com/office/powerpoint/2010/main" val="1926187211"/>
              </p:ext>
            </p:extLst>
          </p:nvPr>
        </p:nvGraphicFramePr>
        <p:xfrm>
          <a:off x="1979712" y="1275606"/>
          <a:ext cx="4505548" cy="3030855"/>
        </p:xfrm>
        <a:graphic>
          <a:graphicData uri="http://schemas.openxmlformats.org/drawingml/2006/table">
            <a:tbl>
              <a:tblPr>
                <a:tableStyleId>{5C22544A-7EE6-4342-B048-85BDC9FD1C3A}</a:tableStyleId>
              </a:tblPr>
              <a:tblGrid>
                <a:gridCol w="1208192"/>
                <a:gridCol w="1761946"/>
                <a:gridCol w="1535410"/>
              </a:tblGrid>
              <a:tr h="390525">
                <a:tc>
                  <a:txBody>
                    <a:bodyPr/>
                    <a:lstStyle/>
                    <a:p>
                      <a:pPr algn="ctr" fontAlgn="ctr"/>
                      <a:r>
                        <a:rPr lang="pt-BR" sz="1600" u="none" strike="noStrike">
                          <a:effectLst/>
                        </a:rPr>
                        <a:t>Ano</a:t>
                      </a:r>
                      <a:endParaRPr lang="pt-BR" sz="1600" b="0" i="0" u="none" strike="noStrike">
                        <a:solidFill>
                          <a:srgbClr val="000000"/>
                        </a:solidFill>
                        <a:effectLst/>
                        <a:latin typeface="Calibri"/>
                      </a:endParaRPr>
                    </a:p>
                  </a:txBody>
                  <a:tcPr marL="9525" marR="9525" marT="9525" marB="0" anchor="ctr"/>
                </a:tc>
                <a:tc>
                  <a:txBody>
                    <a:bodyPr/>
                    <a:lstStyle/>
                    <a:p>
                      <a:pPr algn="ctr" fontAlgn="ctr"/>
                      <a:r>
                        <a:rPr lang="pt-BR" sz="1600" u="none" strike="noStrike">
                          <a:effectLst/>
                        </a:rPr>
                        <a:t>Mkt (R$)</a:t>
                      </a:r>
                      <a:endParaRPr lang="pt-BR" sz="1600" b="0" i="0" u="none" strike="noStrike">
                        <a:solidFill>
                          <a:srgbClr val="000000"/>
                        </a:solidFill>
                        <a:effectLst/>
                        <a:latin typeface="Calibri"/>
                      </a:endParaRPr>
                    </a:p>
                  </a:txBody>
                  <a:tcPr marL="9525" marR="9525" marT="9525" marB="0" anchor="ctr"/>
                </a:tc>
                <a:tc>
                  <a:txBody>
                    <a:bodyPr/>
                    <a:lstStyle/>
                    <a:p>
                      <a:pPr algn="ctr" fontAlgn="ctr"/>
                      <a:r>
                        <a:rPr lang="pt-BR" sz="1600" u="none" strike="noStrike">
                          <a:effectLst/>
                        </a:rPr>
                        <a:t>Vendas (Unidades)</a:t>
                      </a:r>
                      <a:endParaRPr lang="pt-BR" sz="1600" b="0" i="0" u="none" strike="noStrike">
                        <a:solidFill>
                          <a:srgbClr val="000000"/>
                        </a:solidFill>
                        <a:effectLst/>
                        <a:latin typeface="Calibri"/>
                      </a:endParaRPr>
                    </a:p>
                  </a:txBody>
                  <a:tcPr marL="9525" marR="9525" marT="9525" marB="0" anchor="ctr"/>
                </a:tc>
              </a:tr>
              <a:tr h="190500">
                <a:tc>
                  <a:txBody>
                    <a:bodyPr/>
                    <a:lstStyle/>
                    <a:p>
                      <a:pPr algn="ctr" fontAlgn="b"/>
                      <a:r>
                        <a:rPr lang="pt-BR" sz="1600" u="none" strike="noStrike">
                          <a:effectLst/>
                        </a:rPr>
                        <a:t>2012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5000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28000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2013</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28500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2014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12000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32000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2015</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8000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30000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2016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31000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2017</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15000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34000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Média</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10000,00</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30583,33</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DP</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3405,88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2245,37</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Cov</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6800000</a:t>
                      </a:r>
                      <a:endParaRPr lang="pt-BR" sz="1600" b="0" i="0" u="none" strike="noStrike">
                        <a:solidFill>
                          <a:srgbClr val="000000"/>
                        </a:solidFill>
                        <a:effectLst/>
                        <a:latin typeface="Calibri"/>
                      </a:endParaRPr>
                    </a:p>
                  </a:txBody>
                  <a:tcPr marL="9525" marR="9525" marT="9525" marB="0" anchor="b"/>
                </a:tc>
                <a:tc>
                  <a:txBody>
                    <a:bodyPr/>
                    <a:lstStyle/>
                    <a:p>
                      <a:pPr algn="ctr" fontAlgn="b"/>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Corr</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smtClean="0">
                          <a:effectLst/>
                        </a:rPr>
                        <a:t>0,8892</a:t>
                      </a:r>
                      <a:endParaRPr lang="pt-BR" sz="1600" b="0" i="0" u="none" strike="noStrike" dirty="0">
                        <a:solidFill>
                          <a:srgbClr val="000000"/>
                        </a:solidFill>
                        <a:effectLst/>
                        <a:latin typeface="Calibri"/>
                      </a:endParaRPr>
                    </a:p>
                  </a:txBody>
                  <a:tcPr marL="9525" marR="9525" marT="9525" marB="0" anchor="b"/>
                </a:tc>
                <a:tc>
                  <a:txBody>
                    <a:bodyPr/>
                    <a:lstStyle/>
                    <a:p>
                      <a:pPr algn="ctr" fontAlgn="b"/>
                      <a:endParaRPr lang="pt-BR" sz="16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694478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Introdução</a:t>
            </a:r>
            <a:endParaRPr lang="pt-BR" dirty="0"/>
          </a:p>
        </p:txBody>
      </p:sp>
      <p:sp>
        <p:nvSpPr>
          <p:cNvPr id="3" name="Espaço Reservado para Conteúdo 2"/>
          <p:cNvSpPr>
            <a:spLocks noGrp="1"/>
          </p:cNvSpPr>
          <p:nvPr>
            <p:ph idx="1"/>
          </p:nvPr>
        </p:nvSpPr>
        <p:spPr/>
        <p:txBody>
          <a:bodyPr>
            <a:normAutofit/>
          </a:bodyPr>
          <a:lstStyle/>
          <a:p>
            <a:pPr>
              <a:lnSpc>
                <a:spcPct val="150000"/>
              </a:lnSpc>
            </a:pPr>
            <a:r>
              <a:rPr lang="pt-BR" sz="2000" dirty="0" smtClean="0"/>
              <a:t>Até agora, nossas medidas como </a:t>
            </a:r>
            <a:r>
              <a:rPr lang="pt-BR" sz="2000" b="1" dirty="0" smtClean="0"/>
              <a:t>MÉDIA</a:t>
            </a:r>
            <a:r>
              <a:rPr lang="pt-BR" sz="2000" dirty="0" smtClean="0"/>
              <a:t> e </a:t>
            </a:r>
            <a:r>
              <a:rPr lang="pt-BR" sz="2000" b="1" dirty="0" smtClean="0"/>
              <a:t>DESVIO PADRÃO</a:t>
            </a:r>
            <a:r>
              <a:rPr lang="pt-BR" sz="2000" dirty="0" smtClean="0"/>
              <a:t> só puderam ser aplicadas em uma variável de cada vez</a:t>
            </a:r>
          </a:p>
          <a:p>
            <a:pPr>
              <a:lnSpc>
                <a:spcPct val="150000"/>
              </a:lnSpc>
            </a:pPr>
            <a:r>
              <a:rPr lang="pt-BR" sz="2000" dirty="0" smtClean="0"/>
              <a:t>Frequente, queremos saber como se dá a </a:t>
            </a:r>
            <a:r>
              <a:rPr lang="pt-BR" sz="2000" b="1" dirty="0" smtClean="0"/>
              <a:t>RELAÇÃO ENTRE DUAS VARIÁVEIS</a:t>
            </a:r>
          </a:p>
          <a:p>
            <a:pPr>
              <a:lnSpc>
                <a:spcPct val="150000"/>
              </a:lnSpc>
            </a:pPr>
            <a:r>
              <a:rPr lang="pt-BR" sz="2000" dirty="0" smtClean="0"/>
              <a:t>Exemplos:</a:t>
            </a:r>
          </a:p>
          <a:p>
            <a:pPr lvl="1">
              <a:lnSpc>
                <a:spcPct val="150000"/>
              </a:lnSpc>
            </a:pPr>
            <a:r>
              <a:rPr lang="pt-BR" sz="1600" dirty="0" smtClean="0"/>
              <a:t>Será que o gasto com marketing está relacionado com aumento de vendas?</a:t>
            </a:r>
          </a:p>
          <a:p>
            <a:pPr lvl="1">
              <a:lnSpc>
                <a:spcPct val="150000"/>
              </a:lnSpc>
            </a:pPr>
            <a:r>
              <a:rPr lang="pt-BR" sz="1600" dirty="0" smtClean="0"/>
              <a:t>Será que empresas de maior porte possuem maior rentabilidade %?</a:t>
            </a:r>
          </a:p>
          <a:p>
            <a:pPr lvl="1">
              <a:lnSpc>
                <a:spcPct val="150000"/>
              </a:lnSpc>
            </a:pPr>
            <a:endParaRPr lang="pt-BR" sz="1600" dirty="0" smtClean="0"/>
          </a:p>
          <a:p>
            <a:pPr>
              <a:lnSpc>
                <a:spcPct val="150000"/>
              </a:lnSpc>
            </a:pPr>
            <a:endParaRPr lang="pt-BR" sz="2000" dirty="0" smtClean="0"/>
          </a:p>
          <a:p>
            <a:pPr>
              <a:lnSpc>
                <a:spcPct val="150000"/>
              </a:lnSpc>
            </a:pPr>
            <a:endParaRPr lang="pt-BR" sz="2000" dirty="0"/>
          </a:p>
        </p:txBody>
      </p:sp>
    </p:spTree>
    <p:extLst>
      <p:ext uri="{BB962C8B-B14F-4D97-AF65-F5344CB8AC3E}">
        <p14:creationId xmlns:p14="http://schemas.microsoft.com/office/powerpoint/2010/main" val="210445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283718"/>
            <a:ext cx="8229600" cy="742950"/>
          </a:xfrm>
        </p:spPr>
        <p:txBody>
          <a:bodyPr/>
          <a:lstStyle/>
          <a:p>
            <a:pPr algn="ctr"/>
            <a:r>
              <a:rPr lang="pt-BR" dirty="0" smtClean="0"/>
              <a:t>COVARIÂNCIA</a:t>
            </a:r>
            <a:endParaRPr lang="pt-BR" dirty="0"/>
          </a:p>
        </p:txBody>
      </p:sp>
    </p:spTree>
    <p:extLst>
      <p:ext uri="{BB962C8B-B14F-4D97-AF65-F5344CB8AC3E}">
        <p14:creationId xmlns:p14="http://schemas.microsoft.com/office/powerpoint/2010/main" val="727399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Covariância</a:t>
            </a:r>
            <a:endParaRPr lang="pt-BR" dirty="0"/>
          </a:p>
        </p:txBody>
      </p:sp>
      <mc:AlternateContent xmlns:mc="http://schemas.openxmlformats.org/markup-compatibility/2006">
        <mc:Choice xmlns:a14="http://schemas.microsoft.com/office/drawing/2010/main" Requires="a14">
          <p:sp>
            <p:nvSpPr>
              <p:cNvPr id="3" name="Espaço Reservado para Conteúdo 2"/>
              <p:cNvSpPr>
                <a:spLocks noGrp="1"/>
              </p:cNvSpPr>
              <p:nvPr>
                <p:ph idx="1"/>
              </p:nvPr>
            </p:nvSpPr>
            <p:spPr/>
            <p:txBody>
              <a:bodyPr/>
              <a:lstStyle/>
              <a:p>
                <a:r>
                  <a:rPr lang="pt-BR" dirty="0" smtClean="0"/>
                  <a:t>Possuímos duas fórmulas para cálculo da COVARIÂNCIA</a:t>
                </a:r>
              </a:p>
              <a:p>
                <a:endParaRPr lang="pt-BR" dirty="0" smtClean="0"/>
              </a:p>
              <a:p>
                <a:r>
                  <a:rPr lang="pt-BR" dirty="0" smtClean="0"/>
                  <a:t>Amostral: </a:t>
                </a:r>
                <a14:m>
                  <m:oMath xmlns:m="http://schemas.openxmlformats.org/officeDocument/2006/math">
                    <m:sSub>
                      <m:sSubPr>
                        <m:ctrlPr>
                          <a:rPr lang="pt-BR" i="1" smtClean="0">
                            <a:latin typeface="Cambria Math"/>
                          </a:rPr>
                        </m:ctrlPr>
                      </m:sSubPr>
                      <m:e>
                        <m:r>
                          <a:rPr lang="pt-BR" b="0" i="1" smtClean="0">
                            <a:latin typeface="Cambria Math"/>
                          </a:rPr>
                          <m:t>𝑆</m:t>
                        </m:r>
                      </m:e>
                      <m:sub>
                        <m:r>
                          <a:rPr lang="pt-BR" b="0" i="1" smtClean="0">
                            <a:latin typeface="Cambria Math"/>
                          </a:rPr>
                          <m:t>𝑥𝑦</m:t>
                        </m:r>
                      </m:sub>
                    </m:sSub>
                    <m:r>
                      <a:rPr lang="pt-BR" b="0" i="1" smtClean="0">
                        <a:latin typeface="Cambria Math"/>
                      </a:rPr>
                      <m:t>=</m:t>
                    </m:r>
                    <m:f>
                      <m:fPr>
                        <m:ctrlPr>
                          <a:rPr lang="pt-BR" b="0" i="1" smtClean="0">
                            <a:latin typeface="Cambria Math"/>
                          </a:rPr>
                        </m:ctrlPr>
                      </m:fPr>
                      <m:num>
                        <m:nary>
                          <m:naryPr>
                            <m:chr m:val="∑"/>
                            <m:subHide m:val="on"/>
                            <m:supHide m:val="on"/>
                            <m:ctrlPr>
                              <a:rPr lang="pt-BR" b="0" i="1" smtClean="0">
                                <a:latin typeface="Cambria Math"/>
                              </a:rPr>
                            </m:ctrlPr>
                          </m:naryPr>
                          <m:sub/>
                          <m:sup/>
                          <m:e>
                            <m:d>
                              <m:dPr>
                                <m:ctrlPr>
                                  <a:rPr lang="pt-BR" b="0" i="1" smtClean="0">
                                    <a:latin typeface="Cambria Math"/>
                                  </a:rPr>
                                </m:ctrlPr>
                              </m:dPr>
                              <m:e>
                                <m:sSub>
                                  <m:sSubPr>
                                    <m:ctrlPr>
                                      <a:rPr lang="pt-BR" b="0" i="1" smtClean="0">
                                        <a:latin typeface="Cambria Math"/>
                                      </a:rPr>
                                    </m:ctrlPr>
                                  </m:sSubPr>
                                  <m:e>
                                    <m:r>
                                      <a:rPr lang="pt-BR" b="0" i="1" smtClean="0">
                                        <a:latin typeface="Cambria Math"/>
                                      </a:rPr>
                                      <m:t>𝑥</m:t>
                                    </m:r>
                                  </m:e>
                                  <m:sub>
                                    <m:r>
                                      <a:rPr lang="pt-BR" b="0" i="1" smtClean="0">
                                        <a:latin typeface="Cambria Math"/>
                                      </a:rPr>
                                      <m:t>𝑖</m:t>
                                    </m:r>
                                  </m:sub>
                                </m:sSub>
                                <m:r>
                                  <a:rPr lang="pt-BR" b="0" i="1" smtClean="0">
                                    <a:latin typeface="Cambria Math"/>
                                  </a:rPr>
                                  <m:t>−</m:t>
                                </m:r>
                                <m:acc>
                                  <m:accPr>
                                    <m:chr m:val="̅"/>
                                    <m:ctrlPr>
                                      <a:rPr lang="pt-BR" b="0" i="1" smtClean="0">
                                        <a:latin typeface="Cambria Math"/>
                                      </a:rPr>
                                    </m:ctrlPr>
                                  </m:accPr>
                                  <m:e>
                                    <m:r>
                                      <a:rPr lang="pt-BR" b="0" i="1" smtClean="0">
                                        <a:latin typeface="Cambria Math"/>
                                      </a:rPr>
                                      <m:t>𝑥</m:t>
                                    </m:r>
                                  </m:e>
                                </m:acc>
                              </m:e>
                            </m:d>
                            <m:d>
                              <m:dPr>
                                <m:ctrlPr>
                                  <a:rPr lang="pt-BR" b="0" i="1" smtClean="0">
                                    <a:latin typeface="Cambria Math"/>
                                  </a:rPr>
                                </m:ctrlPr>
                              </m:dPr>
                              <m:e>
                                <m:sSub>
                                  <m:sSubPr>
                                    <m:ctrlPr>
                                      <a:rPr lang="pt-BR" b="0" i="1" smtClean="0">
                                        <a:latin typeface="Cambria Math"/>
                                      </a:rPr>
                                    </m:ctrlPr>
                                  </m:sSubPr>
                                  <m:e>
                                    <m:r>
                                      <a:rPr lang="pt-BR" b="0" i="1" smtClean="0">
                                        <a:latin typeface="Cambria Math"/>
                                      </a:rPr>
                                      <m:t>𝑦</m:t>
                                    </m:r>
                                  </m:e>
                                  <m:sub>
                                    <m:r>
                                      <a:rPr lang="pt-BR" b="0" i="1" smtClean="0">
                                        <a:latin typeface="Cambria Math"/>
                                      </a:rPr>
                                      <m:t>𝑖</m:t>
                                    </m:r>
                                  </m:sub>
                                </m:sSub>
                                <m:r>
                                  <a:rPr lang="pt-BR" i="1">
                                    <a:latin typeface="Cambria Math"/>
                                  </a:rPr>
                                  <m:t>−</m:t>
                                </m:r>
                                <m:acc>
                                  <m:accPr>
                                    <m:chr m:val="̅"/>
                                    <m:ctrlPr>
                                      <a:rPr lang="pt-BR" i="1">
                                        <a:latin typeface="Cambria Math"/>
                                      </a:rPr>
                                    </m:ctrlPr>
                                  </m:accPr>
                                  <m:e>
                                    <m:r>
                                      <a:rPr lang="pt-BR" b="0" i="1" smtClean="0">
                                        <a:latin typeface="Cambria Math"/>
                                      </a:rPr>
                                      <m:t>𝑦</m:t>
                                    </m:r>
                                  </m:e>
                                </m:acc>
                              </m:e>
                            </m:d>
                          </m:e>
                        </m:nary>
                      </m:num>
                      <m:den>
                        <m:r>
                          <a:rPr lang="pt-BR" b="0" i="1" smtClean="0">
                            <a:latin typeface="Cambria Math"/>
                          </a:rPr>
                          <m:t>𝑛</m:t>
                        </m:r>
                        <m:r>
                          <a:rPr lang="pt-BR" b="0" i="1" smtClean="0">
                            <a:latin typeface="Cambria Math"/>
                          </a:rPr>
                          <m:t>−1</m:t>
                        </m:r>
                      </m:den>
                    </m:f>
                  </m:oMath>
                </a14:m>
                <a:endParaRPr lang="pt-BR" dirty="0" smtClean="0"/>
              </a:p>
              <a:p>
                <a:endParaRPr lang="pt-BR" dirty="0"/>
              </a:p>
              <a:p>
                <a:r>
                  <a:rPr lang="pt-BR" dirty="0" smtClean="0"/>
                  <a:t>Populacional: </a:t>
                </a:r>
                <a14:m>
                  <m:oMath xmlns:m="http://schemas.openxmlformats.org/officeDocument/2006/math">
                    <m:sSub>
                      <m:sSubPr>
                        <m:ctrlPr>
                          <a:rPr lang="pt-BR" i="1">
                            <a:latin typeface="Cambria Math"/>
                          </a:rPr>
                        </m:ctrlPr>
                      </m:sSubPr>
                      <m:e>
                        <m:r>
                          <a:rPr lang="pt-BR" i="1" smtClean="0">
                            <a:latin typeface="Cambria Math"/>
                            <a:ea typeface="Cambria Math"/>
                          </a:rPr>
                          <m:t>𝜎</m:t>
                        </m:r>
                      </m:e>
                      <m:sub>
                        <m:r>
                          <a:rPr lang="pt-BR" i="1">
                            <a:latin typeface="Cambria Math"/>
                          </a:rPr>
                          <m:t>𝑥𝑦</m:t>
                        </m:r>
                      </m:sub>
                    </m:sSub>
                    <m:r>
                      <a:rPr lang="pt-BR" i="1">
                        <a:latin typeface="Cambria Math"/>
                      </a:rPr>
                      <m:t>=</m:t>
                    </m:r>
                    <m:f>
                      <m:fPr>
                        <m:ctrlPr>
                          <a:rPr lang="pt-BR" i="1">
                            <a:latin typeface="Cambria Math"/>
                          </a:rPr>
                        </m:ctrlPr>
                      </m:fPr>
                      <m:num>
                        <m:nary>
                          <m:naryPr>
                            <m:chr m:val="∑"/>
                            <m:subHide m:val="on"/>
                            <m:supHide m:val="on"/>
                            <m:ctrlPr>
                              <a:rPr lang="pt-BR" i="1">
                                <a:latin typeface="Cambria Math"/>
                              </a:rPr>
                            </m:ctrlPr>
                          </m:naryPr>
                          <m:sub/>
                          <m:sup/>
                          <m:e>
                            <m:d>
                              <m:dPr>
                                <m:ctrlPr>
                                  <a:rPr lang="pt-BR" i="1">
                                    <a:latin typeface="Cambria Math"/>
                                  </a:rPr>
                                </m:ctrlPr>
                              </m:dPr>
                              <m:e>
                                <m:sSub>
                                  <m:sSubPr>
                                    <m:ctrlPr>
                                      <a:rPr lang="pt-BR" i="1">
                                        <a:latin typeface="Cambria Math"/>
                                      </a:rPr>
                                    </m:ctrlPr>
                                  </m:sSubPr>
                                  <m:e>
                                    <m:r>
                                      <a:rPr lang="pt-BR" i="1">
                                        <a:latin typeface="Cambria Math"/>
                                      </a:rPr>
                                      <m:t>𝑥</m:t>
                                    </m:r>
                                  </m:e>
                                  <m:sub>
                                    <m:r>
                                      <a:rPr lang="pt-BR" i="1">
                                        <a:latin typeface="Cambria Math"/>
                                      </a:rPr>
                                      <m:t>𝑖</m:t>
                                    </m:r>
                                  </m:sub>
                                </m:sSub>
                                <m:r>
                                  <a:rPr lang="pt-BR" i="1">
                                    <a:latin typeface="Cambria Math"/>
                                  </a:rPr>
                                  <m:t>−</m:t>
                                </m:r>
                                <m:sSub>
                                  <m:sSubPr>
                                    <m:ctrlPr>
                                      <a:rPr lang="pt-BR" i="1" smtClean="0">
                                        <a:latin typeface="Cambria Math"/>
                                      </a:rPr>
                                    </m:ctrlPr>
                                  </m:sSubPr>
                                  <m:e>
                                    <m:r>
                                      <a:rPr lang="pt-BR" i="1" smtClean="0">
                                        <a:latin typeface="Cambria Math"/>
                                        <a:ea typeface="Cambria Math"/>
                                      </a:rPr>
                                      <m:t>𝜇</m:t>
                                    </m:r>
                                  </m:e>
                                  <m:sub>
                                    <m:r>
                                      <a:rPr lang="pt-BR" b="0" i="1" smtClean="0">
                                        <a:latin typeface="Cambria Math"/>
                                      </a:rPr>
                                      <m:t>𝑥</m:t>
                                    </m:r>
                                  </m:sub>
                                </m:sSub>
                              </m:e>
                            </m:d>
                            <m:d>
                              <m:dPr>
                                <m:ctrlPr>
                                  <a:rPr lang="pt-BR" i="1">
                                    <a:latin typeface="Cambria Math"/>
                                  </a:rPr>
                                </m:ctrlPr>
                              </m:dPr>
                              <m:e>
                                <m:sSub>
                                  <m:sSubPr>
                                    <m:ctrlPr>
                                      <a:rPr lang="pt-BR" i="1" smtClean="0">
                                        <a:latin typeface="Cambria Math"/>
                                      </a:rPr>
                                    </m:ctrlPr>
                                  </m:sSubPr>
                                  <m:e>
                                    <m:r>
                                      <a:rPr lang="pt-BR" b="0" i="1" smtClean="0">
                                        <a:latin typeface="Cambria Math"/>
                                      </a:rPr>
                                      <m:t>𝑦</m:t>
                                    </m:r>
                                  </m:e>
                                  <m:sub>
                                    <m:r>
                                      <a:rPr lang="pt-BR" b="0" i="1" smtClean="0">
                                        <a:latin typeface="Cambria Math"/>
                                      </a:rPr>
                                      <m:t>𝑖</m:t>
                                    </m:r>
                                  </m:sub>
                                </m:sSub>
                                <m:r>
                                  <a:rPr lang="pt-BR" i="1">
                                    <a:latin typeface="Cambria Math"/>
                                  </a:rPr>
                                  <m:t>−</m:t>
                                </m:r>
                                <m:sSub>
                                  <m:sSubPr>
                                    <m:ctrlPr>
                                      <a:rPr lang="pt-BR" i="1">
                                        <a:latin typeface="Cambria Math"/>
                                      </a:rPr>
                                    </m:ctrlPr>
                                  </m:sSubPr>
                                  <m:e>
                                    <m:r>
                                      <a:rPr lang="pt-BR" i="1">
                                        <a:latin typeface="Cambria Math"/>
                                        <a:ea typeface="Cambria Math"/>
                                      </a:rPr>
                                      <m:t>𝜇</m:t>
                                    </m:r>
                                  </m:e>
                                  <m:sub>
                                    <m:r>
                                      <a:rPr lang="pt-BR" b="0" i="1" smtClean="0">
                                        <a:latin typeface="Cambria Math"/>
                                      </a:rPr>
                                      <m:t>𝑦</m:t>
                                    </m:r>
                                  </m:sub>
                                </m:sSub>
                              </m:e>
                            </m:d>
                          </m:e>
                        </m:nary>
                      </m:num>
                      <m:den>
                        <m:r>
                          <a:rPr lang="pt-BR" b="0" i="1" smtClean="0">
                            <a:latin typeface="Cambria Math"/>
                          </a:rPr>
                          <m:t>𝑁</m:t>
                        </m:r>
                      </m:den>
                    </m:f>
                  </m:oMath>
                </a14:m>
                <a:endParaRPr lang="pt-BR" dirty="0" smtClean="0"/>
              </a:p>
              <a:p>
                <a:endParaRPr lang="pt-BR" dirty="0"/>
              </a:p>
              <a:p>
                <a:r>
                  <a:rPr lang="pt-BR" dirty="0" smtClean="0"/>
                  <a:t>Seguiremos, como de costume, com a AMOSTRAL</a:t>
                </a:r>
                <a:endParaRPr lang="pt-BR" dirty="0"/>
              </a:p>
            </p:txBody>
          </p:sp>
        </mc:Choice>
        <mc:Fallback>
          <p:sp>
            <p:nvSpPr>
              <p:cNvPr id="3" name="Espaço Reservado para Conteúdo 2"/>
              <p:cNvSpPr>
                <a:spLocks noGrp="1" noRot="1" noChangeAspect="1" noMove="1" noResize="1" noEditPoints="1" noAdjustHandles="1" noChangeArrowheads="1" noChangeShapeType="1" noTextEdit="1"/>
              </p:cNvSpPr>
              <p:nvPr>
                <p:ph idx="1"/>
              </p:nvPr>
            </p:nvSpPr>
            <p:spPr>
              <a:blipFill rotWithShape="1">
                <a:blip r:embed="rId2"/>
                <a:stretch>
                  <a:fillRect l="-593" t="-1167" r="-519" b="-1833"/>
                </a:stretch>
              </a:blipFill>
            </p:spPr>
            <p:txBody>
              <a:bodyPr/>
              <a:lstStyle/>
              <a:p>
                <a:r>
                  <a:rPr lang="pt-BR">
                    <a:noFill/>
                  </a:rPr>
                  <a:t> </a:t>
                </a:r>
              </a:p>
            </p:txBody>
          </p:sp>
        </mc:Fallback>
      </mc:AlternateContent>
    </p:spTree>
    <p:extLst>
      <p:ext uri="{BB962C8B-B14F-4D97-AF65-F5344CB8AC3E}">
        <p14:creationId xmlns:p14="http://schemas.microsoft.com/office/powerpoint/2010/main" val="307455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1566368436"/>
              </p:ext>
            </p:extLst>
          </p:nvPr>
        </p:nvGraphicFramePr>
        <p:xfrm>
          <a:off x="395536" y="1059582"/>
          <a:ext cx="1219200" cy="1520190"/>
        </p:xfrm>
        <a:graphic>
          <a:graphicData uri="http://schemas.openxmlformats.org/drawingml/2006/table">
            <a:tbl>
              <a:tblPr>
                <a:tableStyleId>{5C22544A-7EE6-4342-B048-85BDC9FD1C3A}</a:tableStyleId>
              </a:tblPr>
              <a:tblGrid>
                <a:gridCol w="609600"/>
                <a:gridCol w="609600"/>
              </a:tblGrid>
              <a:tr h="190500">
                <a:tc>
                  <a:txBody>
                    <a:bodyPr/>
                    <a:lstStyle/>
                    <a:p>
                      <a:pPr algn="ctr" fontAlgn="b"/>
                      <a:r>
                        <a:rPr lang="pt-BR" sz="1600" b="1" i="0" u="none" strike="noStrike" dirty="0" smtClean="0">
                          <a:solidFill>
                            <a:schemeClr val="tx2"/>
                          </a:solidFill>
                          <a:effectLst/>
                          <a:latin typeface="+mn-lt"/>
                        </a:rPr>
                        <a:t>x</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y</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5</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7</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7</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3</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9</a:t>
                      </a:r>
                      <a:endParaRPr lang="pt-BR" sz="1600" b="0" i="0" u="none" strike="noStrike" dirty="0">
                        <a:solidFill>
                          <a:srgbClr val="000000"/>
                        </a:solidFill>
                        <a:effectLst/>
                        <a:latin typeface="Calibri"/>
                      </a:endParaRPr>
                    </a:p>
                  </a:txBody>
                  <a:tcPr marL="9525" marR="9525" marT="9525" marB="0" anchor="b"/>
                </a:tc>
              </a:tr>
            </a:tbl>
          </a:graphicData>
        </a:graphic>
      </p:graphicFrame>
      <p:sp>
        <p:nvSpPr>
          <p:cNvPr id="4" name="CaixaDeTexto 3"/>
          <p:cNvSpPr txBox="1"/>
          <p:nvPr/>
        </p:nvSpPr>
        <p:spPr>
          <a:xfrm>
            <a:off x="179512" y="123478"/>
            <a:ext cx="1728192" cy="923330"/>
          </a:xfrm>
          <a:prstGeom prst="rect">
            <a:avLst/>
          </a:prstGeom>
          <a:noFill/>
        </p:spPr>
        <p:txBody>
          <a:bodyPr wrap="square" rtlCol="0">
            <a:spAutoFit/>
          </a:bodyPr>
          <a:lstStyle/>
          <a:p>
            <a:pPr algn="ctr"/>
            <a:r>
              <a:rPr lang="pt-BR" dirty="0" smtClean="0"/>
              <a:t>Considere as seguintes variáveis</a:t>
            </a:r>
            <a:endParaRPr lang="pt-BR" dirty="0"/>
          </a:p>
        </p:txBody>
      </p:sp>
      <p:sp>
        <p:nvSpPr>
          <p:cNvPr id="5" name="CaixaDeTexto 4"/>
          <p:cNvSpPr txBox="1"/>
          <p:nvPr/>
        </p:nvSpPr>
        <p:spPr>
          <a:xfrm>
            <a:off x="3779912" y="1029965"/>
            <a:ext cx="2736304" cy="923330"/>
          </a:xfrm>
          <a:prstGeom prst="rect">
            <a:avLst/>
          </a:prstGeom>
          <a:noFill/>
        </p:spPr>
        <p:txBody>
          <a:bodyPr wrap="square" rtlCol="0">
            <a:spAutoFit/>
          </a:bodyPr>
          <a:lstStyle/>
          <a:p>
            <a:pPr algn="ctr"/>
            <a:r>
              <a:rPr lang="pt-BR" dirty="0" smtClean="0"/>
              <a:t>Calcule Média e Desvio Padrão de cada uma das variáveis ao lado</a:t>
            </a:r>
            <a:endParaRPr lang="pt-BR" dirty="0"/>
          </a:p>
        </p:txBody>
      </p:sp>
      <p:graphicFrame>
        <p:nvGraphicFramePr>
          <p:cNvPr id="6" name="Tabela 5"/>
          <p:cNvGraphicFramePr>
            <a:graphicFrameLocks noGrp="1"/>
          </p:cNvGraphicFramePr>
          <p:nvPr>
            <p:extLst>
              <p:ext uri="{D42A27DB-BD31-4B8C-83A1-F6EECF244321}">
                <p14:modId xmlns:p14="http://schemas.microsoft.com/office/powerpoint/2010/main" val="924444704"/>
              </p:ext>
            </p:extLst>
          </p:nvPr>
        </p:nvGraphicFramePr>
        <p:xfrm>
          <a:off x="3923928" y="2067694"/>
          <a:ext cx="2448272" cy="760095"/>
        </p:xfrm>
        <a:graphic>
          <a:graphicData uri="http://schemas.openxmlformats.org/drawingml/2006/table">
            <a:tbl>
              <a:tblPr>
                <a:tableStyleId>{5C22544A-7EE6-4342-B048-85BDC9FD1C3A}</a:tableStyleId>
              </a:tblPr>
              <a:tblGrid>
                <a:gridCol w="791360"/>
                <a:gridCol w="828456"/>
                <a:gridCol w="828456"/>
              </a:tblGrid>
              <a:tr h="190500">
                <a:tc>
                  <a:txBody>
                    <a:bodyPr/>
                    <a:lstStyle/>
                    <a:p>
                      <a:pPr algn="ctr" fontAlgn="b"/>
                      <a:endParaRPr lang="pt-BR" sz="1600" b="0" i="0" u="none" strike="noStrike" dirty="0">
                        <a:solidFill>
                          <a:srgbClr val="000000"/>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x</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i="0" u="none" strike="noStrike" dirty="0" smtClean="0">
                          <a:solidFill>
                            <a:schemeClr val="tx2"/>
                          </a:solidFill>
                          <a:effectLst/>
                          <a:latin typeface="Calibri"/>
                        </a:rPr>
                        <a:t>y</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Média</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5,8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DP</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1,924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1,673</a:t>
                      </a:r>
                      <a:endParaRPr lang="pt-BR" sz="16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21848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tângulo 1"/>
              <p:cNvSpPr/>
              <p:nvPr/>
            </p:nvSpPr>
            <p:spPr>
              <a:xfrm>
                <a:off x="4139952" y="123478"/>
                <a:ext cx="2638030" cy="62985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pt-BR" i="1" smtClean="0">
                              <a:latin typeface="Cambria Math"/>
                            </a:rPr>
                          </m:ctrlPr>
                        </m:sSubPr>
                        <m:e>
                          <m:r>
                            <a:rPr lang="pt-BR" i="1">
                              <a:latin typeface="Cambria Math"/>
                            </a:rPr>
                            <m:t>𝑆</m:t>
                          </m:r>
                        </m:e>
                        <m:sub>
                          <m:r>
                            <a:rPr lang="pt-BR" i="1">
                              <a:latin typeface="Cambria Math"/>
                            </a:rPr>
                            <m:t>𝑥𝑦</m:t>
                          </m:r>
                        </m:sub>
                      </m:sSub>
                      <m:r>
                        <a:rPr lang="pt-BR" i="1">
                          <a:latin typeface="Cambria Math"/>
                        </a:rPr>
                        <m:t>=</m:t>
                      </m:r>
                      <m:f>
                        <m:fPr>
                          <m:ctrlPr>
                            <a:rPr lang="pt-BR" i="1">
                              <a:latin typeface="Cambria Math"/>
                            </a:rPr>
                          </m:ctrlPr>
                        </m:fPr>
                        <m:num>
                          <m:nary>
                            <m:naryPr>
                              <m:chr m:val="∑"/>
                              <m:subHide m:val="on"/>
                              <m:supHide m:val="on"/>
                              <m:ctrlPr>
                                <a:rPr lang="pt-BR" i="1">
                                  <a:latin typeface="Cambria Math"/>
                                </a:rPr>
                              </m:ctrlPr>
                            </m:naryPr>
                            <m:sub/>
                            <m:sup/>
                            <m:e>
                              <m:d>
                                <m:dPr>
                                  <m:ctrlPr>
                                    <a:rPr lang="pt-BR" i="1">
                                      <a:latin typeface="Cambria Math"/>
                                    </a:rPr>
                                  </m:ctrlPr>
                                </m:dPr>
                                <m:e>
                                  <m:sSub>
                                    <m:sSubPr>
                                      <m:ctrlPr>
                                        <a:rPr lang="pt-BR" i="1">
                                          <a:latin typeface="Cambria Math"/>
                                        </a:rPr>
                                      </m:ctrlPr>
                                    </m:sSubPr>
                                    <m:e>
                                      <m:r>
                                        <a:rPr lang="pt-BR" i="1">
                                          <a:latin typeface="Cambria Math"/>
                                        </a:rPr>
                                        <m:t>𝑥</m:t>
                                      </m:r>
                                    </m:e>
                                    <m:sub>
                                      <m:r>
                                        <a:rPr lang="pt-BR" i="1">
                                          <a:latin typeface="Cambria Math"/>
                                        </a:rPr>
                                        <m:t>𝑖</m:t>
                                      </m:r>
                                    </m:sub>
                                  </m:sSub>
                                  <m:r>
                                    <a:rPr lang="pt-BR" i="1">
                                      <a:latin typeface="Cambria Math"/>
                                    </a:rPr>
                                    <m:t>−</m:t>
                                  </m:r>
                                  <m:acc>
                                    <m:accPr>
                                      <m:chr m:val="̅"/>
                                      <m:ctrlPr>
                                        <a:rPr lang="pt-BR" i="1">
                                          <a:latin typeface="Cambria Math"/>
                                        </a:rPr>
                                      </m:ctrlPr>
                                    </m:accPr>
                                    <m:e>
                                      <m:r>
                                        <a:rPr lang="pt-BR" i="1">
                                          <a:latin typeface="Cambria Math"/>
                                        </a:rPr>
                                        <m:t>𝑥</m:t>
                                      </m:r>
                                    </m:e>
                                  </m:acc>
                                </m:e>
                              </m:d>
                              <m:d>
                                <m:dPr>
                                  <m:ctrlPr>
                                    <a:rPr lang="pt-BR" i="1">
                                      <a:latin typeface="Cambria Math"/>
                                    </a:rPr>
                                  </m:ctrlPr>
                                </m:dPr>
                                <m:e>
                                  <m:sSub>
                                    <m:sSubPr>
                                      <m:ctrlPr>
                                        <a:rPr lang="pt-BR" i="1" smtClean="0">
                                          <a:latin typeface="Cambria Math"/>
                                        </a:rPr>
                                      </m:ctrlPr>
                                    </m:sSubPr>
                                    <m:e>
                                      <m:r>
                                        <a:rPr lang="pt-BR" b="0" i="1" smtClean="0">
                                          <a:latin typeface="Cambria Math"/>
                                        </a:rPr>
                                        <m:t>𝑦</m:t>
                                      </m:r>
                                    </m:e>
                                    <m:sub>
                                      <m:r>
                                        <a:rPr lang="pt-BR" b="0" i="1" smtClean="0">
                                          <a:latin typeface="Cambria Math"/>
                                        </a:rPr>
                                        <m:t>𝑖</m:t>
                                      </m:r>
                                    </m:sub>
                                  </m:sSub>
                                  <m:r>
                                    <a:rPr lang="pt-BR" i="1">
                                      <a:latin typeface="Cambria Math"/>
                                    </a:rPr>
                                    <m:t>−</m:t>
                                  </m:r>
                                  <m:acc>
                                    <m:accPr>
                                      <m:chr m:val="̅"/>
                                      <m:ctrlPr>
                                        <a:rPr lang="pt-BR" i="1">
                                          <a:latin typeface="Cambria Math"/>
                                        </a:rPr>
                                      </m:ctrlPr>
                                    </m:accPr>
                                    <m:e>
                                      <m:r>
                                        <a:rPr lang="pt-BR" i="1">
                                          <a:latin typeface="Cambria Math"/>
                                        </a:rPr>
                                        <m:t>𝑦</m:t>
                                      </m:r>
                                    </m:e>
                                  </m:acc>
                                </m:e>
                              </m:d>
                            </m:e>
                          </m:nary>
                        </m:num>
                        <m:den>
                          <m:r>
                            <a:rPr lang="pt-BR" i="1">
                              <a:latin typeface="Cambria Math"/>
                            </a:rPr>
                            <m:t>𝑛</m:t>
                          </m:r>
                          <m:r>
                            <a:rPr lang="pt-BR" i="1">
                              <a:latin typeface="Cambria Math"/>
                            </a:rPr>
                            <m:t>−1</m:t>
                          </m:r>
                        </m:den>
                      </m:f>
                    </m:oMath>
                  </m:oMathPara>
                </a14:m>
                <a:endParaRPr lang="pt-BR" dirty="0"/>
              </a:p>
            </p:txBody>
          </p:sp>
        </mc:Choice>
        <mc:Fallback>
          <p:sp>
            <p:nvSpPr>
              <p:cNvPr id="2" name="Retângulo 1"/>
              <p:cNvSpPr>
                <a:spLocks noRot="1" noChangeAspect="1" noMove="1" noResize="1" noEditPoints="1" noAdjustHandles="1" noChangeArrowheads="1" noChangeShapeType="1" noTextEdit="1"/>
              </p:cNvSpPr>
              <p:nvPr/>
            </p:nvSpPr>
            <p:spPr>
              <a:xfrm>
                <a:off x="4139952" y="123478"/>
                <a:ext cx="2638030" cy="629852"/>
              </a:xfrm>
              <a:prstGeom prst="rect">
                <a:avLst/>
              </a:prstGeom>
              <a:blipFill rotWithShape="1">
                <a:blip r:embed="rId2"/>
                <a:stretch>
                  <a:fillRect/>
                </a:stretch>
              </a:blipFill>
            </p:spPr>
            <p:txBody>
              <a:bodyPr/>
              <a:lstStyle/>
              <a:p>
                <a:r>
                  <a:rPr lang="pt-BR">
                    <a:noFill/>
                  </a:rPr>
                  <a:t> </a:t>
                </a:r>
              </a:p>
            </p:txBody>
          </p:sp>
        </mc:Fallback>
      </mc:AlternateContent>
      <p:graphicFrame>
        <p:nvGraphicFramePr>
          <p:cNvPr id="3" name="Tabela 2"/>
          <p:cNvGraphicFramePr>
            <a:graphicFrameLocks noGrp="1"/>
          </p:cNvGraphicFramePr>
          <p:nvPr>
            <p:extLst>
              <p:ext uri="{D42A27DB-BD31-4B8C-83A1-F6EECF244321}">
                <p14:modId xmlns:p14="http://schemas.microsoft.com/office/powerpoint/2010/main" val="97889087"/>
              </p:ext>
            </p:extLst>
          </p:nvPr>
        </p:nvGraphicFramePr>
        <p:xfrm>
          <a:off x="1048114" y="1635646"/>
          <a:ext cx="1219200" cy="1520190"/>
        </p:xfrm>
        <a:graphic>
          <a:graphicData uri="http://schemas.openxmlformats.org/drawingml/2006/table">
            <a:tbl>
              <a:tblPr>
                <a:tableStyleId>{5C22544A-7EE6-4342-B048-85BDC9FD1C3A}</a:tableStyleId>
              </a:tblPr>
              <a:tblGrid>
                <a:gridCol w="609600"/>
                <a:gridCol w="609600"/>
              </a:tblGrid>
              <a:tr h="37341">
                <a:tc>
                  <a:txBody>
                    <a:bodyPr/>
                    <a:lstStyle/>
                    <a:p>
                      <a:pPr algn="ctr" fontAlgn="b"/>
                      <a:r>
                        <a:rPr lang="pt-BR" sz="1600" b="1" i="0" u="none" strike="noStrike" dirty="0" smtClean="0">
                          <a:solidFill>
                            <a:schemeClr val="tx2"/>
                          </a:solidFill>
                          <a:effectLst/>
                          <a:latin typeface="+mn-lt"/>
                        </a:rPr>
                        <a:t>x</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y</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5</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7</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7</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3</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9</a:t>
                      </a:r>
                      <a:endParaRPr lang="pt-BR" sz="1600" b="0" i="0" u="none" strike="noStrike" dirty="0">
                        <a:solidFill>
                          <a:srgbClr val="000000"/>
                        </a:solidFill>
                        <a:effectLst/>
                        <a:latin typeface="Calibri"/>
                      </a:endParaRPr>
                    </a:p>
                  </a:txBody>
                  <a:tcPr marL="9525" marR="9525" marT="9525" marB="0" anchor="b"/>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3596785823"/>
              </p:ext>
            </p:extLst>
          </p:nvPr>
        </p:nvGraphicFramePr>
        <p:xfrm>
          <a:off x="154951" y="3939902"/>
          <a:ext cx="2448272" cy="760095"/>
        </p:xfrm>
        <a:graphic>
          <a:graphicData uri="http://schemas.openxmlformats.org/drawingml/2006/table">
            <a:tbl>
              <a:tblPr>
                <a:tableStyleId>{5C22544A-7EE6-4342-B048-85BDC9FD1C3A}</a:tableStyleId>
              </a:tblPr>
              <a:tblGrid>
                <a:gridCol w="791360"/>
                <a:gridCol w="828456"/>
                <a:gridCol w="828456"/>
              </a:tblGrid>
              <a:tr h="190500">
                <a:tc>
                  <a:txBody>
                    <a:bodyPr/>
                    <a:lstStyle/>
                    <a:p>
                      <a:pPr algn="ctr" fontAlgn="b"/>
                      <a:endParaRPr lang="pt-BR" sz="1600" b="0" i="0" u="none" strike="noStrike" dirty="0">
                        <a:solidFill>
                          <a:srgbClr val="000000"/>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x</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i="0" u="none" strike="noStrike" dirty="0" smtClean="0">
                          <a:solidFill>
                            <a:schemeClr val="tx2"/>
                          </a:solidFill>
                          <a:effectLst/>
                          <a:latin typeface="Calibri"/>
                        </a:rPr>
                        <a:t>y</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Média</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5,8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9,6</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DP</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1,924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1,673</a:t>
                      </a:r>
                      <a:endParaRPr lang="pt-BR" sz="1600" b="0" i="0" u="none" strike="noStrike" dirty="0">
                        <a:solidFill>
                          <a:srgbClr val="000000"/>
                        </a:solidFill>
                        <a:effectLst/>
                        <a:latin typeface="Calibri"/>
                      </a:endParaRPr>
                    </a:p>
                  </a:txBody>
                  <a:tcPr marL="9525" marR="9525" marT="9525" marB="0" anchor="b"/>
                </a:tc>
              </a:tr>
            </a:tbl>
          </a:graphicData>
        </a:graphic>
      </p:graphicFrame>
      <mc:AlternateContent xmlns:mc="http://schemas.openxmlformats.org/markup-compatibility/2006">
        <mc:Choice xmlns:a14="http://schemas.microsoft.com/office/drawing/2010/main" Requires="a14">
          <p:graphicFrame>
            <p:nvGraphicFramePr>
              <p:cNvPr id="8" name="Tabela 7"/>
              <p:cNvGraphicFramePr>
                <a:graphicFrameLocks noGrp="1"/>
              </p:cNvGraphicFramePr>
              <p:nvPr>
                <p:extLst>
                  <p:ext uri="{D42A27DB-BD31-4B8C-83A1-F6EECF244321}">
                    <p14:modId xmlns:p14="http://schemas.microsoft.com/office/powerpoint/2010/main" val="2910857370"/>
                  </p:ext>
                </p:extLst>
              </p:nvPr>
            </p:nvGraphicFramePr>
            <p:xfrm>
              <a:off x="2411760" y="1635646"/>
              <a:ext cx="3744416" cy="1489710"/>
            </p:xfrm>
            <a:graphic>
              <a:graphicData uri="http://schemas.openxmlformats.org/drawingml/2006/table">
                <a:tbl>
                  <a:tblPr>
                    <a:tableStyleId>{5C22544A-7EE6-4342-B048-85BDC9FD1C3A}</a:tableStyleId>
                  </a:tblPr>
                  <a:tblGrid>
                    <a:gridCol w="1104123"/>
                    <a:gridCol w="1104123"/>
                    <a:gridCol w="1536170"/>
                  </a:tblGrid>
                  <a:tr h="190500">
                    <a:tc>
                      <a:txBody>
                        <a:bodyPr/>
                        <a:lstStyle/>
                        <a:p>
                          <a:pPr algn="ctr" fontAlgn="b"/>
                          <a14:m>
                            <m:oMathPara xmlns:m="http://schemas.openxmlformats.org/officeDocument/2006/math">
                              <m:oMathParaPr>
                                <m:jc m:val="centerGroup"/>
                              </m:oMathParaPr>
                              <m:oMath xmlns:m="http://schemas.openxmlformats.org/officeDocument/2006/math">
                                <m:d>
                                  <m:dPr>
                                    <m:ctrlPr>
                                      <a:rPr lang="pt-BR" sz="1400" i="1" smtClean="0">
                                        <a:latin typeface="Cambria Math"/>
                                      </a:rPr>
                                    </m:ctrlPr>
                                  </m:dPr>
                                  <m:e>
                                    <m:sSub>
                                      <m:sSubPr>
                                        <m:ctrlPr>
                                          <a:rPr lang="pt-BR" sz="1400" i="1">
                                            <a:latin typeface="Cambria Math"/>
                                          </a:rPr>
                                        </m:ctrlPr>
                                      </m:sSubPr>
                                      <m:e>
                                        <m:r>
                                          <a:rPr lang="pt-BR" sz="1400" i="1">
                                            <a:latin typeface="Cambria Math"/>
                                          </a:rPr>
                                          <m:t>𝑥</m:t>
                                        </m:r>
                                      </m:e>
                                      <m:sub>
                                        <m:r>
                                          <a:rPr lang="pt-BR" sz="1400" i="1">
                                            <a:latin typeface="Cambria Math"/>
                                          </a:rPr>
                                          <m:t>𝑖</m:t>
                                        </m:r>
                                      </m:sub>
                                    </m:sSub>
                                    <m:r>
                                      <a:rPr lang="pt-BR" sz="1400" i="1">
                                        <a:latin typeface="Cambria Math"/>
                                      </a:rPr>
                                      <m:t>−</m:t>
                                    </m:r>
                                    <m:acc>
                                      <m:accPr>
                                        <m:chr m:val="̅"/>
                                        <m:ctrlPr>
                                          <a:rPr lang="pt-BR" sz="1400" i="1">
                                            <a:latin typeface="Cambria Math"/>
                                          </a:rPr>
                                        </m:ctrlPr>
                                      </m:accPr>
                                      <m:e>
                                        <m:r>
                                          <a:rPr lang="pt-BR" sz="1400" i="1">
                                            <a:latin typeface="Cambria Math"/>
                                          </a:rPr>
                                          <m:t>𝑥</m:t>
                                        </m:r>
                                      </m:e>
                                    </m:acc>
                                  </m:e>
                                </m:d>
                              </m:oMath>
                            </m:oMathPara>
                          </a14:m>
                          <a:endParaRPr lang="pt-BR" sz="1400" b="0" i="0" u="none" strike="noStrike" dirty="0">
                            <a:solidFill>
                              <a:srgbClr val="000000"/>
                            </a:solidFill>
                            <a:effectLst/>
                            <a:latin typeface="Calibri"/>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pt-BR" sz="1400" b="0" i="1" smtClean="0">
                                        <a:latin typeface="Cambria Math"/>
                                      </a:rPr>
                                    </m:ctrlPr>
                                  </m:sSubPr>
                                  <m:e>
                                    <m:r>
                                      <a:rPr lang="pt-BR" sz="1400" b="0" i="1" smtClean="0">
                                        <a:latin typeface="Cambria Math"/>
                                      </a:rPr>
                                      <m:t>𝑦</m:t>
                                    </m:r>
                                  </m:e>
                                  <m:sub>
                                    <m:r>
                                      <a:rPr lang="pt-BR" sz="1400" b="0" i="1" smtClean="0">
                                        <a:latin typeface="Cambria Math"/>
                                      </a:rPr>
                                      <m:t>𝑖</m:t>
                                    </m:r>
                                  </m:sub>
                                </m:sSub>
                                <m:r>
                                  <a:rPr lang="pt-BR" sz="1400" i="1">
                                    <a:latin typeface="Cambria Math"/>
                                  </a:rPr>
                                  <m:t>−</m:t>
                                </m:r>
                                <m:acc>
                                  <m:accPr>
                                    <m:chr m:val="̅"/>
                                    <m:ctrlPr>
                                      <a:rPr lang="pt-BR" sz="1400" i="1">
                                        <a:latin typeface="Cambria Math"/>
                                      </a:rPr>
                                    </m:ctrlPr>
                                  </m:accPr>
                                  <m:e>
                                    <m:r>
                                      <a:rPr lang="pt-BR" sz="1400" b="0" i="1" smtClean="0">
                                        <a:latin typeface="Cambria Math"/>
                                      </a:rPr>
                                      <m:t>𝑦</m:t>
                                    </m:r>
                                  </m:e>
                                </m:acc>
                              </m:oMath>
                            </m:oMathPara>
                          </a14:m>
                          <a:endParaRPr lang="pt-BR" sz="1400" b="0" i="0" u="none" strike="noStrike" dirty="0">
                            <a:solidFill>
                              <a:srgbClr val="000000"/>
                            </a:solidFill>
                            <a:effectLst/>
                            <a:latin typeface="Calibri"/>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d>
                                  <m:dPr>
                                    <m:ctrlPr>
                                      <a:rPr lang="pt-BR" sz="1400" i="1" smtClean="0">
                                        <a:latin typeface="Cambria Math"/>
                                      </a:rPr>
                                    </m:ctrlPr>
                                  </m:dPr>
                                  <m:e>
                                    <m:sSub>
                                      <m:sSubPr>
                                        <m:ctrlPr>
                                          <a:rPr lang="pt-BR" sz="1400" i="1">
                                            <a:latin typeface="Cambria Math"/>
                                          </a:rPr>
                                        </m:ctrlPr>
                                      </m:sSubPr>
                                      <m:e>
                                        <m:r>
                                          <a:rPr lang="pt-BR" sz="1400" i="1">
                                            <a:latin typeface="Cambria Math"/>
                                          </a:rPr>
                                          <m:t>𝑥</m:t>
                                        </m:r>
                                      </m:e>
                                      <m:sub>
                                        <m:r>
                                          <a:rPr lang="pt-BR" sz="1400" i="1">
                                            <a:latin typeface="Cambria Math"/>
                                          </a:rPr>
                                          <m:t>𝑖</m:t>
                                        </m:r>
                                      </m:sub>
                                    </m:sSub>
                                    <m:r>
                                      <a:rPr lang="pt-BR" sz="1400" i="1">
                                        <a:latin typeface="Cambria Math"/>
                                      </a:rPr>
                                      <m:t>−</m:t>
                                    </m:r>
                                    <m:acc>
                                      <m:accPr>
                                        <m:chr m:val="̅"/>
                                        <m:ctrlPr>
                                          <a:rPr lang="pt-BR" sz="1400" i="1">
                                            <a:latin typeface="Cambria Math"/>
                                          </a:rPr>
                                        </m:ctrlPr>
                                      </m:accPr>
                                      <m:e>
                                        <m:r>
                                          <a:rPr lang="pt-BR" sz="1400" i="1">
                                            <a:latin typeface="Cambria Math"/>
                                          </a:rPr>
                                          <m:t>𝑥</m:t>
                                        </m:r>
                                      </m:e>
                                    </m:acc>
                                  </m:e>
                                </m:d>
                                <m:d>
                                  <m:dPr>
                                    <m:ctrlPr>
                                      <a:rPr lang="pt-BR" sz="1400" i="1">
                                        <a:latin typeface="Cambria Math"/>
                                      </a:rPr>
                                    </m:ctrlPr>
                                  </m:dPr>
                                  <m:e>
                                    <m:sSub>
                                      <m:sSubPr>
                                        <m:ctrlPr>
                                          <a:rPr lang="pt-BR" sz="1400" b="0" i="1" smtClean="0">
                                            <a:latin typeface="Cambria Math"/>
                                          </a:rPr>
                                        </m:ctrlPr>
                                      </m:sSubPr>
                                      <m:e>
                                        <m:r>
                                          <a:rPr lang="pt-BR" sz="1400" b="0" i="1" smtClean="0">
                                            <a:latin typeface="Cambria Math"/>
                                          </a:rPr>
                                          <m:t>𝑦</m:t>
                                        </m:r>
                                      </m:e>
                                      <m:sub>
                                        <m:r>
                                          <a:rPr lang="pt-BR" sz="1400" b="0" i="1" smtClean="0">
                                            <a:latin typeface="Cambria Math"/>
                                          </a:rPr>
                                          <m:t>𝑖</m:t>
                                        </m:r>
                                      </m:sub>
                                    </m:sSub>
                                    <m:r>
                                      <a:rPr lang="pt-BR" sz="1400" i="1">
                                        <a:latin typeface="Cambria Math"/>
                                      </a:rPr>
                                      <m:t>−</m:t>
                                    </m:r>
                                    <m:acc>
                                      <m:accPr>
                                        <m:chr m:val="̅"/>
                                        <m:ctrlPr>
                                          <a:rPr lang="pt-BR" sz="1400" i="1">
                                            <a:latin typeface="Cambria Math"/>
                                          </a:rPr>
                                        </m:ctrlPr>
                                      </m:accPr>
                                      <m:e>
                                        <m:r>
                                          <a:rPr lang="pt-BR" sz="1400" b="0" i="1" smtClean="0">
                                            <a:latin typeface="Cambria Math"/>
                                          </a:rPr>
                                          <m:t>𝑦</m:t>
                                        </m:r>
                                      </m:e>
                                    </m:acc>
                                  </m:e>
                                </m:d>
                              </m:oMath>
                            </m:oMathPara>
                          </a14:m>
                          <a:endParaRPr lang="pt-BR" sz="1400" b="0" i="0" u="none" strike="noStrike" dirty="0">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-0,8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2,08</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3,08</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1,2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1,68</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0,2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0,4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0,08</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-2,8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-0,6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1,68</a:t>
                          </a:r>
                          <a:endParaRPr lang="pt-BR" sz="1600" b="0" i="0" u="none" strike="noStrike" dirty="0">
                            <a:solidFill>
                              <a:srgbClr val="000000"/>
                            </a:solidFill>
                            <a:effectLst/>
                            <a:latin typeface="Calibri"/>
                          </a:endParaRPr>
                        </a:p>
                      </a:txBody>
                      <a:tcPr marL="9525" marR="9525" marT="9525" marB="0" anchor="b"/>
                    </a:tc>
                  </a:tr>
                </a:tbl>
              </a:graphicData>
            </a:graphic>
          </p:graphicFrame>
        </mc:Choice>
        <mc:Fallback>
          <p:graphicFrame>
            <p:nvGraphicFramePr>
              <p:cNvPr id="8" name="Tabela 7"/>
              <p:cNvGraphicFramePr>
                <a:graphicFrameLocks noGrp="1"/>
              </p:cNvGraphicFramePr>
              <p:nvPr>
                <p:extLst>
                  <p:ext uri="{D42A27DB-BD31-4B8C-83A1-F6EECF244321}">
                    <p14:modId xmlns:p14="http://schemas.microsoft.com/office/powerpoint/2010/main" val="2910857370"/>
                  </p:ext>
                </p:extLst>
              </p:nvPr>
            </p:nvGraphicFramePr>
            <p:xfrm>
              <a:off x="2411760" y="1635646"/>
              <a:ext cx="3744416" cy="1489710"/>
            </p:xfrm>
            <a:graphic>
              <a:graphicData uri="http://schemas.openxmlformats.org/drawingml/2006/table">
                <a:tbl>
                  <a:tblPr>
                    <a:tableStyleId>{5C22544A-7EE6-4342-B048-85BDC9FD1C3A}</a:tableStyleId>
                  </a:tblPr>
                  <a:tblGrid>
                    <a:gridCol w="1104123"/>
                    <a:gridCol w="1104123"/>
                    <a:gridCol w="1536170"/>
                  </a:tblGrid>
                  <a:tr h="222885">
                    <a:tc>
                      <a:txBody>
                        <a:bodyPr/>
                        <a:lstStyle/>
                        <a:p>
                          <a:endParaRPr lang="pt-BR"/>
                        </a:p>
                      </a:txBody>
                      <a:tcPr marL="9525" marR="9525" marT="9525" marB="0" anchor="b">
                        <a:blipFill rotWithShape="1">
                          <a:blip r:embed="rId3"/>
                          <a:stretch>
                            <a:fillRect l="-552" r="-239227" b="-616216"/>
                          </a:stretch>
                        </a:blipFill>
                      </a:tcPr>
                    </a:tc>
                    <a:tc>
                      <a:txBody>
                        <a:bodyPr/>
                        <a:lstStyle/>
                        <a:p>
                          <a:endParaRPr lang="pt-BR"/>
                        </a:p>
                      </a:txBody>
                      <a:tcPr marL="9525" marR="9525" marT="9525" marB="0" anchor="b">
                        <a:blipFill rotWithShape="1">
                          <a:blip r:embed="rId3"/>
                          <a:stretch>
                            <a:fillRect l="-100552" r="-139227" b="-616216"/>
                          </a:stretch>
                        </a:blipFill>
                      </a:tcPr>
                    </a:tc>
                    <a:tc>
                      <a:txBody>
                        <a:bodyPr/>
                        <a:lstStyle/>
                        <a:p>
                          <a:endParaRPr lang="pt-BR"/>
                        </a:p>
                      </a:txBody>
                      <a:tcPr marL="9525" marR="9525" marT="9525" marB="0" anchor="b">
                        <a:blipFill rotWithShape="1">
                          <a:blip r:embed="rId3"/>
                          <a:stretch>
                            <a:fillRect l="-144048" b="-616216"/>
                          </a:stretch>
                        </a:blipFill>
                      </a:tcPr>
                    </a:tc>
                  </a:tr>
                  <a:tr h="253365">
                    <a:tc>
                      <a:txBody>
                        <a:bodyPr/>
                        <a:lstStyle/>
                        <a:p>
                          <a:pPr algn="ctr" fontAlgn="b"/>
                          <a:r>
                            <a:rPr lang="pt-BR" sz="1600" u="none" strike="noStrike">
                              <a:effectLst/>
                            </a:rPr>
                            <a:t>-0,8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2,08</a:t>
                          </a:r>
                          <a:endParaRPr lang="pt-BR" sz="1600" b="0" i="0" u="none" strike="noStrike">
                            <a:solidFill>
                              <a:srgbClr val="000000"/>
                            </a:solidFill>
                            <a:effectLst/>
                            <a:latin typeface="Calibri"/>
                          </a:endParaRPr>
                        </a:p>
                      </a:txBody>
                      <a:tcPr marL="9525" marR="9525" marT="9525" marB="0" anchor="b"/>
                    </a:tc>
                  </a:tr>
                  <a:tr h="253365">
                    <a:tc>
                      <a:txBody>
                        <a:bodyPr/>
                        <a:lstStyle/>
                        <a:p>
                          <a:pPr algn="ctr" fontAlgn="b"/>
                          <a:r>
                            <a:rPr lang="pt-BR" sz="1600" u="none" strike="noStrike">
                              <a:effectLst/>
                            </a:rPr>
                            <a:t>2,2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3,08</a:t>
                          </a:r>
                          <a:endParaRPr lang="pt-BR" sz="1600" b="0" i="0" u="none" strike="noStrike">
                            <a:solidFill>
                              <a:srgbClr val="000000"/>
                            </a:solidFill>
                            <a:effectLst/>
                            <a:latin typeface="Calibri"/>
                          </a:endParaRPr>
                        </a:p>
                      </a:txBody>
                      <a:tcPr marL="9525" marR="9525" marT="9525" marB="0" anchor="b"/>
                    </a:tc>
                  </a:tr>
                  <a:tr h="253365">
                    <a:tc>
                      <a:txBody>
                        <a:bodyPr/>
                        <a:lstStyle/>
                        <a:p>
                          <a:pPr algn="ctr" fontAlgn="b"/>
                          <a:r>
                            <a:rPr lang="pt-BR" sz="1600" u="none" strike="noStrike">
                              <a:effectLst/>
                            </a:rPr>
                            <a:t>1,2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1,68</a:t>
                          </a:r>
                          <a:endParaRPr lang="pt-BR" sz="1600" b="0" i="0" u="none" strike="noStrike">
                            <a:solidFill>
                              <a:srgbClr val="000000"/>
                            </a:solidFill>
                            <a:effectLst/>
                            <a:latin typeface="Calibri"/>
                          </a:endParaRPr>
                        </a:p>
                      </a:txBody>
                      <a:tcPr marL="9525" marR="9525" marT="9525" marB="0" anchor="b"/>
                    </a:tc>
                  </a:tr>
                  <a:tr h="253365">
                    <a:tc>
                      <a:txBody>
                        <a:bodyPr/>
                        <a:lstStyle/>
                        <a:p>
                          <a:pPr algn="ctr" fontAlgn="b"/>
                          <a:r>
                            <a:rPr lang="pt-BR" sz="1600" u="none" strike="noStrike">
                              <a:effectLst/>
                            </a:rPr>
                            <a:t>0,2</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0,4</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0,08</a:t>
                          </a:r>
                          <a:endParaRPr lang="pt-BR" sz="1600" b="0" i="0" u="none" strike="noStrike">
                            <a:solidFill>
                              <a:srgbClr val="000000"/>
                            </a:solidFill>
                            <a:effectLst/>
                            <a:latin typeface="Calibri"/>
                          </a:endParaRPr>
                        </a:p>
                      </a:txBody>
                      <a:tcPr marL="9525" marR="9525" marT="9525" marB="0" anchor="b"/>
                    </a:tc>
                  </a:tr>
                  <a:tr h="253365">
                    <a:tc>
                      <a:txBody>
                        <a:bodyPr/>
                        <a:lstStyle/>
                        <a:p>
                          <a:pPr algn="ctr" fontAlgn="b"/>
                          <a:r>
                            <a:rPr lang="pt-BR" sz="1600" u="none" strike="noStrike">
                              <a:effectLst/>
                            </a:rPr>
                            <a:t>-2,8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-0,6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1,68</a:t>
                          </a:r>
                          <a:endParaRPr lang="pt-BR" sz="1600" b="0" i="0" u="none" strike="noStrike" dirty="0">
                            <a:solidFill>
                              <a:srgbClr val="000000"/>
                            </a:solidFill>
                            <a:effectLst/>
                            <a:latin typeface="Calibri"/>
                          </a:endParaRPr>
                        </a:p>
                      </a:txBody>
                      <a:tcPr marL="9525" marR="9525" marT="9525" marB="0" anchor="b"/>
                    </a:tc>
                  </a:tr>
                </a:tbl>
              </a:graphicData>
            </a:graphic>
          </p:graphicFrame>
        </mc:Fallback>
      </mc:AlternateContent>
      <p:sp>
        <p:nvSpPr>
          <p:cNvPr id="9" name="Retângulo 8"/>
          <p:cNvSpPr/>
          <p:nvPr/>
        </p:nvSpPr>
        <p:spPr>
          <a:xfrm>
            <a:off x="2411760" y="1923678"/>
            <a:ext cx="1080120"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p:cNvSpPr/>
          <p:nvPr/>
        </p:nvSpPr>
        <p:spPr>
          <a:xfrm>
            <a:off x="3491880" y="1923678"/>
            <a:ext cx="1152128"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p:cNvSpPr/>
          <p:nvPr/>
        </p:nvSpPr>
        <p:spPr>
          <a:xfrm>
            <a:off x="4644008" y="1923678"/>
            <a:ext cx="1512168"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CaixaDeTexto 11"/>
          <p:cNvSpPr txBox="1"/>
          <p:nvPr/>
        </p:nvSpPr>
        <p:spPr>
          <a:xfrm>
            <a:off x="107504" y="339502"/>
            <a:ext cx="3672408" cy="369332"/>
          </a:xfrm>
          <a:prstGeom prst="rect">
            <a:avLst/>
          </a:prstGeom>
          <a:noFill/>
        </p:spPr>
        <p:txBody>
          <a:bodyPr wrap="square" rtlCol="0">
            <a:spAutoFit/>
          </a:bodyPr>
          <a:lstStyle/>
          <a:p>
            <a:r>
              <a:rPr lang="pt-BR" dirty="0" smtClean="0"/>
              <a:t>Calculando a Covariância</a:t>
            </a:r>
            <a:endParaRPr lang="pt-BR" dirty="0"/>
          </a:p>
        </p:txBody>
      </p:sp>
      <mc:AlternateContent xmlns:mc="http://schemas.openxmlformats.org/markup-compatibility/2006" xmlns:a14="http://schemas.microsoft.com/office/drawing/2010/main">
        <mc:Choice Requires="a14">
          <p:sp>
            <p:nvSpPr>
              <p:cNvPr id="13" name="Retângulo 12"/>
              <p:cNvSpPr/>
              <p:nvPr/>
            </p:nvSpPr>
            <p:spPr>
              <a:xfrm>
                <a:off x="4292352" y="3867894"/>
                <a:ext cx="2148665"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pt-BR" i="1" smtClean="0">
                              <a:latin typeface="Cambria Math"/>
                            </a:rPr>
                          </m:ctrlPr>
                        </m:sSubPr>
                        <m:e>
                          <m:r>
                            <a:rPr lang="pt-BR" i="1">
                              <a:latin typeface="Cambria Math"/>
                            </a:rPr>
                            <m:t>𝑆</m:t>
                          </m:r>
                        </m:e>
                        <m:sub>
                          <m:r>
                            <a:rPr lang="pt-BR" i="1">
                              <a:latin typeface="Cambria Math"/>
                            </a:rPr>
                            <m:t>𝑥𝑦</m:t>
                          </m:r>
                        </m:sub>
                      </m:sSub>
                      <m:r>
                        <a:rPr lang="pt-BR" i="1">
                          <a:latin typeface="Cambria Math"/>
                        </a:rPr>
                        <m:t>=</m:t>
                      </m:r>
                      <m:f>
                        <m:fPr>
                          <m:ctrlPr>
                            <a:rPr lang="pt-BR" i="1">
                              <a:latin typeface="Cambria Math"/>
                            </a:rPr>
                          </m:ctrlPr>
                        </m:fPr>
                        <m:num>
                          <m:r>
                            <a:rPr lang="pt-BR" b="0" i="1" smtClean="0">
                              <a:latin typeface="Cambria Math"/>
                            </a:rPr>
                            <m:t>8,6</m:t>
                          </m:r>
                        </m:num>
                        <m:den>
                          <m:r>
                            <a:rPr lang="pt-BR" b="0" i="1" smtClean="0">
                              <a:latin typeface="Cambria Math"/>
                            </a:rPr>
                            <m:t>5</m:t>
                          </m:r>
                          <m:r>
                            <a:rPr lang="pt-BR" i="1">
                              <a:latin typeface="Cambria Math"/>
                            </a:rPr>
                            <m:t>−1</m:t>
                          </m:r>
                        </m:den>
                      </m:f>
                      <m:r>
                        <a:rPr lang="pt-BR" b="0" i="1" smtClean="0">
                          <a:latin typeface="Cambria Math"/>
                        </a:rPr>
                        <m:t>=2,15</m:t>
                      </m:r>
                    </m:oMath>
                  </m:oMathPara>
                </a14:m>
                <a:endParaRPr lang="pt-BR" dirty="0"/>
              </a:p>
            </p:txBody>
          </p:sp>
        </mc:Choice>
        <mc:Fallback xmlns="">
          <p:sp>
            <p:nvSpPr>
              <p:cNvPr id="13" name="Retângulo 12"/>
              <p:cNvSpPr>
                <a:spLocks noRot="1" noChangeAspect="1" noMove="1" noResize="1" noEditPoints="1" noAdjustHandles="1" noChangeArrowheads="1" noChangeShapeType="1" noTextEdit="1"/>
              </p:cNvSpPr>
              <p:nvPr/>
            </p:nvSpPr>
            <p:spPr>
              <a:xfrm>
                <a:off x="4292352" y="3867894"/>
                <a:ext cx="2148665" cy="612796"/>
              </a:xfrm>
              <a:prstGeom prst="rect">
                <a:avLst/>
              </a:prstGeom>
              <a:blipFill rotWithShape="1">
                <a:blip r:embed="rId4"/>
                <a:stretch>
                  <a:fillRect/>
                </a:stretch>
              </a:blipFill>
            </p:spPr>
            <p:txBody>
              <a:bodyPr/>
              <a:lstStyle/>
              <a:p>
                <a:r>
                  <a:rPr lang="pt-BR">
                    <a:noFill/>
                  </a:rPr>
                  <a:t> </a:t>
                </a:r>
              </a:p>
            </p:txBody>
          </p:sp>
        </mc:Fallback>
      </mc:AlternateContent>
      <p:sp>
        <p:nvSpPr>
          <p:cNvPr id="14" name="Retângulo 13"/>
          <p:cNvSpPr/>
          <p:nvPr/>
        </p:nvSpPr>
        <p:spPr>
          <a:xfrm>
            <a:off x="5796136" y="3795886"/>
            <a:ext cx="720080" cy="6848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CaixaDeTexto 14"/>
          <p:cNvSpPr txBox="1"/>
          <p:nvPr/>
        </p:nvSpPr>
        <p:spPr>
          <a:xfrm>
            <a:off x="6690490" y="3834359"/>
            <a:ext cx="2034154" cy="646331"/>
          </a:xfrm>
          <a:prstGeom prst="rect">
            <a:avLst/>
          </a:prstGeom>
          <a:noFill/>
        </p:spPr>
        <p:txBody>
          <a:bodyPr wrap="square" rtlCol="0">
            <a:spAutoFit/>
          </a:bodyPr>
          <a:lstStyle/>
          <a:p>
            <a:pPr algn="ctr"/>
            <a:r>
              <a:rPr lang="pt-BR" dirty="0" smtClean="0">
                <a:solidFill>
                  <a:srgbClr val="FF0000"/>
                </a:solidFill>
              </a:rPr>
              <a:t>Mas o que esse valor significa?</a:t>
            </a:r>
            <a:endParaRPr lang="pt-BR" dirty="0">
              <a:solidFill>
                <a:srgbClr val="FF0000"/>
              </a:solidFill>
            </a:endParaRPr>
          </a:p>
        </p:txBody>
      </p:sp>
    </p:spTree>
    <p:extLst>
      <p:ext uri="{BB962C8B-B14F-4D97-AF65-F5344CB8AC3E}">
        <p14:creationId xmlns:p14="http://schemas.microsoft.com/office/powerpoint/2010/main" val="74174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0" nodeType="clickEffect">
                                  <p:stCondLst>
                                    <p:cond delay="0"/>
                                  </p:stCondLst>
                                  <p:childTnLst>
                                    <p:animEffect transition="out" filter="wipe(down)">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arn(inVertical)">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p:bldP spid="14" grpId="0" animBg="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483518"/>
            <a:ext cx="2232248" cy="1323439"/>
          </a:xfrm>
          <a:prstGeom prst="rect">
            <a:avLst/>
          </a:prstGeom>
          <a:noFill/>
        </p:spPr>
        <p:txBody>
          <a:bodyPr wrap="square" rtlCol="0">
            <a:spAutoFit/>
          </a:bodyPr>
          <a:lstStyle/>
          <a:p>
            <a:pPr algn="ctr"/>
            <a:r>
              <a:rPr lang="pt-BR" sz="1600" b="1" dirty="0" smtClean="0"/>
              <a:t>Continuemos no exemplo e suponhamos que as unidades das duas variáveis fossem:</a:t>
            </a:r>
            <a:endParaRPr lang="pt-BR" sz="1600" b="1" dirty="0"/>
          </a:p>
        </p:txBody>
      </p:sp>
      <p:graphicFrame>
        <p:nvGraphicFramePr>
          <p:cNvPr id="3" name="Tabela 2"/>
          <p:cNvGraphicFramePr>
            <a:graphicFrameLocks noGrp="1"/>
          </p:cNvGraphicFramePr>
          <p:nvPr>
            <p:extLst>
              <p:ext uri="{D42A27DB-BD31-4B8C-83A1-F6EECF244321}">
                <p14:modId xmlns:p14="http://schemas.microsoft.com/office/powerpoint/2010/main" val="134351921"/>
              </p:ext>
            </p:extLst>
          </p:nvPr>
        </p:nvGraphicFramePr>
        <p:xfrm>
          <a:off x="226162" y="1923678"/>
          <a:ext cx="2016224" cy="1520190"/>
        </p:xfrm>
        <a:graphic>
          <a:graphicData uri="http://schemas.openxmlformats.org/drawingml/2006/table">
            <a:tbl>
              <a:tblPr>
                <a:tableStyleId>{5C22544A-7EE6-4342-B048-85BDC9FD1C3A}</a:tableStyleId>
              </a:tblPr>
              <a:tblGrid>
                <a:gridCol w="1008112"/>
                <a:gridCol w="1008112"/>
              </a:tblGrid>
              <a:tr h="37341">
                <a:tc>
                  <a:txBody>
                    <a:bodyPr/>
                    <a:lstStyle/>
                    <a:p>
                      <a:pPr algn="ctr" fontAlgn="b"/>
                      <a:r>
                        <a:rPr lang="pt-BR" sz="1600" b="1" i="0" u="none" strike="noStrike" dirty="0" smtClean="0">
                          <a:solidFill>
                            <a:schemeClr val="tx2"/>
                          </a:solidFill>
                          <a:effectLst/>
                          <a:latin typeface="+mn-lt"/>
                        </a:rPr>
                        <a:t>x (R$)</a:t>
                      </a:r>
                      <a:endParaRPr lang="pt-BR" sz="1600" b="1" i="0" u="none" strike="noStrike" dirty="0">
                        <a:solidFill>
                          <a:schemeClr val="tx2"/>
                        </a:solidFill>
                        <a:effectLst/>
                        <a:latin typeface="Calibri"/>
                      </a:endParaRPr>
                    </a:p>
                  </a:txBody>
                  <a:tcPr marL="9525" marR="9525" marT="9525" marB="0" anchor="b"/>
                </a:tc>
                <a:tc>
                  <a:txBody>
                    <a:bodyPr/>
                    <a:lstStyle/>
                    <a:p>
                      <a:pPr algn="ctr" fontAlgn="b"/>
                      <a:r>
                        <a:rPr lang="pt-BR" sz="1600" b="1" u="none" strike="noStrike" dirty="0" smtClean="0">
                          <a:solidFill>
                            <a:schemeClr val="tx2"/>
                          </a:solidFill>
                          <a:effectLst/>
                        </a:rPr>
                        <a:t>y (</a:t>
                      </a:r>
                      <a:r>
                        <a:rPr lang="pt-BR" sz="1600" b="1" u="none" strike="noStrike" dirty="0" err="1" smtClean="0">
                          <a:solidFill>
                            <a:schemeClr val="tx2"/>
                          </a:solidFill>
                          <a:effectLst/>
                        </a:rPr>
                        <a:t>ton</a:t>
                      </a:r>
                      <a:r>
                        <a:rPr lang="pt-BR" sz="1600" b="1" u="none" strike="noStrike" dirty="0" smtClean="0">
                          <a:solidFill>
                            <a:schemeClr val="tx2"/>
                          </a:solidFill>
                          <a:effectLst/>
                        </a:rPr>
                        <a:t>)</a:t>
                      </a:r>
                      <a:endParaRPr lang="pt-BR" sz="1600" b="1" i="0" u="none" strike="noStrike" dirty="0">
                        <a:solidFill>
                          <a:schemeClr val="tx2"/>
                        </a:solidFill>
                        <a:effectLst/>
                        <a:latin typeface="Calibri"/>
                      </a:endParaRPr>
                    </a:p>
                  </a:txBody>
                  <a:tcPr marL="9525" marR="9525" marT="9525" marB="0" anchor="b"/>
                </a:tc>
              </a:tr>
              <a:tr h="190500">
                <a:tc>
                  <a:txBody>
                    <a:bodyPr/>
                    <a:lstStyle/>
                    <a:p>
                      <a:pPr algn="ctr" fontAlgn="b"/>
                      <a:r>
                        <a:rPr lang="pt-BR" sz="1600" u="none" strike="noStrike">
                          <a:effectLst/>
                        </a:rPr>
                        <a:t>5</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7</a:t>
                      </a:r>
                      <a:endParaRPr lang="pt-BR" sz="1600" b="0" i="0" u="none" strike="noStrike" dirty="0">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8</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7</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11</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6</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a:effectLst/>
                        </a:rPr>
                        <a:t>10</a:t>
                      </a:r>
                      <a:endParaRPr lang="pt-BR" sz="1600" b="0" i="0" u="none" strike="noStrike">
                        <a:solidFill>
                          <a:srgbClr val="000000"/>
                        </a:solidFill>
                        <a:effectLst/>
                        <a:latin typeface="Calibri"/>
                      </a:endParaRPr>
                    </a:p>
                  </a:txBody>
                  <a:tcPr marL="9525" marR="9525" marT="9525" marB="0" anchor="b"/>
                </a:tc>
              </a:tr>
              <a:tr h="190500">
                <a:tc>
                  <a:txBody>
                    <a:bodyPr/>
                    <a:lstStyle/>
                    <a:p>
                      <a:pPr algn="ctr" fontAlgn="b"/>
                      <a:r>
                        <a:rPr lang="pt-BR" sz="1600" u="none" strike="noStrike">
                          <a:effectLst/>
                        </a:rPr>
                        <a:t>3</a:t>
                      </a:r>
                      <a:endParaRPr lang="pt-BR" sz="1600" b="0" i="0" u="none" strike="noStrike">
                        <a:solidFill>
                          <a:srgbClr val="000000"/>
                        </a:solidFill>
                        <a:effectLst/>
                        <a:latin typeface="Calibri"/>
                      </a:endParaRPr>
                    </a:p>
                  </a:txBody>
                  <a:tcPr marL="9525" marR="9525" marT="9525" marB="0" anchor="b"/>
                </a:tc>
                <a:tc>
                  <a:txBody>
                    <a:bodyPr/>
                    <a:lstStyle/>
                    <a:p>
                      <a:pPr algn="ctr" fontAlgn="b"/>
                      <a:r>
                        <a:rPr lang="pt-BR" sz="1600" u="none" strike="noStrike" dirty="0">
                          <a:effectLst/>
                        </a:rPr>
                        <a:t>9</a:t>
                      </a:r>
                      <a:endParaRPr lang="pt-BR" sz="1600" b="0" i="0" u="none" strike="noStrike" dirty="0">
                        <a:solidFill>
                          <a:srgbClr val="000000"/>
                        </a:solidFill>
                        <a:effectLst/>
                        <a:latin typeface="Calibri"/>
                      </a:endParaRPr>
                    </a:p>
                  </a:txBody>
                  <a:tcPr marL="9525" marR="9525" marT="9525" marB="0" anchor="b"/>
                </a:tc>
              </a:tr>
            </a:tbl>
          </a:graphicData>
        </a:graphic>
      </p:graphicFrame>
      <p:sp>
        <p:nvSpPr>
          <p:cNvPr id="4" name="CaixaDeTexto 3"/>
          <p:cNvSpPr txBox="1"/>
          <p:nvPr/>
        </p:nvSpPr>
        <p:spPr>
          <a:xfrm>
            <a:off x="4716016" y="843558"/>
            <a:ext cx="2376264" cy="369332"/>
          </a:xfrm>
          <a:prstGeom prst="rect">
            <a:avLst/>
          </a:prstGeom>
          <a:noFill/>
        </p:spPr>
        <p:txBody>
          <a:bodyPr wrap="square" rtlCol="0">
            <a:spAutoFit/>
          </a:bodyPr>
          <a:lstStyle/>
          <a:p>
            <a:pPr algn="ctr"/>
            <a:r>
              <a:rPr lang="pt-BR" dirty="0" smtClean="0"/>
              <a:t>LOGO:</a:t>
            </a:r>
            <a:endParaRPr lang="pt-BR" dirty="0"/>
          </a:p>
        </p:txBody>
      </p:sp>
      <mc:AlternateContent xmlns:mc="http://schemas.openxmlformats.org/markup-compatibility/2006" xmlns:a14="http://schemas.microsoft.com/office/drawing/2010/main">
        <mc:Choice Requires="a14">
          <p:sp>
            <p:nvSpPr>
              <p:cNvPr id="5" name="Retângulo 4"/>
              <p:cNvSpPr/>
              <p:nvPr/>
            </p:nvSpPr>
            <p:spPr>
              <a:xfrm>
                <a:off x="4540890" y="1806957"/>
                <a:ext cx="2574358" cy="62985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pt-BR" i="1">
                              <a:latin typeface="Cambria Math"/>
                            </a:rPr>
                          </m:ctrlPr>
                        </m:sSubPr>
                        <m:e>
                          <m:r>
                            <a:rPr lang="pt-BR" i="1">
                              <a:latin typeface="Cambria Math"/>
                            </a:rPr>
                            <m:t>𝑆</m:t>
                          </m:r>
                        </m:e>
                        <m:sub>
                          <m:r>
                            <a:rPr lang="pt-BR" i="1">
                              <a:latin typeface="Cambria Math"/>
                            </a:rPr>
                            <m:t>𝑥𝑦</m:t>
                          </m:r>
                        </m:sub>
                      </m:sSub>
                      <m:r>
                        <a:rPr lang="pt-BR" i="1">
                          <a:latin typeface="Cambria Math"/>
                        </a:rPr>
                        <m:t>=</m:t>
                      </m:r>
                      <m:f>
                        <m:fPr>
                          <m:ctrlPr>
                            <a:rPr lang="pt-BR" i="1">
                              <a:latin typeface="Cambria Math"/>
                            </a:rPr>
                          </m:ctrlPr>
                        </m:fPr>
                        <m:num>
                          <m:nary>
                            <m:naryPr>
                              <m:chr m:val="∑"/>
                              <m:subHide m:val="on"/>
                              <m:supHide m:val="on"/>
                              <m:ctrlPr>
                                <a:rPr lang="pt-BR" i="1">
                                  <a:latin typeface="Cambria Math"/>
                                </a:rPr>
                              </m:ctrlPr>
                            </m:naryPr>
                            <m:sub/>
                            <m:sup/>
                            <m:e>
                              <m:d>
                                <m:dPr>
                                  <m:ctrlPr>
                                    <a:rPr lang="pt-BR" i="1">
                                      <a:latin typeface="Cambria Math"/>
                                    </a:rPr>
                                  </m:ctrlPr>
                                </m:dPr>
                                <m:e>
                                  <m:sSub>
                                    <m:sSubPr>
                                      <m:ctrlPr>
                                        <a:rPr lang="pt-BR" i="1">
                                          <a:latin typeface="Cambria Math"/>
                                        </a:rPr>
                                      </m:ctrlPr>
                                    </m:sSubPr>
                                    <m:e>
                                      <m:r>
                                        <a:rPr lang="pt-BR" i="1">
                                          <a:latin typeface="Cambria Math"/>
                                        </a:rPr>
                                        <m:t>𝑥</m:t>
                                      </m:r>
                                    </m:e>
                                    <m:sub>
                                      <m:r>
                                        <a:rPr lang="pt-BR" i="1">
                                          <a:latin typeface="Cambria Math"/>
                                        </a:rPr>
                                        <m:t>𝑖</m:t>
                                      </m:r>
                                    </m:sub>
                                  </m:sSub>
                                  <m:r>
                                    <a:rPr lang="pt-BR" i="1">
                                      <a:latin typeface="Cambria Math"/>
                                    </a:rPr>
                                    <m:t>−</m:t>
                                  </m:r>
                                  <m:acc>
                                    <m:accPr>
                                      <m:chr m:val="̅"/>
                                      <m:ctrlPr>
                                        <a:rPr lang="pt-BR" i="1">
                                          <a:latin typeface="Cambria Math"/>
                                        </a:rPr>
                                      </m:ctrlPr>
                                    </m:accPr>
                                    <m:e>
                                      <m:r>
                                        <a:rPr lang="pt-BR" i="1">
                                          <a:latin typeface="Cambria Math"/>
                                        </a:rPr>
                                        <m:t>𝑥</m:t>
                                      </m:r>
                                    </m:e>
                                  </m:acc>
                                </m:e>
                              </m:d>
                              <m:d>
                                <m:dPr>
                                  <m:ctrlPr>
                                    <a:rPr lang="pt-BR" i="1">
                                      <a:latin typeface="Cambria Math"/>
                                    </a:rPr>
                                  </m:ctrlPr>
                                </m:dPr>
                                <m:e>
                                  <m:r>
                                    <a:rPr lang="pt-BR" i="1">
                                      <a:latin typeface="Cambria Math"/>
                                    </a:rPr>
                                    <m:t>𝑦</m:t>
                                  </m:r>
                                  <m:r>
                                    <a:rPr lang="pt-BR" i="1">
                                      <a:latin typeface="Cambria Math"/>
                                    </a:rPr>
                                    <m:t>−</m:t>
                                  </m:r>
                                  <m:acc>
                                    <m:accPr>
                                      <m:chr m:val="̅"/>
                                      <m:ctrlPr>
                                        <a:rPr lang="pt-BR" i="1">
                                          <a:latin typeface="Cambria Math"/>
                                        </a:rPr>
                                      </m:ctrlPr>
                                    </m:accPr>
                                    <m:e>
                                      <m:r>
                                        <a:rPr lang="pt-BR" i="1">
                                          <a:latin typeface="Cambria Math"/>
                                        </a:rPr>
                                        <m:t>𝑦</m:t>
                                      </m:r>
                                    </m:e>
                                  </m:acc>
                                </m:e>
                              </m:d>
                            </m:e>
                          </m:nary>
                        </m:num>
                        <m:den>
                          <m:r>
                            <a:rPr lang="pt-BR" i="1">
                              <a:latin typeface="Cambria Math"/>
                            </a:rPr>
                            <m:t>𝑛</m:t>
                          </m:r>
                          <m:r>
                            <a:rPr lang="pt-BR" i="1">
                              <a:latin typeface="Cambria Math"/>
                            </a:rPr>
                            <m:t>−1</m:t>
                          </m:r>
                        </m:den>
                      </m:f>
                    </m:oMath>
                  </m:oMathPara>
                </a14:m>
                <a:endParaRPr lang="pt-BR" dirty="0"/>
              </a:p>
            </p:txBody>
          </p:sp>
        </mc:Choice>
        <mc:Fallback xmlns="">
          <p:sp>
            <p:nvSpPr>
              <p:cNvPr id="5" name="Retângulo 4"/>
              <p:cNvSpPr>
                <a:spLocks noRot="1" noChangeAspect="1" noMove="1" noResize="1" noEditPoints="1" noAdjustHandles="1" noChangeArrowheads="1" noChangeShapeType="1" noTextEdit="1"/>
              </p:cNvSpPr>
              <p:nvPr/>
            </p:nvSpPr>
            <p:spPr>
              <a:xfrm>
                <a:off x="4540890" y="1806957"/>
                <a:ext cx="2574358" cy="629852"/>
              </a:xfrm>
              <a:prstGeom prst="rect">
                <a:avLst/>
              </a:prstGeom>
              <a:blipFill rotWithShape="1">
                <a:blip r:embed="rId2"/>
                <a:stretch>
                  <a:fillRect/>
                </a:stretch>
              </a:blipFill>
            </p:spPr>
            <p:txBody>
              <a:bodyPr/>
              <a:lstStyle/>
              <a:p>
                <a:r>
                  <a:rPr lang="pt-BR">
                    <a:noFill/>
                  </a:rPr>
                  <a:t> </a:t>
                </a:r>
              </a:p>
            </p:txBody>
          </p:sp>
        </mc:Fallback>
      </mc:AlternateContent>
      <p:sp>
        <p:nvSpPr>
          <p:cNvPr id="6" name="CaixaDeTexto 5"/>
          <p:cNvSpPr txBox="1"/>
          <p:nvPr/>
        </p:nvSpPr>
        <p:spPr>
          <a:xfrm>
            <a:off x="5616116" y="1559001"/>
            <a:ext cx="576064" cy="369332"/>
          </a:xfrm>
          <a:prstGeom prst="rect">
            <a:avLst/>
          </a:prstGeom>
          <a:noFill/>
        </p:spPr>
        <p:txBody>
          <a:bodyPr wrap="square" rtlCol="0">
            <a:spAutoFit/>
          </a:bodyPr>
          <a:lstStyle/>
          <a:p>
            <a:r>
              <a:rPr lang="pt-BR" dirty="0" smtClean="0">
                <a:solidFill>
                  <a:srgbClr val="FF0000"/>
                </a:solidFill>
              </a:rPr>
              <a:t>R$</a:t>
            </a:r>
            <a:endParaRPr lang="pt-BR" dirty="0">
              <a:solidFill>
                <a:srgbClr val="FF0000"/>
              </a:solidFill>
            </a:endParaRPr>
          </a:p>
        </p:txBody>
      </p:sp>
      <p:sp>
        <p:nvSpPr>
          <p:cNvPr id="7" name="CaixaDeTexto 6"/>
          <p:cNvSpPr txBox="1"/>
          <p:nvPr/>
        </p:nvSpPr>
        <p:spPr>
          <a:xfrm>
            <a:off x="6344580" y="1573804"/>
            <a:ext cx="576064" cy="369332"/>
          </a:xfrm>
          <a:prstGeom prst="rect">
            <a:avLst/>
          </a:prstGeom>
          <a:noFill/>
        </p:spPr>
        <p:txBody>
          <a:bodyPr wrap="square" rtlCol="0">
            <a:spAutoFit/>
          </a:bodyPr>
          <a:lstStyle/>
          <a:p>
            <a:r>
              <a:rPr lang="pt-BR" dirty="0" err="1" smtClean="0">
                <a:solidFill>
                  <a:srgbClr val="FF0000"/>
                </a:solidFill>
              </a:rPr>
              <a:t>ton</a:t>
            </a:r>
            <a:endParaRPr lang="pt-BR" dirty="0">
              <a:solidFill>
                <a:srgbClr val="FF0000"/>
              </a:solidFill>
            </a:endParaRPr>
          </a:p>
        </p:txBody>
      </p:sp>
      <mc:AlternateContent xmlns:mc="http://schemas.openxmlformats.org/markup-compatibility/2006" xmlns:a14="http://schemas.microsoft.com/office/drawing/2010/main">
        <mc:Choice Requires="a14">
          <p:sp>
            <p:nvSpPr>
              <p:cNvPr id="8" name="Retângulo 7"/>
              <p:cNvSpPr/>
              <p:nvPr/>
            </p:nvSpPr>
            <p:spPr>
              <a:xfrm>
                <a:off x="4549966" y="2661978"/>
                <a:ext cx="2069284" cy="3912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pt-BR" i="1" smtClean="0">
                              <a:latin typeface="Cambria Math"/>
                            </a:rPr>
                          </m:ctrlPr>
                        </m:sSubPr>
                        <m:e>
                          <m:r>
                            <a:rPr lang="pt-BR" i="1">
                              <a:latin typeface="Cambria Math"/>
                            </a:rPr>
                            <m:t>𝑆</m:t>
                          </m:r>
                        </m:e>
                        <m:sub>
                          <m:r>
                            <a:rPr lang="pt-BR" i="1">
                              <a:latin typeface="Cambria Math"/>
                            </a:rPr>
                            <m:t>𝑥𝑦</m:t>
                          </m:r>
                        </m:sub>
                      </m:sSub>
                      <m:r>
                        <a:rPr lang="pt-BR" i="1">
                          <a:latin typeface="Cambria Math"/>
                        </a:rPr>
                        <m:t>=</m:t>
                      </m:r>
                      <m:r>
                        <a:rPr lang="pt-BR" i="1" smtClean="0">
                          <a:latin typeface="Cambria Math"/>
                        </a:rPr>
                        <m:t>2</m:t>
                      </m:r>
                      <m:r>
                        <a:rPr lang="pt-BR" b="0" i="1" smtClean="0">
                          <a:latin typeface="Cambria Math"/>
                        </a:rPr>
                        <m:t>,15 </m:t>
                      </m:r>
                      <m:r>
                        <a:rPr lang="pt-BR" b="0" i="1" smtClean="0">
                          <a:latin typeface="Cambria Math"/>
                        </a:rPr>
                        <m:t>𝑅</m:t>
                      </m:r>
                      <m:r>
                        <a:rPr lang="pt-BR" b="0" i="1" smtClean="0">
                          <a:latin typeface="Cambria Math"/>
                        </a:rPr>
                        <m:t>$.</m:t>
                      </m:r>
                      <m:r>
                        <a:rPr lang="pt-BR" b="0" i="1" smtClean="0">
                          <a:latin typeface="Cambria Math"/>
                        </a:rPr>
                        <m:t>𝑡𝑜𝑛</m:t>
                      </m:r>
                    </m:oMath>
                  </m:oMathPara>
                </a14:m>
                <a:endParaRPr lang="pt-BR" dirty="0"/>
              </a:p>
            </p:txBody>
          </p:sp>
        </mc:Choice>
        <mc:Fallback xmlns="">
          <p:sp>
            <p:nvSpPr>
              <p:cNvPr id="8" name="Retângulo 7"/>
              <p:cNvSpPr>
                <a:spLocks noRot="1" noChangeAspect="1" noMove="1" noResize="1" noEditPoints="1" noAdjustHandles="1" noChangeArrowheads="1" noChangeShapeType="1" noTextEdit="1"/>
              </p:cNvSpPr>
              <p:nvPr/>
            </p:nvSpPr>
            <p:spPr>
              <a:xfrm>
                <a:off x="4549966" y="2661978"/>
                <a:ext cx="2069284" cy="391261"/>
              </a:xfrm>
              <a:prstGeom prst="rect">
                <a:avLst/>
              </a:prstGeom>
              <a:blipFill rotWithShape="1">
                <a:blip r:embed="rId3"/>
                <a:stretch>
                  <a:fillRect b="-3125"/>
                </a:stretch>
              </a:blipFill>
            </p:spPr>
            <p:txBody>
              <a:bodyPr/>
              <a:lstStyle/>
              <a:p>
                <a:r>
                  <a:rPr lang="pt-BR">
                    <a:noFill/>
                  </a:rPr>
                  <a:t> </a:t>
                </a:r>
              </a:p>
            </p:txBody>
          </p:sp>
        </mc:Fallback>
      </mc:AlternateContent>
      <p:cxnSp>
        <p:nvCxnSpPr>
          <p:cNvPr id="10" name="Conector de seta reta 9"/>
          <p:cNvCxnSpPr/>
          <p:nvPr/>
        </p:nvCxnSpPr>
        <p:spPr>
          <a:xfrm>
            <a:off x="6084168" y="3053239"/>
            <a:ext cx="0" cy="52662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CaixaDeTexto 10"/>
          <p:cNvSpPr txBox="1"/>
          <p:nvPr/>
        </p:nvSpPr>
        <p:spPr>
          <a:xfrm>
            <a:off x="4549966" y="3579862"/>
            <a:ext cx="3262394" cy="646331"/>
          </a:xfrm>
          <a:prstGeom prst="rect">
            <a:avLst/>
          </a:prstGeom>
          <a:noFill/>
        </p:spPr>
        <p:txBody>
          <a:bodyPr wrap="square" rtlCol="0">
            <a:spAutoFit/>
          </a:bodyPr>
          <a:lstStyle/>
          <a:p>
            <a:pPr algn="ctr"/>
            <a:r>
              <a:rPr lang="pt-BR" dirty="0" smtClean="0"/>
              <a:t>Isso complica, E MUITO, a interpretação.</a:t>
            </a:r>
            <a:endParaRPr lang="pt-BR" dirty="0"/>
          </a:p>
        </p:txBody>
      </p:sp>
      <p:sp>
        <p:nvSpPr>
          <p:cNvPr id="12" name="CaixaDeTexto 11"/>
          <p:cNvSpPr txBox="1"/>
          <p:nvPr/>
        </p:nvSpPr>
        <p:spPr>
          <a:xfrm>
            <a:off x="2051720" y="4556616"/>
            <a:ext cx="5063528" cy="369332"/>
          </a:xfrm>
          <a:prstGeom prst="rect">
            <a:avLst/>
          </a:prstGeom>
          <a:noFill/>
        </p:spPr>
        <p:txBody>
          <a:bodyPr wrap="square" rtlCol="0">
            <a:spAutoFit/>
          </a:bodyPr>
          <a:lstStyle/>
          <a:p>
            <a:pPr algn="ctr"/>
            <a:r>
              <a:rPr lang="pt-BR" b="1" dirty="0" smtClean="0">
                <a:solidFill>
                  <a:srgbClr val="FF0000"/>
                </a:solidFill>
              </a:rPr>
              <a:t>Para resolver esse problema...</a:t>
            </a:r>
            <a:endParaRPr lang="pt-BR" b="1" dirty="0">
              <a:solidFill>
                <a:srgbClr val="FF0000"/>
              </a:solidFill>
            </a:endParaRPr>
          </a:p>
        </p:txBody>
      </p:sp>
    </p:spTree>
    <p:extLst>
      <p:ext uri="{BB962C8B-B14F-4D97-AF65-F5344CB8AC3E}">
        <p14:creationId xmlns:p14="http://schemas.microsoft.com/office/powerpoint/2010/main" val="318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arn(inVertic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arn(inVertical)">
                                      <p:cBhvr>
                                        <p:cTn id="33" dur="500"/>
                                        <p:tgtEl>
                                          <p:spTgt spid="10"/>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283718"/>
            <a:ext cx="8229600" cy="742950"/>
          </a:xfrm>
        </p:spPr>
        <p:txBody>
          <a:bodyPr/>
          <a:lstStyle/>
          <a:p>
            <a:pPr algn="ctr"/>
            <a:r>
              <a:rPr lang="pt-BR" dirty="0" smtClean="0"/>
              <a:t>Coeficiente de Correlação</a:t>
            </a:r>
            <a:endParaRPr lang="pt-BR" dirty="0"/>
          </a:p>
        </p:txBody>
      </p:sp>
    </p:spTree>
    <p:extLst>
      <p:ext uri="{BB962C8B-B14F-4D97-AF65-F5344CB8AC3E}">
        <p14:creationId xmlns:p14="http://schemas.microsoft.com/office/powerpoint/2010/main" val="4014609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Coeficiente de Correlação</a:t>
            </a:r>
            <a:endParaRPr lang="pt-BR" dirty="0"/>
          </a:p>
        </p:txBody>
      </p:sp>
      <mc:AlternateContent xmlns:mc="http://schemas.openxmlformats.org/markup-compatibility/2006" xmlns:a14="http://schemas.microsoft.com/office/drawing/2010/main">
        <mc:Choice Requires="a14">
          <p:sp>
            <p:nvSpPr>
              <p:cNvPr id="3" name="Espaço Reservado para Conteúdo 2"/>
              <p:cNvSpPr>
                <a:spLocks noGrp="1"/>
              </p:cNvSpPr>
              <p:nvPr>
                <p:ph idx="1"/>
              </p:nvPr>
            </p:nvSpPr>
            <p:spPr/>
            <p:txBody>
              <a:bodyPr/>
              <a:lstStyle/>
              <a:p>
                <a:r>
                  <a:rPr lang="pt-BR" dirty="0" smtClean="0"/>
                  <a:t>Como já estamos acostumados, temos 2 fórmulas:</a:t>
                </a:r>
              </a:p>
              <a:p>
                <a:endParaRPr lang="pt-BR" dirty="0"/>
              </a:p>
              <a:p>
                <a:r>
                  <a:rPr lang="pt-BR" dirty="0" smtClean="0"/>
                  <a:t>Dados amostrais: </a:t>
                </a:r>
                <a14:m>
                  <m:oMath xmlns:m="http://schemas.openxmlformats.org/officeDocument/2006/math">
                    <m:sSub>
                      <m:sSubPr>
                        <m:ctrlPr>
                          <a:rPr lang="pt-BR" i="1" smtClean="0">
                            <a:latin typeface="Cambria Math"/>
                          </a:rPr>
                        </m:ctrlPr>
                      </m:sSubPr>
                      <m:e>
                        <m:r>
                          <a:rPr lang="pt-BR" b="0" i="1" smtClean="0">
                            <a:latin typeface="Cambria Math"/>
                          </a:rPr>
                          <m:t>𝑟</m:t>
                        </m:r>
                      </m:e>
                      <m:sub>
                        <m:r>
                          <a:rPr lang="pt-BR" b="0" i="1" smtClean="0">
                            <a:latin typeface="Cambria Math"/>
                          </a:rPr>
                          <m:t>𝑥𝑦</m:t>
                        </m:r>
                      </m:sub>
                    </m:sSub>
                    <m:r>
                      <a:rPr lang="pt-BR" b="0" i="1" smtClean="0">
                        <a:latin typeface="Cambria Math"/>
                      </a:rPr>
                      <m:t>=</m:t>
                    </m:r>
                    <m:f>
                      <m:fPr>
                        <m:ctrlPr>
                          <a:rPr lang="pt-BR" b="0" i="1" smtClean="0">
                            <a:latin typeface="Cambria Math"/>
                          </a:rPr>
                        </m:ctrlPr>
                      </m:fPr>
                      <m:num>
                        <m:sSub>
                          <m:sSubPr>
                            <m:ctrlPr>
                              <a:rPr lang="pt-BR" b="0" i="1" smtClean="0">
                                <a:latin typeface="Cambria Math"/>
                              </a:rPr>
                            </m:ctrlPr>
                          </m:sSubPr>
                          <m:e>
                            <m:r>
                              <a:rPr lang="pt-BR" b="0" i="1" smtClean="0">
                                <a:latin typeface="Cambria Math"/>
                              </a:rPr>
                              <m:t>𝑠</m:t>
                            </m:r>
                          </m:e>
                          <m:sub>
                            <m:r>
                              <a:rPr lang="pt-BR" b="0" i="1" smtClean="0">
                                <a:latin typeface="Cambria Math"/>
                              </a:rPr>
                              <m:t>𝑥𝑦</m:t>
                            </m:r>
                          </m:sub>
                        </m:sSub>
                      </m:num>
                      <m:den>
                        <m:sSub>
                          <m:sSubPr>
                            <m:ctrlPr>
                              <a:rPr lang="pt-BR" b="0" i="1" smtClean="0">
                                <a:latin typeface="Cambria Math"/>
                              </a:rPr>
                            </m:ctrlPr>
                          </m:sSubPr>
                          <m:e>
                            <m:r>
                              <a:rPr lang="pt-BR" b="0" i="1" smtClean="0">
                                <a:latin typeface="Cambria Math"/>
                              </a:rPr>
                              <m:t>𝑠</m:t>
                            </m:r>
                          </m:e>
                          <m:sub>
                            <m:r>
                              <a:rPr lang="pt-BR" b="0" i="1" smtClean="0">
                                <a:latin typeface="Cambria Math"/>
                              </a:rPr>
                              <m:t>𝑥</m:t>
                            </m:r>
                          </m:sub>
                        </m:sSub>
                        <m:sSub>
                          <m:sSubPr>
                            <m:ctrlPr>
                              <a:rPr lang="pt-BR" b="0" i="1" smtClean="0">
                                <a:latin typeface="Cambria Math"/>
                              </a:rPr>
                            </m:ctrlPr>
                          </m:sSubPr>
                          <m:e>
                            <m:r>
                              <a:rPr lang="pt-BR" b="0" i="1" smtClean="0">
                                <a:latin typeface="Cambria Math"/>
                              </a:rPr>
                              <m:t>𝑠</m:t>
                            </m:r>
                          </m:e>
                          <m:sub>
                            <m:r>
                              <a:rPr lang="pt-BR" b="0" i="1" smtClean="0">
                                <a:latin typeface="Cambria Math"/>
                              </a:rPr>
                              <m:t>𝑦</m:t>
                            </m:r>
                          </m:sub>
                        </m:sSub>
                      </m:den>
                    </m:f>
                  </m:oMath>
                </a14:m>
                <a:endParaRPr lang="pt-BR" dirty="0" smtClean="0"/>
              </a:p>
              <a:p>
                <a:endParaRPr lang="pt-BR" dirty="0"/>
              </a:p>
              <a:p>
                <a:endParaRPr lang="pt-BR" dirty="0" smtClean="0"/>
              </a:p>
              <a:p>
                <a:r>
                  <a:rPr lang="pt-BR" dirty="0" smtClean="0"/>
                  <a:t>Dados populacionais: </a:t>
                </a:r>
                <a14:m>
                  <m:oMath xmlns:m="http://schemas.openxmlformats.org/officeDocument/2006/math">
                    <m:sSub>
                      <m:sSubPr>
                        <m:ctrlPr>
                          <a:rPr lang="pt-BR" i="1">
                            <a:latin typeface="Cambria Math"/>
                          </a:rPr>
                        </m:ctrlPr>
                      </m:sSubPr>
                      <m:e>
                        <m:r>
                          <a:rPr lang="pt-BR" i="1" smtClean="0">
                            <a:latin typeface="Cambria Math"/>
                            <a:ea typeface="Cambria Math"/>
                          </a:rPr>
                          <m:t>𝜌</m:t>
                        </m:r>
                      </m:e>
                      <m:sub>
                        <m:r>
                          <a:rPr lang="pt-BR" i="1">
                            <a:latin typeface="Cambria Math"/>
                          </a:rPr>
                          <m:t>𝑥𝑦</m:t>
                        </m:r>
                      </m:sub>
                    </m:sSub>
                    <m:r>
                      <a:rPr lang="pt-BR" i="1">
                        <a:latin typeface="Cambria Math"/>
                      </a:rPr>
                      <m:t>=</m:t>
                    </m:r>
                    <m:f>
                      <m:fPr>
                        <m:ctrlPr>
                          <a:rPr lang="pt-BR" i="1">
                            <a:latin typeface="Cambria Math"/>
                          </a:rPr>
                        </m:ctrlPr>
                      </m:fPr>
                      <m:num>
                        <m:sSub>
                          <m:sSubPr>
                            <m:ctrlPr>
                              <a:rPr lang="pt-BR" i="1">
                                <a:latin typeface="Cambria Math"/>
                              </a:rPr>
                            </m:ctrlPr>
                          </m:sSubPr>
                          <m:e>
                            <m:r>
                              <a:rPr lang="pt-BR" i="1" smtClean="0">
                                <a:latin typeface="Cambria Math"/>
                                <a:ea typeface="Cambria Math"/>
                              </a:rPr>
                              <m:t>𝜎</m:t>
                            </m:r>
                          </m:e>
                          <m:sub>
                            <m:r>
                              <a:rPr lang="pt-BR" i="1">
                                <a:latin typeface="Cambria Math"/>
                              </a:rPr>
                              <m:t>𝑥𝑦</m:t>
                            </m:r>
                          </m:sub>
                        </m:sSub>
                      </m:num>
                      <m:den>
                        <m:sSub>
                          <m:sSubPr>
                            <m:ctrlPr>
                              <a:rPr lang="pt-BR" i="1">
                                <a:latin typeface="Cambria Math"/>
                              </a:rPr>
                            </m:ctrlPr>
                          </m:sSubPr>
                          <m:e>
                            <m:r>
                              <a:rPr lang="pt-BR" i="1">
                                <a:latin typeface="Cambria Math"/>
                                <a:ea typeface="Cambria Math"/>
                              </a:rPr>
                              <m:t>𝜎</m:t>
                            </m:r>
                          </m:e>
                          <m:sub>
                            <m:r>
                              <a:rPr lang="pt-BR" i="1">
                                <a:latin typeface="Cambria Math"/>
                              </a:rPr>
                              <m:t>𝑥</m:t>
                            </m:r>
                          </m:sub>
                        </m:sSub>
                        <m:sSub>
                          <m:sSubPr>
                            <m:ctrlPr>
                              <a:rPr lang="pt-BR" i="1">
                                <a:latin typeface="Cambria Math"/>
                              </a:rPr>
                            </m:ctrlPr>
                          </m:sSubPr>
                          <m:e>
                            <m:r>
                              <a:rPr lang="pt-BR" i="1">
                                <a:latin typeface="Cambria Math"/>
                                <a:ea typeface="Cambria Math"/>
                              </a:rPr>
                              <m:t>𝜎</m:t>
                            </m:r>
                          </m:e>
                          <m:sub>
                            <m:r>
                              <a:rPr lang="pt-BR" i="1">
                                <a:latin typeface="Cambria Math"/>
                              </a:rPr>
                              <m:t>𝑦</m:t>
                            </m:r>
                          </m:sub>
                        </m:sSub>
                      </m:den>
                    </m:f>
                  </m:oMath>
                </a14:m>
                <a:endParaRPr lang="pt-BR" dirty="0"/>
              </a:p>
            </p:txBody>
          </p:sp>
        </mc:Choice>
        <mc:Fallback xmlns="">
          <p:sp>
            <p:nvSpPr>
              <p:cNvPr id="3" name="Espaço Reservado para Conteúdo 2"/>
              <p:cNvSpPr>
                <a:spLocks noGrp="1" noRot="1" noChangeAspect="1" noMove="1" noResize="1" noEditPoints="1" noAdjustHandles="1" noChangeArrowheads="1" noChangeShapeType="1" noTextEdit="1"/>
              </p:cNvSpPr>
              <p:nvPr>
                <p:ph idx="1"/>
              </p:nvPr>
            </p:nvSpPr>
            <p:spPr>
              <a:blipFill rotWithShape="1">
                <a:blip r:embed="rId2"/>
                <a:stretch>
                  <a:fillRect l="-593" t="-1167"/>
                </a:stretch>
              </a:blipFill>
            </p:spPr>
            <p:txBody>
              <a:bodyPr/>
              <a:lstStyle/>
              <a:p>
                <a:r>
                  <a:rPr lang="pt-BR">
                    <a:noFill/>
                  </a:rPr>
                  <a:t> </a:t>
                </a:r>
              </a:p>
            </p:txBody>
          </p:sp>
        </mc:Fallback>
      </mc:AlternateContent>
    </p:spTree>
    <p:extLst>
      <p:ext uri="{BB962C8B-B14F-4D97-AF65-F5344CB8AC3E}">
        <p14:creationId xmlns:p14="http://schemas.microsoft.com/office/powerpoint/2010/main" val="172542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lho">
  <a:themeElements>
    <a:clrScheme name="Brilh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critório Clássico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lh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6235</TotalTime>
  <Words>748</Words>
  <Application>Microsoft Office PowerPoint</Application>
  <PresentationFormat>Apresentação na tela (16:9)</PresentationFormat>
  <Paragraphs>202</Paragraphs>
  <Slides>14</Slides>
  <Notes>0</Notes>
  <HiddenSlides>0</HiddenSlides>
  <MMClips>0</MMClips>
  <ScaleCrop>false</ScaleCrop>
  <HeadingPairs>
    <vt:vector size="4" baseType="variant">
      <vt:variant>
        <vt:lpstr>Tema</vt:lpstr>
      </vt:variant>
      <vt:variant>
        <vt:i4>1</vt:i4>
      </vt:variant>
      <vt:variant>
        <vt:lpstr>Títulos de slides</vt:lpstr>
      </vt:variant>
      <vt:variant>
        <vt:i4>14</vt:i4>
      </vt:variant>
    </vt:vector>
  </HeadingPairs>
  <TitlesOfParts>
    <vt:vector size="15" baseType="lpstr">
      <vt:lpstr>Brilho</vt:lpstr>
      <vt:lpstr>Estatística descritiva: medidas DE associação</vt:lpstr>
      <vt:lpstr>Introdução</vt:lpstr>
      <vt:lpstr>COVARIÂNCIA</vt:lpstr>
      <vt:lpstr>Covariância</vt:lpstr>
      <vt:lpstr>Apresentação do PowerPoint</vt:lpstr>
      <vt:lpstr>Apresentação do PowerPoint</vt:lpstr>
      <vt:lpstr>Apresentação do PowerPoint</vt:lpstr>
      <vt:lpstr>Coeficiente de Correlação</vt:lpstr>
      <vt:lpstr>Coeficiente de Correlação</vt:lpstr>
      <vt:lpstr>Apresentação do PowerPoint</vt:lpstr>
      <vt:lpstr>Apresentação do PowerPoint</vt:lpstr>
      <vt:lpstr>VER PLANILHA EM EXCEL</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Dados e a estatística</dc:title>
  <dc:creator>Elisson</dc:creator>
  <cp:lastModifiedBy>Elisson</cp:lastModifiedBy>
  <cp:revision>93</cp:revision>
  <dcterms:created xsi:type="dcterms:W3CDTF">2018-08-07T16:34:30Z</dcterms:created>
  <dcterms:modified xsi:type="dcterms:W3CDTF">2018-09-04T23:45:24Z</dcterms:modified>
</cp:coreProperties>
</file>