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85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73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52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65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7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9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25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3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DCB8-2B32-497B-A6EF-70B93C45804F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C709-A8FA-4851-BB8F-4299F07A05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5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26381"/>
            <a:ext cx="849694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Um investidor está interessado em comprar ações de duas empresas listadas em bolsa: a XYZ e a 3W.</a:t>
            </a:r>
          </a:p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400" dirty="0">
              <a:ea typeface="Calibri" pitchFamily="34" charset="0"/>
              <a:cs typeface="Times New Roman" pitchFamily="18" charset="0"/>
            </a:endParaRPr>
          </a:p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Em um primeiro momento, ele quer avaliar o risco de cada uma, em relação à sua RECEITA (pois tem a intuição que muita variação na Receita de cada empresa, ano a ano, também poderá afetar as variações de seu valor na bolsa de valores).</a:t>
            </a:r>
          </a:p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Dessa forma, levantou-se a receita das empresas (em mil reais) ao longo de 6 anos, conforme tabela abaixo: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2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 base nesses dados, qual das duas empresas apresenta maior VOLATILIDADE quanto às receitas anuais? Esse deveria ser o único parâmetro para a tomada de decisão do investidor?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54497"/>
              </p:ext>
            </p:extLst>
          </p:nvPr>
        </p:nvGraphicFramePr>
        <p:xfrm>
          <a:off x="2195736" y="1923678"/>
          <a:ext cx="4176465" cy="2535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155"/>
                <a:gridCol w="1392155"/>
                <a:gridCol w="1392155"/>
              </a:tblGrid>
              <a:tr h="36563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Ano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XYZ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3W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2012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700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800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2013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890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1200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2014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1050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1500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2015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1200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2000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2016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1100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  <a:tr h="3616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2017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1350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3000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854" marR="4285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22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164"/>
              </p:ext>
            </p:extLst>
          </p:nvPr>
        </p:nvGraphicFramePr>
        <p:xfrm>
          <a:off x="1025860" y="2067694"/>
          <a:ext cx="6912767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367"/>
                <a:gridCol w="1287299"/>
                <a:gridCol w="1325401"/>
                <a:gridCol w="1287299"/>
                <a:gridCol w="1325401"/>
              </a:tblGrid>
              <a:tr h="187163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</a:pPr>
                      <a:endParaRPr lang="pt-BR" sz="1400" dirty="0">
                        <a:effectLst/>
                        <a:latin typeface="Calibri"/>
                      </a:endParaRPr>
                    </a:p>
                  </a:txBody>
                  <a:tcPr marL="39998" marR="39998" marT="0" marB="0" anchor="b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XYZ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3W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Ano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Receita 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Preço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Receita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Preço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2012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700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800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890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11,8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1200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22,8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2014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1050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13,5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1500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35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2015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1200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17,5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24,5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2016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1100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1000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29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279141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2017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1350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21,3</a:t>
                      </a:r>
                      <a:endParaRPr lang="pt-BR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3000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32,5</a:t>
                      </a:r>
                      <a:endParaRPr lang="pt-BR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082" y="9488"/>
            <a:ext cx="8964488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Num primeiro momento, o investidor quis medir a variabilidade (volatilidade) da receita das empresas, estimando que quanto mais risco cada empresa apresentasse na receita, isso poderia refletir no preço da ação.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Mas agora, vamos verificar exatamente essa correlação.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pergunta principal é: </a:t>
            </a: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Será que variações na receita acabam sendo transferidas na volatilidade dos preços negociados em bolsa de valores?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Para isso, apresentamos uma tabela abaixo com as receitas em cada ano, e o valor da ação de cada empresa, negociada em bolsa.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6842" y="462028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Calcule a CORRELAÇÃO entre Receita e Preço para cada uma das empresas. Depois, interprete esses valores, dizendo se realmente a Receita das empresas tendem a afetar significativamente o preço das ações.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5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22423"/>
              </p:ext>
            </p:extLst>
          </p:nvPr>
        </p:nvGraphicFramePr>
        <p:xfrm>
          <a:off x="1907704" y="1170196"/>
          <a:ext cx="4536505" cy="284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369"/>
                <a:gridCol w="1640353"/>
                <a:gridCol w="1243783"/>
              </a:tblGrid>
              <a:tr h="355214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</a:pPr>
                      <a:endParaRPr lang="pt-BR" sz="1600" dirty="0">
                        <a:effectLst/>
                        <a:latin typeface="Calibri"/>
                      </a:endParaRPr>
                    </a:p>
                  </a:txBody>
                  <a:tcPr marL="39998" marR="39998" marT="0" marB="0" anchor="b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3W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Câmbio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Preço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2012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2,5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23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2013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2,8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22,8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2014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1,3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35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2015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3,1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24,5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2016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2,3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29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  <a:tr h="35521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2017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1,6</a:t>
                      </a:r>
                      <a:endParaRPr lang="pt-BR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32,5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998" marR="39998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72376"/>
            <a:ext cx="85689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Continuando com</a:t>
            </a:r>
            <a:r>
              <a:rPr kumimoji="0" lang="pt-BR" altLang="pt-B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as análises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o investidor percebeu que a empresa 3W, por ser uma grande importadora de matéria-prima, poderia sofrer muito com as variações da taxa de câmbio (por exemplo, real/dólar). Dessa forma, quis dar uma conferida nessa correlação, colocando em sua análise o valor do câmbio e do preço da ação na bolsa, conforme tabela abaixo:</a:t>
            </a:r>
            <a:endParaRPr kumimoji="0" lang="pt-BR" alt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401191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Através do cálculo da correlação, o que podemos inferir sobre o comportamento do preço negociado em bolsa, da empresa 3W, em relação ao câmbio? Compare esse resultado com o do Exercício anterior</a:t>
            </a:r>
            <a:r>
              <a:rPr kumimoji="0" lang="pt-BR" altLang="pt-B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somente para a empresa 3W.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27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92133"/>
              </p:ext>
            </p:extLst>
          </p:nvPr>
        </p:nvGraphicFramePr>
        <p:xfrm>
          <a:off x="2411760" y="771546"/>
          <a:ext cx="3960441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147"/>
                <a:gridCol w="1320147"/>
                <a:gridCol w="1320147"/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Ano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XYZ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3W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890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Y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Média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1048,333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1583,333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Variância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52616,67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657666,7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DP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229,38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810,97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21,88%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51,22%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RESPOSTAS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0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13101"/>
              </p:ext>
            </p:extLst>
          </p:nvPr>
        </p:nvGraphicFramePr>
        <p:xfrm>
          <a:off x="1187624" y="987574"/>
          <a:ext cx="6480721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725"/>
                <a:gridCol w="1223499"/>
                <a:gridCol w="1223499"/>
                <a:gridCol w="1223499"/>
                <a:gridCol w="1223499"/>
              </a:tblGrid>
              <a:tr h="314217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XYZ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3W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Ano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Lucro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Lucro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Preço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700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800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890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11,8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1200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22,8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13,5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1500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1200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17,5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24,5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1100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2017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1350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21,3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32,5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XYZ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3W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2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Correlação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0,933698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0,459675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74730"/>
              </p:ext>
            </p:extLst>
          </p:nvPr>
        </p:nvGraphicFramePr>
        <p:xfrm>
          <a:off x="1691680" y="483518"/>
          <a:ext cx="5040559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965"/>
                <a:gridCol w="1602297"/>
                <a:gridCol w="1602297"/>
              </a:tblGrid>
              <a:tr h="366586"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3W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Ano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Câmbio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Preço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2,8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22,8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1,3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24,5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2,3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2017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1,6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32,5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3W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5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Correlação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-0,92151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51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551</Words>
  <Application>Microsoft Office PowerPoint</Application>
  <PresentationFormat>Apresentação na tela (16:9)</PresentationFormat>
  <Paragraphs>218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3</cp:revision>
  <dcterms:created xsi:type="dcterms:W3CDTF">2019-10-19T00:51:16Z</dcterms:created>
  <dcterms:modified xsi:type="dcterms:W3CDTF">2019-10-19T01:12:42Z</dcterms:modified>
</cp:coreProperties>
</file>