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8" r:id="rId5"/>
    <p:sldId id="259" r:id="rId6"/>
    <p:sldId id="261" r:id="rId7"/>
  </p:sldIdLst>
  <p:sldSz cx="9144000" cy="5143500" type="screen16x9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1002" y="-18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8852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8373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83124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11528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376520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90201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876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749962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62503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657371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363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ADCB8-2B32-497B-A6EF-70B93C45804F}" type="datetimeFigureOut">
              <a:rPr lang="pt-BR" smtClean="0"/>
              <a:t>18/10/2019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E7C709-A8FA-4851-BB8F-4299F07A058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175920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395536" y="126381"/>
            <a:ext cx="8496944" cy="50167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Um investidor está interessado em comprar ações de duas empresas listadas em bolsa: a XYZ e a 3W.</a:t>
            </a:r>
          </a:p>
          <a:p>
            <a:pPr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400" dirty="0">
              <a:ea typeface="Calibri" pitchFamily="34" charset="0"/>
              <a:cs typeface="Times New Roman" pitchFamily="18" charset="0"/>
            </a:endParaRPr>
          </a:p>
          <a:p>
            <a:pPr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Em um primeiro momento, ele quer avaliar o risco de cada uma, em relação à sua RECEITA (pois tem a intuição que muita variação na Receita de cada empresa, ano a ano, também poderá afetar as variações de seu valor na bolsa de valores).</a:t>
            </a:r>
          </a:p>
          <a:p>
            <a:pPr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Dessa forma, levantou-se a receita das empresas (em mil reais) ao longo de 6 anos, conforme tabela abaixo:</a:t>
            </a:r>
            <a:endParaRPr kumimoji="0" lang="pt-BR" alt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2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2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200" dirty="0"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2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200" dirty="0"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2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200" dirty="0"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2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200" dirty="0"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2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pt-BR" altLang="pt-BR" sz="1200" dirty="0" smtClean="0">
              <a:ea typeface="Calibri" pitchFamily="34" charset="0"/>
              <a:cs typeface="Times New Roman" pitchFamily="18" charset="0"/>
            </a:endParaRPr>
          </a:p>
          <a:p>
            <a:pPr marL="0" marR="0" lvl="0" indent="4508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Com base nesses dados, qual das duas empresas apresenta maior VOLATILIDADE quanto às receitas anuais? Esse deveria ser o único parâmetro para a tomada de decisão do investidor?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6454497"/>
              </p:ext>
            </p:extLst>
          </p:nvPr>
        </p:nvGraphicFramePr>
        <p:xfrm>
          <a:off x="2195736" y="1923678"/>
          <a:ext cx="4176465" cy="25353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92155"/>
                <a:gridCol w="1392155"/>
                <a:gridCol w="1392155"/>
              </a:tblGrid>
              <a:tr h="365632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Ano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XYZ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3W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</a:tr>
              <a:tr h="361621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2012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700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800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</a:tr>
              <a:tr h="361621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2013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890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1200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</a:tr>
              <a:tr h="361621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2014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1050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1500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</a:tr>
              <a:tr h="361621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2015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1200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2000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</a:tr>
              <a:tr h="361621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2016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1100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1000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</a:tr>
              <a:tr h="361621"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2017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>
                          <a:effectLst/>
                        </a:rPr>
                        <a:t>1350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pt-BR" sz="1800" dirty="0">
                          <a:effectLst/>
                        </a:rPr>
                        <a:t>3000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2854" marR="42854" marT="0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42258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11164"/>
              </p:ext>
            </p:extLst>
          </p:nvPr>
        </p:nvGraphicFramePr>
        <p:xfrm>
          <a:off x="1025860" y="2067694"/>
          <a:ext cx="6912767" cy="25603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87367"/>
                <a:gridCol w="1287299"/>
                <a:gridCol w="1325401"/>
                <a:gridCol w="1287299"/>
                <a:gridCol w="1325401"/>
              </a:tblGrid>
              <a:tr h="187163">
                <a:tc>
                  <a:txBody>
                    <a:bodyPr/>
                    <a:lstStyle/>
                    <a:p>
                      <a:pPr indent="0">
                        <a:lnSpc>
                          <a:spcPct val="115000"/>
                        </a:lnSpc>
                      </a:pPr>
                      <a:endParaRPr lang="pt-BR" sz="1400" dirty="0">
                        <a:effectLst/>
                        <a:latin typeface="Calibri"/>
                      </a:endParaRPr>
                    </a:p>
                  </a:txBody>
                  <a:tcPr marL="39998" marR="39998" marT="0" marB="0" anchor="b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XYZ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3W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279141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Ano</a:t>
                      </a:r>
                      <a:endParaRPr lang="pt-BR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Receita 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Preço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Receita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Preço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279141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2012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700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800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23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279141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2013</a:t>
                      </a:r>
                      <a:endParaRPr lang="pt-BR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890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11,8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1200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22,8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279141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2014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1050</a:t>
                      </a:r>
                      <a:endParaRPr lang="pt-BR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13,5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1500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35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279141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2015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1200</a:t>
                      </a:r>
                      <a:endParaRPr lang="pt-BR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17,5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2000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24,5</a:t>
                      </a:r>
                      <a:endParaRPr lang="pt-BR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279141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2016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1100</a:t>
                      </a:r>
                      <a:endParaRPr lang="pt-BR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18</a:t>
                      </a:r>
                      <a:endParaRPr lang="pt-BR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1000</a:t>
                      </a:r>
                      <a:endParaRPr lang="pt-BR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29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279141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2017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1350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>
                          <a:effectLst/>
                        </a:rPr>
                        <a:t>21,3</a:t>
                      </a:r>
                      <a:endParaRPr lang="pt-BR" sz="18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3000</a:t>
                      </a:r>
                      <a:endParaRPr lang="pt-BR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400" dirty="0">
                          <a:effectLst/>
                        </a:rPr>
                        <a:t>32,5</a:t>
                      </a:r>
                      <a:endParaRPr lang="pt-BR" sz="18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11082" y="9488"/>
            <a:ext cx="8964488" cy="201593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Num primeiro momento, o investidor quis medir a variabilidade (volatilidade) da receita das empresas, estimando que quanto mais risco cada empresa apresentasse na receita, isso poderia refletir no preço da ação.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Mas agora, vamos verificar exatamente essa correlação.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 pergunta principal é: </a:t>
            </a:r>
            <a:r>
              <a:rPr kumimoji="0" lang="pt-BR" altLang="pt-BR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Será que variações na receita acabam sendo transferidas na volatilidade dos preços negociados em bolsa de valores?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t-BR" alt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Para isso, apresentamos uma tabela abaixo com as receitas em cada ano, e o valor da ação de cada empresa, negociada em bolsa.</a:t>
            </a:r>
            <a:endParaRPr kumimoji="0" lang="pt-BR" altLang="pt-BR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236842" y="4620280"/>
            <a:ext cx="87129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Calcule a CORRELAÇÃO entre Receita e Preço para cada uma das empresas. Depois, interprete esses valores, dizendo se realmente a Receita das empresas tendem a afetar significativamente o preço das ações.</a:t>
            </a:r>
            <a:r>
              <a:rPr kumimoji="0" lang="pt-BR" altLang="pt-BR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 </a:t>
            </a:r>
            <a:endParaRPr kumimoji="0" lang="pt-BR" altLang="pt-BR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516580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56722423"/>
              </p:ext>
            </p:extLst>
          </p:nvPr>
        </p:nvGraphicFramePr>
        <p:xfrm>
          <a:off x="1907704" y="1170196"/>
          <a:ext cx="4536505" cy="28417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52369"/>
                <a:gridCol w="1640353"/>
                <a:gridCol w="1243783"/>
              </a:tblGrid>
              <a:tr h="355214">
                <a:tc>
                  <a:txBody>
                    <a:bodyPr/>
                    <a:lstStyle/>
                    <a:p>
                      <a:pPr indent="0">
                        <a:lnSpc>
                          <a:spcPct val="115000"/>
                        </a:lnSpc>
                      </a:pPr>
                      <a:endParaRPr lang="pt-BR" sz="1600" dirty="0">
                        <a:effectLst/>
                        <a:latin typeface="Calibri"/>
                      </a:endParaRPr>
                    </a:p>
                  </a:txBody>
                  <a:tcPr marL="39998" marR="39998" marT="0" marB="0" anchor="b"/>
                </a:tc>
                <a:tc gridSpan="2"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3W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55214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Ano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Câmbio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Preço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355214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2012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2,5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23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355214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2013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2,8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22,8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355214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2014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1,3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35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355214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2015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3,1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24,5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355214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2016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2,3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29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  <a:tr h="355214"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2017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>
                          <a:effectLst/>
                        </a:rPr>
                        <a:t>1,6</a:t>
                      </a:r>
                      <a:endParaRPr lang="pt-BR" sz="200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  <a:tc>
                  <a:txBody>
                    <a:bodyPr/>
                    <a:lstStyle/>
                    <a:p>
                      <a:pPr indent="0" algn="ctr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BR" sz="1600" dirty="0">
                          <a:effectLst/>
                        </a:rPr>
                        <a:t>32,5</a:t>
                      </a:r>
                      <a:endParaRPr lang="pt-BR" sz="2000" dirty="0">
                        <a:effectLst/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39998" marR="39998" marT="0" marB="0" anchor="b"/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179512" y="72376"/>
            <a:ext cx="8568952" cy="10772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45085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2pPr>
            <a:lvl3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3pPr>
            <a:lvl4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4pPr>
            <a:lvl5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9pPr>
          </a:lstStyle>
          <a:p>
            <a:pPr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t-BR" alt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Continuando com</a:t>
            </a:r>
            <a:r>
              <a:rPr kumimoji="0" lang="pt-BR" altLang="pt-BR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as análises</a:t>
            </a:r>
            <a:r>
              <a:rPr kumimoji="0" lang="pt-BR" alt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, o investidor percebeu que a empresa 3W, por ser uma grande importadora de matéria-prima, poderia sofrer muito com as variações da taxa de câmbio (por exemplo, real/dólar). Dessa forma, quis dar uma conferida nessa correlação, colocando em sua análise o valor do câmbio e do preço da ação na bolsa, conforme tabela abaixo:</a:t>
            </a:r>
            <a:endParaRPr kumimoji="0" lang="pt-BR" altLang="pt-BR" sz="1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Retângulo 3"/>
          <p:cNvSpPr/>
          <p:nvPr/>
        </p:nvSpPr>
        <p:spPr>
          <a:xfrm>
            <a:off x="323528" y="4011910"/>
            <a:ext cx="8568952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pt-BR" altLang="pt-BR" sz="16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Através do cálculo da correlação, o que podemos inferir sobre o comportamento do preço negociado em bolsa, da empresa 3W, em relação ao câmbio? Compare esse resultado com o do Exercício anterior</a:t>
            </a:r>
            <a:r>
              <a:rPr kumimoji="0" lang="pt-BR" altLang="pt-BR" sz="16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– somente para a empresa 3W.</a:t>
            </a:r>
            <a:endParaRPr kumimoji="0" lang="pt-BR" altLang="pt-BR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6271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8192133"/>
              </p:ext>
            </p:extLst>
          </p:nvPr>
        </p:nvGraphicFramePr>
        <p:xfrm>
          <a:off x="2411760" y="771546"/>
          <a:ext cx="3960441" cy="38884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320147"/>
                <a:gridCol w="1320147"/>
                <a:gridCol w="1320147"/>
              </a:tblGrid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Ano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XYZ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3W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2012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700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800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2013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890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2014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1050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1500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2015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1200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2016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1100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2017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1350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3000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X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Y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Média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1048,333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1583,333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Variância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52616,67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657666,7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DP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229,38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810,97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24036"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Cv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>
                          <a:effectLst/>
                        </a:rPr>
                        <a:t>21,88%</a:t>
                      </a:r>
                      <a:endParaRPr lang="pt-BR" sz="18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1800" u="none" strike="noStrike" dirty="0">
                          <a:effectLst/>
                        </a:rPr>
                        <a:t>51,22%</a:t>
                      </a:r>
                      <a:endParaRPr lang="pt-BR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3" name="CaixaDeTexto 2"/>
          <p:cNvSpPr txBox="1"/>
          <p:nvPr/>
        </p:nvSpPr>
        <p:spPr>
          <a:xfrm>
            <a:off x="0" y="0"/>
            <a:ext cx="22677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RESPOSTAS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8405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3013101"/>
              </p:ext>
            </p:extLst>
          </p:nvPr>
        </p:nvGraphicFramePr>
        <p:xfrm>
          <a:off x="1187624" y="987574"/>
          <a:ext cx="6480721" cy="345757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86725"/>
                <a:gridCol w="1223499"/>
                <a:gridCol w="1223499"/>
                <a:gridCol w="1223499"/>
                <a:gridCol w="1223499"/>
              </a:tblGrid>
              <a:tr h="314217"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XYZ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3W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142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Ano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Lucro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Lucro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Preço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2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2012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700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11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800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23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2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2013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890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11,8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1200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22,8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2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2014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1050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13,5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1500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35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2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1200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17,5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24,5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2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2016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1100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18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1000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29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2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2017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1350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21,3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3000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32,5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217"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2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 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XYZ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3W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14217"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Correlação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0,933698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000" u="none" strike="noStrike">
                          <a:effectLst/>
                        </a:rPr>
                        <a:t>0,459675</a:t>
                      </a:r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0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282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ela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1174730"/>
              </p:ext>
            </p:extLst>
          </p:nvPr>
        </p:nvGraphicFramePr>
        <p:xfrm>
          <a:off x="1691680" y="483518"/>
          <a:ext cx="5040559" cy="412813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35965"/>
                <a:gridCol w="1602297"/>
                <a:gridCol w="1602297"/>
              </a:tblGrid>
              <a:tr h="366586"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3W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 hMerge="1">
                  <a:txBody>
                    <a:bodyPr/>
                    <a:lstStyle/>
                    <a:p>
                      <a:endParaRPr lang="pt-BR"/>
                    </a:p>
                  </a:txBody>
                  <a:tcPr/>
                </a:tc>
              </a:tr>
              <a:tr h="3665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Ano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Câmbio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Preço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5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2012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2,5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23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5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2013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2,8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22,8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5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2014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1,3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35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5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2015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3,1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24,5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5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2016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2,3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29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5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2017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1,6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32,5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586"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5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3W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 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66586"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Correlação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>
                          <a:effectLst/>
                        </a:rPr>
                        <a:t>-0,92151</a:t>
                      </a:r>
                      <a:endParaRPr lang="pt-BR" sz="24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pt-BR" sz="2400" u="none" strike="noStrike" dirty="0">
                          <a:effectLst/>
                        </a:rPr>
                        <a:t> </a:t>
                      </a:r>
                      <a:endParaRPr lang="pt-BR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4575198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551</Words>
  <Application>Microsoft Office PowerPoint</Application>
  <PresentationFormat>Apresentação na tela (16:9)</PresentationFormat>
  <Paragraphs>218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7" baseType="lpstr"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Elisson</dc:creator>
  <cp:lastModifiedBy>Elisson</cp:lastModifiedBy>
  <cp:revision>3</cp:revision>
  <dcterms:created xsi:type="dcterms:W3CDTF">2019-10-19T00:51:16Z</dcterms:created>
  <dcterms:modified xsi:type="dcterms:W3CDTF">2019-10-19T01:12:42Z</dcterms:modified>
</cp:coreProperties>
</file>