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</p:sldIdLst>
  <p:sldSz cx="9144000" cy="5143500" type="screen16x9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enhum Estilo, Grade de Tabe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822" y="-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E7EED-D488-4449-9877-699160BCB43E}" type="datetimeFigureOut">
              <a:rPr lang="pt-BR" smtClean="0"/>
              <a:t>28/10/2019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A0F21-675C-476F-B386-703FC136793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575421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E7EED-D488-4449-9877-699160BCB43E}" type="datetimeFigureOut">
              <a:rPr lang="pt-BR" smtClean="0"/>
              <a:t>28/10/2019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A0F21-675C-476F-B386-703FC136793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475836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E7EED-D488-4449-9877-699160BCB43E}" type="datetimeFigureOut">
              <a:rPr lang="pt-BR" smtClean="0"/>
              <a:t>28/10/2019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A0F21-675C-476F-B386-703FC136793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253245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E7EED-D488-4449-9877-699160BCB43E}" type="datetimeFigureOut">
              <a:rPr lang="pt-BR" smtClean="0"/>
              <a:t>28/10/2019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A0F21-675C-476F-B386-703FC136793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5189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E7EED-D488-4449-9877-699160BCB43E}" type="datetimeFigureOut">
              <a:rPr lang="pt-BR" smtClean="0"/>
              <a:t>28/10/2019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A0F21-675C-476F-B386-703FC136793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494104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E7EED-D488-4449-9877-699160BCB43E}" type="datetimeFigureOut">
              <a:rPr lang="pt-BR" smtClean="0"/>
              <a:t>28/10/2019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A0F21-675C-476F-B386-703FC136793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877328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E7EED-D488-4449-9877-699160BCB43E}" type="datetimeFigureOut">
              <a:rPr lang="pt-BR" smtClean="0"/>
              <a:t>28/10/2019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A0F21-675C-476F-B386-703FC136793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210623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E7EED-D488-4449-9877-699160BCB43E}" type="datetimeFigureOut">
              <a:rPr lang="pt-BR" smtClean="0"/>
              <a:t>28/10/2019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A0F21-675C-476F-B386-703FC136793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413415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E7EED-D488-4449-9877-699160BCB43E}" type="datetimeFigureOut">
              <a:rPr lang="pt-BR" smtClean="0"/>
              <a:t>28/10/2019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A0F21-675C-476F-B386-703FC136793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651598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E7EED-D488-4449-9877-699160BCB43E}" type="datetimeFigureOut">
              <a:rPr lang="pt-BR" smtClean="0"/>
              <a:t>28/10/2019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A0F21-675C-476F-B386-703FC136793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494693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E7EED-D488-4449-9877-699160BCB43E}" type="datetimeFigureOut">
              <a:rPr lang="pt-BR" smtClean="0"/>
              <a:t>28/10/2019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A0F21-675C-476F-B386-703FC136793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409919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BE7EED-D488-4449-9877-699160BCB43E}" type="datetimeFigureOut">
              <a:rPr lang="pt-BR" smtClean="0"/>
              <a:t>28/10/2019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0A0F21-675C-476F-B386-703FC136793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857119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Análise de Regressão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Prof. </a:t>
            </a:r>
            <a:r>
              <a:rPr lang="pt-BR" dirty="0" err="1" smtClean="0"/>
              <a:t>Elisson</a:t>
            </a:r>
            <a:r>
              <a:rPr lang="pt-BR" dirty="0" smtClean="0"/>
              <a:t> de Andrade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553956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79512" y="195486"/>
            <a:ext cx="88569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/>
              <a:t>Vamos analisar altura das pessoas da classe com o tamanho do pé (número de quanto se calça)</a:t>
            </a:r>
            <a:endParaRPr lang="pt-BR" sz="1600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3681890"/>
              </p:ext>
            </p:extLst>
          </p:nvPr>
        </p:nvGraphicFramePr>
        <p:xfrm>
          <a:off x="1403648" y="771550"/>
          <a:ext cx="6096000" cy="3916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Altura</a:t>
                      </a:r>
                      <a:r>
                        <a:rPr lang="pt-BR" sz="1600" baseline="0" dirty="0" smtClean="0"/>
                        <a:t> (cm)</a:t>
                      </a:r>
                    </a:p>
                    <a:p>
                      <a:pPr algn="ctr"/>
                      <a:r>
                        <a:rPr lang="pt-BR" sz="1600" baseline="0" dirty="0" smtClean="0"/>
                        <a:t>X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N. Calçado</a:t>
                      </a:r>
                    </a:p>
                    <a:p>
                      <a:pPr algn="ctr"/>
                      <a:r>
                        <a:rPr lang="pt-BR" sz="1600" dirty="0" smtClean="0"/>
                        <a:t>Y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X.Y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X^2</a:t>
                      </a:r>
                      <a:endParaRPr lang="pt-BR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7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Soma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Média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26869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780612" y="159233"/>
            <a:ext cx="55446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dirty="0" smtClean="0"/>
              <a:t>RETA DE REGRESSÃO LINEAR</a:t>
            </a:r>
            <a:endParaRPr lang="pt-BR" sz="24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aixaDeTexto 2"/>
              <p:cNvSpPr txBox="1"/>
              <p:nvPr/>
            </p:nvSpPr>
            <p:spPr>
              <a:xfrm>
                <a:off x="592274" y="2423352"/>
                <a:ext cx="3187638" cy="8669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b="0" i="1" smtClean="0">
                          <a:latin typeface="Cambria Math"/>
                        </a:rPr>
                        <m:t>𝑎</m:t>
                      </m:r>
                      <m:r>
                        <a:rPr lang="pt-BR" sz="2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pt-BR" sz="24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pt-BR" sz="2400" b="0" i="1" smtClean="0">
                              <a:latin typeface="Cambria Math"/>
                            </a:rPr>
                            <m:t>𝑛</m:t>
                          </m:r>
                          <m:nary>
                            <m:naryPr>
                              <m:chr m:val="∑"/>
                              <m:subHide m:val="on"/>
                              <m:supHide m:val="on"/>
                              <m:ctrlPr>
                                <a:rPr lang="pt-BR" sz="2400" b="0" i="1" smtClean="0">
                                  <a:latin typeface="Cambria Math"/>
                                </a:rPr>
                              </m:ctrlPr>
                            </m:naryPr>
                            <m:sub/>
                            <m:sup/>
                            <m:e>
                              <m:r>
                                <a:rPr lang="pt-BR" sz="2400" b="0" i="1" smtClean="0">
                                  <a:latin typeface="Cambria Math"/>
                                </a:rPr>
                                <m:t>𝑥𝑦</m:t>
                              </m:r>
                              <m:r>
                                <a:rPr lang="pt-BR" sz="2400" b="0" i="1" smtClean="0">
                                  <a:latin typeface="Cambria Math"/>
                                </a:rPr>
                                <m:t>−</m:t>
                              </m:r>
                              <m:nary>
                                <m:naryPr>
                                  <m:chr m:val="∑"/>
                                  <m:subHide m:val="on"/>
                                  <m:supHide m:val="on"/>
                                  <m:ctrlPr>
                                    <a:rPr lang="pt-BR" sz="2400" b="0" i="1" smtClean="0">
                                      <a:latin typeface="Cambria Math"/>
                                    </a:rPr>
                                  </m:ctrlPr>
                                </m:naryPr>
                                <m:sub/>
                                <m:sup/>
                                <m:e>
                                  <m:r>
                                    <a:rPr lang="pt-BR" sz="2400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</m:nary>
                              <m:r>
                                <a:rPr lang="pt-BR" sz="2400" b="0" i="1" smtClean="0">
                                  <a:latin typeface="Cambria Math"/>
                                </a:rPr>
                                <m:t>.</m:t>
                              </m:r>
                              <m:nary>
                                <m:naryPr>
                                  <m:chr m:val="∑"/>
                                  <m:subHide m:val="on"/>
                                  <m:supHide m:val="on"/>
                                  <m:ctrlPr>
                                    <a:rPr lang="pt-BR" sz="2400" b="0" i="1" smtClean="0">
                                      <a:latin typeface="Cambria Math"/>
                                    </a:rPr>
                                  </m:ctrlPr>
                                </m:naryPr>
                                <m:sub/>
                                <m:sup/>
                                <m:e>
                                  <m:r>
                                    <a:rPr lang="pt-BR" sz="2400" b="0" i="1" smtClean="0">
                                      <a:latin typeface="Cambria Math"/>
                                    </a:rPr>
                                    <m:t>𝑦</m:t>
                                  </m:r>
                                </m:e>
                              </m:nary>
                            </m:e>
                          </m:nary>
                        </m:num>
                        <m:den>
                          <m:r>
                            <a:rPr lang="pt-BR" sz="2400" b="0" i="1" smtClean="0">
                              <a:latin typeface="Cambria Math"/>
                            </a:rPr>
                            <m:t>𝑛</m:t>
                          </m:r>
                          <m:nary>
                            <m:naryPr>
                              <m:chr m:val="∑"/>
                              <m:subHide m:val="on"/>
                              <m:supHide m:val="on"/>
                              <m:ctrlPr>
                                <a:rPr lang="pt-BR" sz="2400" b="0" i="1" smtClean="0">
                                  <a:latin typeface="Cambria Math"/>
                                </a:rPr>
                              </m:ctrlPr>
                            </m:naryPr>
                            <m:sub/>
                            <m:sup/>
                            <m:e>
                              <m:sSup>
                                <m:sSupPr>
                                  <m:ctrlPr>
                                    <a:rPr lang="pt-BR" sz="2400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pt-BR" sz="2400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pt-BR" sz="2400" b="0" i="1" smtClean="0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pt-BR" sz="2400" b="0" i="1" smtClean="0">
                                  <a:latin typeface="Cambria Math"/>
                                </a:rPr>
                                <m:t>−</m:t>
                              </m:r>
                              <m:sSup>
                                <m:sSupPr>
                                  <m:ctrlPr>
                                    <a:rPr lang="pt-BR" sz="2400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pt-BR" sz="2400" b="0" i="1" smtClean="0"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nary>
                                        <m:naryPr>
                                          <m:chr m:val="∑"/>
                                          <m:subHide m:val="on"/>
                                          <m:supHide m:val="on"/>
                                          <m:ctrlPr>
                                            <a:rPr lang="pt-BR" sz="2400" b="0" i="1" smtClean="0">
                                              <a:latin typeface="Cambria Math"/>
                                            </a:rPr>
                                          </m:ctrlPr>
                                        </m:naryPr>
                                        <m:sub/>
                                        <m:sup/>
                                        <m:e>
                                          <m:r>
                                            <a:rPr lang="pt-BR" sz="2400" b="0" i="1" smtClean="0">
                                              <a:latin typeface="Cambria Math"/>
                                            </a:rPr>
                                            <m:t>𝑥</m:t>
                                          </m:r>
                                        </m:e>
                                      </m:nary>
                                    </m:e>
                                  </m:d>
                                </m:e>
                                <m:sup>
                                  <m:r>
                                    <a:rPr lang="pt-BR" sz="2400" b="0" i="1" smtClean="0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nary>
                        </m:den>
                      </m:f>
                    </m:oMath>
                  </m:oMathPara>
                </a14:m>
                <a:endParaRPr lang="pt-BR" sz="2400" dirty="0"/>
              </a:p>
            </p:txBody>
          </p:sp>
        </mc:Choice>
        <mc:Fallback>
          <p:sp>
            <p:nvSpPr>
              <p:cNvPr id="3" name="CaixaDeTexto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2274" y="2423352"/>
                <a:ext cx="3187638" cy="866969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CaixaDeTexto 3"/>
              <p:cNvSpPr txBox="1"/>
              <p:nvPr/>
            </p:nvSpPr>
            <p:spPr>
              <a:xfrm>
                <a:off x="4931656" y="2626003"/>
                <a:ext cx="172188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b="0" i="1" smtClean="0">
                          <a:latin typeface="Cambria Math"/>
                        </a:rPr>
                        <m:t>𝑏</m:t>
                      </m:r>
                      <m:r>
                        <a:rPr lang="pt-BR" sz="2400" b="0" i="1" smtClean="0">
                          <a:latin typeface="Cambria Math"/>
                        </a:rPr>
                        <m:t>=</m:t>
                      </m:r>
                      <m:acc>
                        <m:accPr>
                          <m:chr m:val="̅"/>
                          <m:ctrlPr>
                            <a:rPr lang="pt-BR" sz="2400" b="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pt-BR" sz="2400" b="0" i="1" smtClean="0">
                              <a:latin typeface="Cambria Math"/>
                            </a:rPr>
                            <m:t>𝑦</m:t>
                          </m:r>
                        </m:e>
                      </m:acc>
                      <m:r>
                        <a:rPr lang="pt-BR" sz="2400" b="0" i="1" smtClean="0">
                          <a:latin typeface="Cambria Math"/>
                        </a:rPr>
                        <m:t>−</m:t>
                      </m:r>
                      <m:r>
                        <a:rPr lang="pt-BR" sz="2400" b="0" i="1" smtClean="0">
                          <a:latin typeface="Cambria Math"/>
                        </a:rPr>
                        <m:t>𝑎</m:t>
                      </m:r>
                      <m:acc>
                        <m:accPr>
                          <m:chr m:val="̅"/>
                          <m:ctrlPr>
                            <a:rPr lang="pt-BR" sz="2400" b="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pt-BR" sz="2400" b="0" i="1" smtClean="0">
                              <a:latin typeface="Cambria Math"/>
                            </a:rPr>
                            <m:t>𝑥</m:t>
                          </m:r>
                        </m:e>
                      </m:acc>
                    </m:oMath>
                  </m:oMathPara>
                </a14:m>
                <a:endParaRPr lang="pt-BR" sz="2400" dirty="0"/>
              </a:p>
            </p:txBody>
          </p:sp>
        </mc:Choice>
        <mc:Fallback>
          <p:sp>
            <p:nvSpPr>
              <p:cNvPr id="4" name="CaixaDeTexto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31656" y="2626003"/>
                <a:ext cx="1721882" cy="461665"/>
              </a:xfrm>
              <a:prstGeom prst="rect">
                <a:avLst/>
              </a:prstGeom>
              <a:blipFill rotWithShape="1">
                <a:blip r:embed="rId3"/>
                <a:stretch>
                  <a:fillRect r="-18794" b="-9211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CaixaDeTexto 4"/>
              <p:cNvSpPr txBox="1"/>
              <p:nvPr/>
            </p:nvSpPr>
            <p:spPr>
              <a:xfrm>
                <a:off x="3884307" y="699542"/>
                <a:ext cx="171438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b="0" i="1" smtClean="0">
                          <a:latin typeface="Cambria Math"/>
                        </a:rPr>
                        <m:t>𝑦</m:t>
                      </m:r>
                      <m:r>
                        <a:rPr lang="pt-BR" sz="2400" b="0" i="1" smtClean="0">
                          <a:latin typeface="Cambria Math"/>
                        </a:rPr>
                        <m:t>=</m:t>
                      </m:r>
                      <m:r>
                        <a:rPr lang="pt-BR" sz="2400" b="0" i="1" smtClean="0">
                          <a:latin typeface="Cambria Math"/>
                        </a:rPr>
                        <m:t>𝑎𝑥</m:t>
                      </m:r>
                      <m:r>
                        <a:rPr lang="pt-BR" sz="2400" b="0" i="1" smtClean="0">
                          <a:latin typeface="Cambria Math"/>
                        </a:rPr>
                        <m:t>+</m:t>
                      </m:r>
                      <m:r>
                        <a:rPr lang="pt-BR" sz="2400" b="0" i="1" smtClean="0">
                          <a:latin typeface="Cambria Math"/>
                        </a:rPr>
                        <m:t>𝑏</m:t>
                      </m:r>
                    </m:oMath>
                  </m:oMathPara>
                </a14:m>
                <a:endParaRPr lang="pt-BR" sz="2400" dirty="0"/>
              </a:p>
            </p:txBody>
          </p:sp>
        </mc:Choice>
        <mc:Fallback>
          <p:sp>
            <p:nvSpPr>
              <p:cNvPr id="5" name="CaixaDeTexto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4307" y="699542"/>
                <a:ext cx="1714380" cy="461665"/>
              </a:xfrm>
              <a:prstGeom prst="rect">
                <a:avLst/>
              </a:prstGeom>
              <a:blipFill rotWithShape="1">
                <a:blip r:embed="rId4"/>
                <a:stretch>
                  <a:fillRect b="-1066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61556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683568" y="1995686"/>
            <a:ext cx="7920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Uma vez com a reta de regressão, vamos interpretar o valor de </a:t>
            </a:r>
            <a:r>
              <a:rPr lang="pt-BR" b="1" dirty="0" smtClean="0">
                <a:solidFill>
                  <a:schemeClr val="accent2"/>
                </a:solidFill>
              </a:rPr>
              <a:t>a</a:t>
            </a:r>
            <a:endParaRPr lang="pt-BR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87557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0346438"/>
              </p:ext>
            </p:extLst>
          </p:nvPr>
        </p:nvGraphicFramePr>
        <p:xfrm>
          <a:off x="3635896" y="1635646"/>
          <a:ext cx="2337792" cy="241818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68896"/>
                <a:gridCol w="1168896"/>
              </a:tblGrid>
              <a:tr h="302273"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</a:rPr>
                        <a:t>x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</a:rPr>
                        <a:t>y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02273"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2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30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02273"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4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25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02273"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6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22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02273"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8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18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02273"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10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15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02273"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12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11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02273"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14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</a:rPr>
                        <a:t>10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3" name="CaixaDeTexto 2"/>
          <p:cNvSpPr txBox="1"/>
          <p:nvPr/>
        </p:nvSpPr>
        <p:spPr>
          <a:xfrm>
            <a:off x="899592" y="843558"/>
            <a:ext cx="74888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Encontrar a reta de regressão das variáveis abaixo: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9558798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127</Words>
  <Application>Microsoft Office PowerPoint</Application>
  <PresentationFormat>Apresentação na tela (16:9)</PresentationFormat>
  <Paragraphs>40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6" baseType="lpstr">
      <vt:lpstr>Tema do Office</vt:lpstr>
      <vt:lpstr>Análise de Regressão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Análise de Regressão</dc:title>
  <dc:creator>Elisson</dc:creator>
  <cp:lastModifiedBy>Elisson</cp:lastModifiedBy>
  <cp:revision>5</cp:revision>
  <dcterms:created xsi:type="dcterms:W3CDTF">2019-10-28T12:30:00Z</dcterms:created>
  <dcterms:modified xsi:type="dcterms:W3CDTF">2019-10-28T13:16:55Z</dcterms:modified>
</cp:coreProperties>
</file>