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2"/>
  </p:notesMasterIdLst>
  <p:sldIdLst>
    <p:sldId id="277" r:id="rId2"/>
    <p:sldId id="443" r:id="rId3"/>
    <p:sldId id="444" r:id="rId4"/>
    <p:sldId id="442" r:id="rId5"/>
    <p:sldId id="445" r:id="rId6"/>
    <p:sldId id="446" r:id="rId7"/>
    <p:sldId id="447" r:id="rId8"/>
    <p:sldId id="448" r:id="rId9"/>
    <p:sldId id="449" r:id="rId10"/>
    <p:sldId id="451" r:id="rId11"/>
    <p:sldId id="452" r:id="rId12"/>
    <p:sldId id="453" r:id="rId13"/>
    <p:sldId id="454" r:id="rId14"/>
    <p:sldId id="485" r:id="rId15"/>
    <p:sldId id="455" r:id="rId16"/>
    <p:sldId id="456" r:id="rId17"/>
    <p:sldId id="457" r:id="rId18"/>
    <p:sldId id="459" r:id="rId19"/>
    <p:sldId id="495" r:id="rId20"/>
    <p:sldId id="486" r:id="rId21"/>
    <p:sldId id="496" r:id="rId22"/>
    <p:sldId id="489" r:id="rId23"/>
    <p:sldId id="490" r:id="rId24"/>
    <p:sldId id="491" r:id="rId25"/>
    <p:sldId id="492" r:id="rId26"/>
    <p:sldId id="488" r:id="rId27"/>
    <p:sldId id="460" r:id="rId28"/>
    <p:sldId id="461" r:id="rId29"/>
    <p:sldId id="462" r:id="rId30"/>
    <p:sldId id="494" r:id="rId31"/>
    <p:sldId id="468" r:id="rId32"/>
    <p:sldId id="493" r:id="rId33"/>
    <p:sldId id="498" r:id="rId34"/>
    <p:sldId id="473" r:id="rId35"/>
    <p:sldId id="471" r:id="rId36"/>
    <p:sldId id="497" r:id="rId37"/>
    <p:sldId id="474" r:id="rId38"/>
    <p:sldId id="476" r:id="rId39"/>
    <p:sldId id="477" r:id="rId40"/>
    <p:sldId id="478" r:id="rId41"/>
  </p:sldIdLst>
  <p:sldSz cx="9144000" cy="5143500" type="screen16x9"/>
  <p:notesSz cx="6858000" cy="9144000"/>
  <p:defaultTextStyle>
    <a:defPPr>
      <a:defRPr lang="pt-BR"/>
    </a:defPPr>
    <a:lvl1pPr marL="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510" y="366"/>
      </p:cViewPr>
      <p:guideLst>
        <p:guide orient="horz" pos="1620"/>
        <p:guide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4630A-FCF1-43EE-A223-679DD66787FC}" type="datetimeFigureOut">
              <a:rPr lang="pt-BR" smtClean="0"/>
              <a:t>15/07/2020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5A22B-7DE4-488C-9343-776456B668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0628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2343150"/>
            <a:ext cx="6172200" cy="142077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3752492"/>
            <a:ext cx="6172200" cy="1028700"/>
          </a:xfrm>
        </p:spPr>
        <p:txBody>
          <a:bodyPr/>
          <a:lstStyle>
            <a:lvl1pPr marL="0" indent="0" algn="l">
              <a:buNone/>
              <a:defRPr sz="1300" b="1">
                <a:solidFill>
                  <a:schemeClr val="tx2"/>
                </a:solidFill>
              </a:defRPr>
            </a:lvl1pPr>
            <a:lvl2pPr marL="342882" indent="0" algn="ctr">
              <a:buNone/>
            </a:lvl2pPr>
            <a:lvl3pPr marL="685764" indent="0" algn="ctr">
              <a:buNone/>
            </a:lvl3pPr>
            <a:lvl4pPr marL="1028647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4" indent="0" algn="ctr">
              <a:buNone/>
            </a:lvl7pPr>
            <a:lvl8pPr marL="2400177" indent="0" algn="ctr">
              <a:buNone/>
            </a:lvl8pPr>
            <a:lvl9pPr marL="2743059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50371" y="832948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15/07/2020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469" y="3088246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7" name="Retângulo 26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4341114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5" name="Elipse 24"/>
          <p:cNvSpPr/>
          <p:nvPr/>
        </p:nvSpPr>
        <p:spPr>
          <a:xfrm>
            <a:off x="1905000" y="3371850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15/07/2020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676400" cy="4388644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15/07/2020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15/07/2020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>
        <p:tmplLst>
          <p:tmpl lvl="1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171703"/>
            <a:ext cx="6172200" cy="1540193"/>
          </a:xfrm>
        </p:spPr>
        <p:txBody>
          <a:bodyPr/>
          <a:lstStyle>
            <a:lvl1pPr algn="l">
              <a:buNone/>
              <a:defRPr sz="23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 anchor="t"/>
          <a:lstStyle>
            <a:lvl1pPr marL="0" indent="0">
              <a:buNone/>
              <a:defRPr sz="1300" b="1">
                <a:solidFill>
                  <a:schemeClr val="tx2"/>
                </a:solidFill>
              </a:defRPr>
            </a:lvl1pPr>
            <a:lvl2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9006" y="830199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15/07/2020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656" y="3086100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Retângulo 17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4343400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3359916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15/07/2020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7543800" cy="85725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15/07/2020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15/07/2020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15/07/2020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60521" y="2343150"/>
            <a:ext cx="4732020" cy="457200"/>
          </a:xfrm>
        </p:spPr>
        <p:txBody>
          <a:bodyPr anchor="b"/>
          <a:lstStyle>
            <a:lvl1pPr algn="l">
              <a:buNone/>
              <a:defRPr sz="15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05741"/>
            <a:ext cx="1527048" cy="3737610"/>
          </a:xfrm>
        </p:spPr>
        <p:txBody>
          <a:bodyPr/>
          <a:lstStyle>
            <a:lvl1pPr marL="0" indent="0">
              <a:spcBef>
                <a:spcPts val="300"/>
              </a:spcBef>
              <a:spcAft>
                <a:spcPts val="750"/>
              </a:spcAft>
              <a:buNone/>
              <a:defRPr sz="900"/>
            </a:lvl1pPr>
            <a:lvl2pPr>
              <a:buNone/>
              <a:defRPr sz="900"/>
            </a:lvl2pPr>
            <a:lvl3pPr>
              <a:buNone/>
              <a:defRPr sz="800"/>
            </a:lvl3pPr>
            <a:lvl4pPr>
              <a:buNone/>
              <a:defRPr sz="700"/>
            </a:lvl4pPr>
            <a:lvl5pPr>
              <a:buNone/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Elipse 13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05740"/>
            <a:ext cx="5638800" cy="4745736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15/07/2020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3" name="Elipse 12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38803" y="2343150"/>
            <a:ext cx="4732020" cy="457200"/>
          </a:xfrm>
        </p:spPr>
        <p:txBody>
          <a:bodyPr anchor="b"/>
          <a:lstStyle>
            <a:lvl1pPr algn="l">
              <a:buNone/>
              <a:defRPr sz="15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1435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24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9" y="198596"/>
            <a:ext cx="1524000" cy="3717036"/>
          </a:xfrm>
        </p:spPr>
        <p:txBody>
          <a:bodyPr rot="0" spcFirstLastPara="0" vertOverflow="overflow" horzOverflow="overflow" vert="horz" wrap="square" lIns="91435" tIns="45718" rIns="91435" bIns="45718" numCol="1" spcCol="274306" rtlCol="0" fromWordArt="0" anchor="t" anchorCtr="0" forceAA="0" compatLnSpc="1">
            <a:normAutofit/>
          </a:bodyPr>
          <a:lstStyle>
            <a:lvl1pPr marL="0" indent="0">
              <a:spcBef>
                <a:spcPts val="75"/>
              </a:spcBef>
              <a:spcAft>
                <a:spcPts val="300"/>
              </a:spcAft>
              <a:buFontTx/>
              <a:buNone/>
              <a:defRPr sz="9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15/07/2020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lIns="91435" tIns="45718" rIns="91435" bIns="45718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467600" cy="3655314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840981" y="763382"/>
            <a:ext cx="1508760" cy="384048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r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fld id="{2EAFCFB7-0662-4950-B842-D91136DD0A31}" type="datetimeFigureOut">
              <a:rPr lang="pt-BR" smtClean="0"/>
              <a:t>15/07/2020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7390237" y="2757210"/>
            <a:ext cx="2400300" cy="365760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l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Elipse 11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4300539"/>
            <a:ext cx="609600" cy="390906"/>
          </a:xfrm>
          <a:prstGeom prst="rect">
            <a:avLst/>
          </a:prstGeom>
        </p:spPr>
        <p:txBody>
          <a:bodyPr vert="horz" lIns="91435" tIns="45718" rIns="91435" bIns="45718" anchor="ctr"/>
          <a:lstStyle>
            <a:lvl1pPr algn="ctr" eaLnBrk="1" latinLnBrk="0" hangingPunct="1">
              <a:defRPr kumimoji="0" sz="1100" b="1">
                <a:solidFill>
                  <a:srgbClr val="FFFFFF"/>
                </a:solidFill>
              </a:defRPr>
            </a:lvl1pPr>
          </a:lstStyle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23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30" indent="-205730" algn="l" rtl="0" eaLnBrk="1" latinLnBrk="0" hangingPunct="1">
        <a:spcBef>
          <a:spcPts val="450"/>
        </a:spcBef>
        <a:buClr>
          <a:schemeClr val="accent1"/>
        </a:buClr>
        <a:buSzPct val="7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80035" indent="-20573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891494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24" indent="-137153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02953" indent="-137153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508682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1714412" indent="-137153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1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1920141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valorinveste.globo.com/produtos/renda-fixa/cdb/noticia/2020/05/15/bancos-medios-engordam-retorno-de-cdbs-com-queda-dos-juros-vale-a-pena.ghtml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yubb.com.br/" TargetMode="Externa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GUa_6IdHI8BPYlSTMYwUyk1RfnwEeG3O85b1jd6UofM/edit?usp=sharing" TargetMode="Externa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yubb.com.br/" TargetMode="Externa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tgpactualdigital.com/renda-fixa/lci/produtos" TargetMode="Externa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xqoxZQeVaU8Lk9Wx6" TargetMode="Externa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xqoxZQeVaU8Lk9Wx6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67744" y="1559140"/>
            <a:ext cx="6172200" cy="1065579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>
                <a:solidFill>
                  <a:schemeClr val="accent1"/>
                </a:solidFill>
              </a:rPr>
              <a:t>Aula </a:t>
            </a:r>
            <a:r>
              <a:rPr lang="pt-BR" sz="3200" dirty="0" smtClean="0">
                <a:solidFill>
                  <a:schemeClr val="accent1"/>
                </a:solidFill>
              </a:rPr>
              <a:t>2</a:t>
            </a:r>
            <a:r>
              <a:rPr lang="pt-BR" sz="3200" dirty="0" smtClean="0"/>
              <a:t>: CDBs e </a:t>
            </a:r>
            <a:r>
              <a:rPr lang="pt-BR" sz="3200" dirty="0" err="1" smtClean="0"/>
              <a:t>LCIs</a:t>
            </a:r>
            <a:endParaRPr lang="pt-BR" sz="3200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2267744" y="3435846"/>
            <a:ext cx="6172200" cy="771525"/>
          </a:xfrm>
        </p:spPr>
        <p:txBody>
          <a:bodyPr>
            <a:normAutofit/>
          </a:bodyPr>
          <a:lstStyle/>
          <a:p>
            <a:pPr algn="ctr"/>
            <a:r>
              <a:rPr lang="pt-BR" sz="1600" dirty="0" smtClean="0"/>
              <a:t>Prof. </a:t>
            </a:r>
            <a:r>
              <a:rPr lang="pt-BR" sz="1600" dirty="0" err="1" smtClean="0"/>
              <a:t>Elisson</a:t>
            </a:r>
            <a:r>
              <a:rPr lang="pt-BR" sz="1600" dirty="0" smtClean="0"/>
              <a:t> de Andrade</a:t>
            </a:r>
          </a:p>
          <a:p>
            <a:pPr algn="ctr"/>
            <a:r>
              <a:rPr lang="pt-BR" sz="1600" dirty="0" smtClean="0"/>
              <a:t>eapandra@gmail.com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24217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7664" y="2247714"/>
            <a:ext cx="6172200" cy="742950"/>
          </a:xfrm>
        </p:spPr>
        <p:txBody>
          <a:bodyPr/>
          <a:lstStyle/>
          <a:p>
            <a:r>
              <a:rPr lang="pt-BR" dirty="0" smtClean="0"/>
              <a:t>TAXA DI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224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281287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Ao longo do dia, bancos recebem depósitos e seus clientes efetuam saques, fazem transferências...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467544" y="1114514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No fechamento do dia, algumas instituições fecham no azul, outras no vermelho e precisam de dinheiro para fechar o caixa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438322" y="2004855"/>
            <a:ext cx="80941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É bastante comum uma instituição com sobras emprestar dinheiro para outra deficitária, por apenas UM DIA ÚTIL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499610" y="3098392"/>
            <a:ext cx="7888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Tal operação é denominada DEPÓSITO INTERBANCÁRIO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99610" y="3914930"/>
            <a:ext cx="7312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 média das taxas de juros interbancários, é a chamada TAXA DI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6795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93658" y="627534"/>
            <a:ext cx="6172200" cy="742950"/>
          </a:xfrm>
        </p:spPr>
        <p:txBody>
          <a:bodyPr>
            <a:normAutofit/>
          </a:bodyPr>
          <a:lstStyle/>
          <a:p>
            <a:r>
              <a:rPr lang="pt-BR" sz="2100" dirty="0">
                <a:solidFill>
                  <a:schemeClr val="tx1"/>
                </a:solidFill>
                <a:latin typeface="+mn-lt"/>
              </a:rPr>
              <a:t>Usamos indistintamente taxa DI ou do CDI</a:t>
            </a:r>
            <a:endParaRPr lang="pt-BR" sz="21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1493658" y="1396752"/>
            <a:ext cx="6172200" cy="101298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100" dirty="0">
                <a:solidFill>
                  <a:schemeClr val="tx1"/>
                </a:solidFill>
                <a:latin typeface="+mn-lt"/>
              </a:rPr>
              <a:t>A razão é que os depósitos interbancários (DI) são feitos em um sistema denominado CETIP</a:t>
            </a:r>
            <a:endParaRPr lang="pt-BR" sz="21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1493658" y="2422866"/>
            <a:ext cx="6172200" cy="1174998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100" dirty="0">
                <a:solidFill>
                  <a:schemeClr val="tx1"/>
                </a:solidFill>
                <a:latin typeface="+mn-lt"/>
              </a:rPr>
              <a:t>Na CETIP as operações entre bancos é feita através de CERTIFICADOS de depósitos interbancários (CDI)</a:t>
            </a:r>
            <a:endParaRPr lang="pt-BR" sz="21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493658" y="3773016"/>
            <a:ext cx="6172200" cy="1174998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100" dirty="0">
                <a:solidFill>
                  <a:schemeClr val="tx1"/>
                </a:solidFill>
                <a:latin typeface="+mn-lt"/>
              </a:rPr>
              <a:t>Em resumo, DI é um tipo de operação, e o CDI o instrumento, sendo as taxas divulgadas, referentes a esses dois elementos</a:t>
            </a:r>
            <a:endParaRPr lang="pt-BR" sz="21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38530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Selic versus Taxa DI</a:t>
            </a:r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706" y="1167595"/>
            <a:ext cx="5522658" cy="359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78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627534"/>
            <a:ext cx="7467600" cy="857250"/>
          </a:xfrm>
        </p:spPr>
        <p:txBody>
          <a:bodyPr/>
          <a:lstStyle/>
          <a:p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Exercício para casa</a:t>
            </a:r>
            <a:r>
              <a:rPr lang="pt-BR" dirty="0" smtClean="0"/>
              <a:t>: pesquisaram a taxa do </a:t>
            </a:r>
            <a:r>
              <a:rPr lang="pt-BR" dirty="0" err="1" smtClean="0"/>
              <a:t>cdb</a:t>
            </a:r>
            <a:r>
              <a:rPr lang="pt-BR" dirty="0" smtClean="0"/>
              <a:t> do seu banco?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971600" y="2859782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ANOTAR NO CADERNINHO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57218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1707654"/>
            <a:ext cx="6172200" cy="742950"/>
          </a:xfrm>
        </p:spPr>
        <p:txBody>
          <a:bodyPr/>
          <a:lstStyle/>
          <a:p>
            <a:r>
              <a:rPr lang="pt-BR" dirty="0" smtClean="0"/>
              <a:t>Vamos para um exemplo prático...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0688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5" t="18238" r="39326" b="18750"/>
          <a:stretch/>
        </p:blipFill>
        <p:spPr bwMode="auto">
          <a:xfrm>
            <a:off x="1655676" y="1374186"/>
            <a:ext cx="5650917" cy="3457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2087724" y="357504"/>
            <a:ext cx="49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Exemplo ITAÚ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207773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8333" r="65327" b="38459"/>
          <a:stretch/>
        </p:blipFill>
        <p:spPr bwMode="auto">
          <a:xfrm>
            <a:off x="1296509" y="3132950"/>
            <a:ext cx="3383507" cy="1821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24" r="65447" b="39499"/>
          <a:stretch/>
        </p:blipFill>
        <p:spPr bwMode="auto">
          <a:xfrm>
            <a:off x="1143001" y="357504"/>
            <a:ext cx="3690524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254" r="82902" b="52610"/>
          <a:stretch/>
        </p:blipFill>
        <p:spPr bwMode="auto">
          <a:xfrm>
            <a:off x="4957245" y="1599642"/>
            <a:ext cx="3017891" cy="1998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4199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Tributação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85900" y="1200150"/>
            <a:ext cx="6172200" cy="110157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Tabela regressiva, comum à maioria das rendas fixas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658" y="2301720"/>
            <a:ext cx="6199738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78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2139702"/>
            <a:ext cx="7467600" cy="857250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EXEMPLO</a:t>
            </a:r>
            <a:r>
              <a:rPr lang="pt-BR" dirty="0" smtClean="0"/>
              <a:t> BANCO DAYCOVAL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1933092" y="3291830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ANOTE NO CADERNINHO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822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1923678"/>
            <a:ext cx="7467600" cy="857250"/>
          </a:xfrm>
        </p:spPr>
        <p:txBody>
          <a:bodyPr/>
          <a:lstStyle/>
          <a:p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Tarefa de casa</a:t>
            </a:r>
            <a:r>
              <a:rPr lang="pt-BR" dirty="0" smtClean="0"/>
              <a:t>: como abrir conta em corretora de valores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7752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75" t="32204" r="2750" b="6499"/>
          <a:stretch/>
        </p:blipFill>
        <p:spPr>
          <a:xfrm>
            <a:off x="539552" y="483518"/>
            <a:ext cx="7776864" cy="415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360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4" t="34181" r="50786" b="28250"/>
          <a:stretch/>
        </p:blipFill>
        <p:spPr>
          <a:xfrm>
            <a:off x="323528" y="987574"/>
            <a:ext cx="8186173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65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059582"/>
            <a:ext cx="8373644" cy="2791215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323528" y="4011910"/>
            <a:ext cx="79208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hlinkClick r:id="rId3"/>
              </a:rPr>
              <a:t>https://valorinveste.globo.com/produtos/renda-fixa/cdb/noticia/2020/05/15/bancos-medios-engordam-retorno-de-cdbs-com-queda-dos-juros-vale-a-pena.ghtml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3972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285" y="133009"/>
            <a:ext cx="6487430" cy="4877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586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365" y="509299"/>
            <a:ext cx="4801270" cy="4124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10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199" y="0"/>
            <a:ext cx="5739601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072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131590"/>
            <a:ext cx="7467600" cy="857250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Site </a:t>
            </a:r>
            <a:r>
              <a:rPr lang="pt-BR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yubb</a:t>
            </a:r>
            <a:r>
              <a:rPr lang="pt-BR" dirty="0" smtClean="0"/>
              <a:t>: comparador de investimentos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1886448" y="2355726"/>
            <a:ext cx="46091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>
                <a:hlinkClick r:id="rId2"/>
              </a:rPr>
              <a:t>https://yubb.com.br/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675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93658" y="2355726"/>
            <a:ext cx="6172200" cy="742950"/>
          </a:xfrm>
        </p:spPr>
        <p:txBody>
          <a:bodyPr>
            <a:noAutofit/>
          </a:bodyPr>
          <a:lstStyle/>
          <a:p>
            <a:pPr algn="ctr"/>
            <a:r>
              <a:rPr lang="pt-BR" sz="12450" dirty="0"/>
              <a:t>LCI</a:t>
            </a:r>
            <a:endParaRPr lang="pt-BR" sz="12450" dirty="0"/>
          </a:p>
        </p:txBody>
      </p:sp>
    </p:spTree>
    <p:extLst>
      <p:ext uri="{BB962C8B-B14F-4D97-AF65-F5344CB8AC3E}">
        <p14:creationId xmlns:p14="http://schemas.microsoft.com/office/powerpoint/2010/main" val="384539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LCI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Letras de crédito imobiliário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Você EMPRESTA dinheiro para o </a:t>
            </a:r>
            <a:r>
              <a:rPr lang="pt-BR" dirty="0" smtClean="0"/>
              <a:t>banco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Como </a:t>
            </a:r>
            <a:r>
              <a:rPr lang="pt-BR" dirty="0" smtClean="0"/>
              <a:t>todo título: tem vencimento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Garantia: imóveis</a:t>
            </a:r>
          </a:p>
          <a:p>
            <a:pPr>
              <a:lnSpc>
                <a:spcPct val="150000"/>
              </a:lnSpc>
            </a:pPr>
            <a:r>
              <a:rPr lang="pt-BR" i="1" dirty="0" err="1" smtClean="0"/>
              <a:t>Obs</a:t>
            </a:r>
            <a:r>
              <a:rPr lang="pt-BR" i="1" dirty="0" smtClean="0"/>
              <a:t>: no CDB você também empresta dinheiro para o banco, mas ele o usa como bem entender. Já na LCI é para crédito imobiliário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88468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39503"/>
            <a:ext cx="6984776" cy="3859684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2798803" y="4515966"/>
            <a:ext cx="318635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100" b="1" dirty="0"/>
              <a:t>Isenta de IR e TAXAS</a:t>
            </a:r>
            <a:endParaRPr lang="pt-BR" sz="2100" b="1" dirty="0"/>
          </a:p>
        </p:txBody>
      </p:sp>
      <p:sp>
        <p:nvSpPr>
          <p:cNvPr id="3" name="Retângulo 2"/>
          <p:cNvSpPr/>
          <p:nvPr/>
        </p:nvSpPr>
        <p:spPr>
          <a:xfrm>
            <a:off x="4139952" y="2643759"/>
            <a:ext cx="810090" cy="28803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>
              <a:rot lat="0" lon="0" rev="6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</p:spTree>
    <p:extLst>
      <p:ext uri="{BB962C8B-B14F-4D97-AF65-F5344CB8AC3E}">
        <p14:creationId xmlns:p14="http://schemas.microsoft.com/office/powerpoint/2010/main" val="1872368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915566"/>
            <a:ext cx="7467600" cy="857250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SIMULADOR</a:t>
            </a:r>
            <a:r>
              <a:rPr lang="pt-BR" dirty="0" smtClean="0"/>
              <a:t>: AÇÕES E </a:t>
            </a:r>
            <a:r>
              <a:rPr lang="pt-BR" dirty="0" err="1" smtClean="0"/>
              <a:t>FIIs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683568" y="2571750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hlinkClick r:id="rId2"/>
              </a:rPr>
              <a:t>https://docs.google.com/spreadsheets/d/1GUa_6IdHI8BPYlSTMYwUyk1RfnwEeG3O85b1jd6UofM/edit?usp=sharing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945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2139702"/>
            <a:ext cx="7467600" cy="857250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EXEMPLO</a:t>
            </a:r>
            <a:r>
              <a:rPr lang="pt-BR" dirty="0" smtClean="0"/>
              <a:t> BANCO DAYCOVAL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1933092" y="3291830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ANOTE NO CADERNINHO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6900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327" t="20592" r="2211"/>
          <a:stretch/>
        </p:blipFill>
        <p:spPr>
          <a:xfrm>
            <a:off x="827584" y="915566"/>
            <a:ext cx="7394925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981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9" t="20592" r="52270" b="11769"/>
          <a:stretch/>
        </p:blipFill>
        <p:spPr>
          <a:xfrm>
            <a:off x="683568" y="699542"/>
            <a:ext cx="7573363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814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131590"/>
            <a:ext cx="7467600" cy="857250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Site </a:t>
            </a:r>
            <a:r>
              <a:rPr lang="pt-BR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yubb</a:t>
            </a:r>
            <a:r>
              <a:rPr lang="pt-BR" dirty="0" smtClean="0"/>
              <a:t>: comparador de investimentos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1886448" y="2355726"/>
            <a:ext cx="46091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>
                <a:hlinkClick r:id="rId2"/>
              </a:rPr>
              <a:t>https://yubb.com.br/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099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23528" y="411510"/>
            <a:ext cx="82809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/>
              <a:t>Com taxas pós-fixadas como essa, SEM cobrança de IR e SEM cobrança de TAXAS, torna-se um investimento extremamente competitivo, quando comparado a CDBs, Fundos e Tesouro Direto</a:t>
            </a:r>
            <a:endParaRPr lang="pt-BR" sz="24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323528" y="2523984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solidFill>
                  <a:schemeClr val="accent2">
                    <a:lumMod val="50000"/>
                  </a:schemeClr>
                </a:solidFill>
              </a:rPr>
              <a:t>Um “problema” das </a:t>
            </a:r>
            <a:r>
              <a:rPr lang="pt-BR" sz="2400" dirty="0" err="1">
                <a:solidFill>
                  <a:schemeClr val="accent2">
                    <a:lumMod val="50000"/>
                  </a:schemeClr>
                </a:solidFill>
              </a:rPr>
              <a:t>LCIs</a:t>
            </a:r>
            <a:r>
              <a:rPr lang="pt-BR" sz="2400" dirty="0">
                <a:solidFill>
                  <a:schemeClr val="accent2">
                    <a:lumMod val="50000"/>
                  </a:schemeClr>
                </a:solidFill>
              </a:rPr>
              <a:t> é a LÍQUIDEZ. Em geral, o dinheiro só poderá ser sacado no Vencimento</a:t>
            </a:r>
            <a:endParaRPr lang="pt-BR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611560" y="3897795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accent6"/>
                </a:solidFill>
              </a:rPr>
              <a:t>Em geral, os valores exigidos para aplicação não são muito baixos.</a:t>
            </a:r>
            <a:endParaRPr lang="pt-BR" sz="28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025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907704" y="843558"/>
            <a:ext cx="5292588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300" b="1" dirty="0" smtClean="0"/>
              <a:t>Vamos pesquisar CDBs e </a:t>
            </a:r>
            <a:r>
              <a:rPr lang="pt-BR" sz="3300" b="1" dirty="0" err="1" smtClean="0"/>
              <a:t>LCIs</a:t>
            </a:r>
            <a:r>
              <a:rPr lang="pt-BR" sz="3300" b="1" dirty="0" smtClean="0"/>
              <a:t> do Banco BTG Pactual?</a:t>
            </a:r>
            <a:endParaRPr lang="pt-BR" sz="3300" b="1" dirty="0"/>
          </a:p>
        </p:txBody>
      </p:sp>
      <p:sp>
        <p:nvSpPr>
          <p:cNvPr id="2" name="Retângulo 1"/>
          <p:cNvSpPr/>
          <p:nvPr/>
        </p:nvSpPr>
        <p:spPr>
          <a:xfrm>
            <a:off x="539552" y="3003798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>
                <a:hlinkClick r:id="rId2"/>
              </a:rPr>
              <a:t>https://www.btgpactualdigital.com/renda-fixa/lci/produtos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8549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Fundo garantidor de crédito (FGC)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pt-BR" sz="2000" dirty="0" smtClean="0"/>
              <a:t>Aplicações em </a:t>
            </a:r>
            <a:r>
              <a:rPr lang="pt-BR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CDB e LCI são protegidas pelo FGC</a:t>
            </a:r>
            <a:r>
              <a:rPr lang="pt-BR" sz="2000" dirty="0" smtClean="0"/>
              <a:t> (Tesouro Direto não)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Garantia de até R$250 mil por CPF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O conto do FGC: </a:t>
            </a:r>
            <a:r>
              <a:rPr lang="pt-BR" sz="2000" dirty="0" err="1" smtClean="0"/>
              <a:t>Empiricus</a:t>
            </a:r>
            <a:endParaRPr lang="pt-BR" sz="2000" dirty="0" smtClean="0"/>
          </a:p>
          <a:p>
            <a:pPr>
              <a:lnSpc>
                <a:spcPct val="150000"/>
              </a:lnSpc>
            </a:pPr>
            <a:r>
              <a:rPr lang="pt-BR" sz="2000" dirty="0" smtClean="0"/>
              <a:t>Mas não é por causa do FGC que você vai investir em qualquer banco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Bacana olhar o RATING do banco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Veja site do BANCODATA</a:t>
            </a:r>
          </a:p>
          <a:p>
            <a:pPr>
              <a:lnSpc>
                <a:spcPct val="150000"/>
              </a:lnSpc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391299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1851670"/>
            <a:ext cx="7126306" cy="74295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VAMOS PARA NOSSA PLANILHA EM EXCEL</a:t>
            </a:r>
            <a:r>
              <a:rPr lang="pt-BR" dirty="0" smtClean="0"/>
              <a:t> </a:t>
            </a:r>
            <a:br>
              <a:rPr lang="pt-BR" dirty="0" smtClean="0"/>
            </a:br>
            <a:r>
              <a:rPr lang="pt-BR" dirty="0" smtClean="0"/>
              <a:t>CDB, LCI e TESOURO DIRETO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6548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93658" y="1779662"/>
            <a:ext cx="5715000" cy="857250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Vamos refletir um pouco mais sobre CDBs, </a:t>
            </a:r>
            <a:r>
              <a:rPr lang="pt-BR" dirty="0" err="1" smtClean="0"/>
              <a:t>LCIs</a:t>
            </a:r>
            <a:r>
              <a:rPr lang="pt-BR" dirty="0"/>
              <a:t> </a:t>
            </a:r>
            <a:r>
              <a:rPr lang="pt-BR" dirty="0" smtClean="0"/>
              <a:t>e Tesouro Direto?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0229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Vamos debater sobre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Riscos (volatilidade e default)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Liquidez: transformar em dinheiro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Valor mínimo para investir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Horizonte de investimento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Facilidade de acesso (bons CDBs e </a:t>
            </a:r>
            <a:r>
              <a:rPr lang="pt-BR" dirty="0" err="1" smtClean="0"/>
              <a:t>LCIs</a:t>
            </a:r>
            <a:r>
              <a:rPr lang="pt-BR" dirty="0" smtClean="0"/>
              <a:t> em bancos específicos)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Tesouro: comparamos apenas o SELIC, mas existem os prefixados e </a:t>
            </a:r>
            <a:r>
              <a:rPr lang="pt-BR" dirty="0" err="1" smtClean="0"/>
              <a:t>IPCAs</a:t>
            </a:r>
            <a:r>
              <a:rPr lang="pt-BR" dirty="0" smtClean="0"/>
              <a:t> como alternativas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926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1059582"/>
            <a:ext cx="7467600" cy="857250"/>
          </a:xfrm>
        </p:spPr>
        <p:txBody>
          <a:bodyPr/>
          <a:lstStyle/>
          <a:p>
            <a:pPr algn="ctr"/>
            <a:r>
              <a:rPr lang="pt-BR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Quiz</a:t>
            </a:r>
            <a:r>
              <a:rPr lang="pt-BR" dirty="0" smtClean="0"/>
              <a:t>: tesouro direto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2362901" y="2387084"/>
            <a:ext cx="4418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hlinkClick r:id="rId2"/>
              </a:rPr>
              <a:t>https://forms.gle/xqoxZQeVaU8Lk9Wx6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814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pt-BR" sz="3300" dirty="0"/>
              <a:t>Como veremos a seguir, o melhor investimento depende </a:t>
            </a:r>
            <a:r>
              <a:rPr lang="pt-BR" sz="4050" b="1" dirty="0"/>
              <a:t>DO INVESTIDOR </a:t>
            </a:r>
            <a:r>
              <a:rPr lang="pt-BR" sz="3300" dirty="0"/>
              <a:t>(objetivos, risco, liquidez </a:t>
            </a:r>
            <a:r>
              <a:rPr lang="pt-BR" sz="3300" dirty="0" err="1"/>
              <a:t>etc</a:t>
            </a:r>
            <a:r>
              <a:rPr lang="pt-BR" sz="3300" dirty="0"/>
              <a:t>)</a:t>
            </a:r>
            <a:endParaRPr lang="pt-BR" sz="3300" dirty="0"/>
          </a:p>
        </p:txBody>
      </p:sp>
    </p:spTree>
    <p:extLst>
      <p:ext uri="{BB962C8B-B14F-4D97-AF65-F5344CB8AC3E}">
        <p14:creationId xmlns:p14="http://schemas.microsoft.com/office/powerpoint/2010/main" val="387277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1059582"/>
            <a:ext cx="7467600" cy="857250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SIMULADOR</a:t>
            </a:r>
            <a:r>
              <a:rPr lang="pt-BR" dirty="0" smtClean="0"/>
              <a:t>: tesouro direto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2362901" y="2387084"/>
            <a:ext cx="4418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hlinkClick r:id="rId2"/>
              </a:rPr>
              <a:t>https://forms.gle/xqoxZQeVaU8Lk9Wx6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76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1059582"/>
            <a:ext cx="7467600" cy="857250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Anotação no caderno</a:t>
            </a:r>
            <a:r>
              <a:rPr lang="pt-BR" dirty="0" smtClean="0"/>
              <a:t>: preços e taxas do tesouro direto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249016" y="2283718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Anote quais as taxas de juros disponíveis para cada título do Tesouro Direto, com seus respectivos vencimentos.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2426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826241" y="2469892"/>
            <a:ext cx="556572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500" dirty="0">
                <a:latin typeface="Cambria" panose="02040503050406030204" pitchFamily="18" charset="0"/>
              </a:rPr>
              <a:t>CDB</a:t>
            </a:r>
            <a:endParaRPr lang="pt-BR" sz="45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22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CDB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85900" y="1200150"/>
            <a:ext cx="6172200" cy="147961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Certificado de Depósito Bancário (CDB)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Título emitido pelo banco, diretamente para você: por isso não há cobrança de taxas de administração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1152122" y="2919117"/>
            <a:ext cx="1458162" cy="151216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/>
              <a:t>VOCÊ</a:t>
            </a:r>
            <a:endParaRPr lang="pt-BR" b="1" dirty="0"/>
          </a:p>
        </p:txBody>
      </p:sp>
      <p:sp>
        <p:nvSpPr>
          <p:cNvPr id="5" name="Retângulo 4"/>
          <p:cNvSpPr/>
          <p:nvPr/>
        </p:nvSpPr>
        <p:spPr>
          <a:xfrm>
            <a:off x="5804635" y="2885733"/>
            <a:ext cx="1458162" cy="151216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/>
              <a:t>BANCO</a:t>
            </a:r>
            <a:endParaRPr lang="pt-BR" b="1" dirty="0"/>
          </a:p>
        </p:txBody>
      </p:sp>
      <p:cxnSp>
        <p:nvCxnSpPr>
          <p:cNvPr id="7" name="Conector de seta reta 6"/>
          <p:cNvCxnSpPr/>
          <p:nvPr/>
        </p:nvCxnSpPr>
        <p:spPr>
          <a:xfrm flipV="1">
            <a:off x="2870811" y="3543858"/>
            <a:ext cx="2673297" cy="36004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/>
          <p:nvPr/>
        </p:nvCxnSpPr>
        <p:spPr>
          <a:xfrm flipH="1">
            <a:off x="2870811" y="4029912"/>
            <a:ext cx="2673298" cy="11352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3535345" y="2919117"/>
            <a:ext cx="189021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50" b="1" dirty="0"/>
              <a:t>HOJE, empresta $$$$</a:t>
            </a:r>
            <a:endParaRPr lang="pt-BR" sz="1350" b="1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2870811" y="4158175"/>
            <a:ext cx="279031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50" b="1" dirty="0"/>
              <a:t>Depois de certo prazo (vencimento) banco devolve principal, mais juros</a:t>
            </a:r>
            <a:endParaRPr lang="pt-BR" sz="1350" b="1" dirty="0"/>
          </a:p>
        </p:txBody>
      </p:sp>
    </p:spTree>
    <p:extLst>
      <p:ext uri="{BB962C8B-B14F-4D97-AF65-F5344CB8AC3E}">
        <p14:creationId xmlns:p14="http://schemas.microsoft.com/office/powerpoint/2010/main" val="2445455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  <p:bldP spid="4" grpId="0" animBg="1"/>
      <p:bldP spid="5" grpId="0" animBg="1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Modalidades de CDB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Prefixada: acerta na data do investimento, qual percentual irá remunerar o capital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Pós-fixada: a remuneração vai depender de algum índice acordado na contratação do investimento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Em CDBs, os investimentos pós-fixados, geralmente seguem a taxa DI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Explicaremos essa taxa a seguir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33932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1159</TotalTime>
  <Words>662</Words>
  <Application>Microsoft Office PowerPoint</Application>
  <PresentationFormat>Apresentação na tela (16:9)</PresentationFormat>
  <Paragraphs>82</Paragraphs>
  <Slides>40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40</vt:i4>
      </vt:variant>
    </vt:vector>
  </HeadingPairs>
  <TitlesOfParts>
    <vt:vector size="46" baseType="lpstr">
      <vt:lpstr>Calibri</vt:lpstr>
      <vt:lpstr>Cambria</vt:lpstr>
      <vt:lpstr>Century Schoolbook</vt:lpstr>
      <vt:lpstr>Wingdings</vt:lpstr>
      <vt:lpstr>Wingdings 2</vt:lpstr>
      <vt:lpstr>Balcão Envidraçado</vt:lpstr>
      <vt:lpstr>Aula 2: CDBs e LCIs</vt:lpstr>
      <vt:lpstr>Tarefa de casa: como abrir conta em corretora de valores</vt:lpstr>
      <vt:lpstr>SIMULADOR: AÇÕES E FIIs</vt:lpstr>
      <vt:lpstr>Quiz: tesouro direto</vt:lpstr>
      <vt:lpstr>SIMULADOR: tesouro direto</vt:lpstr>
      <vt:lpstr>Anotação no caderno: preços e taxas do tesouro direto</vt:lpstr>
      <vt:lpstr>Apresentação do PowerPoint</vt:lpstr>
      <vt:lpstr>CDB</vt:lpstr>
      <vt:lpstr>Modalidades de CDB</vt:lpstr>
      <vt:lpstr>TAXA DI</vt:lpstr>
      <vt:lpstr>Apresentação do PowerPoint</vt:lpstr>
      <vt:lpstr>Usamos indistintamente taxa DI ou do CDI</vt:lpstr>
      <vt:lpstr>Selic versus Taxa DI</vt:lpstr>
      <vt:lpstr>Exercício para casa: pesquisaram a taxa do cdb do seu banco?</vt:lpstr>
      <vt:lpstr>Vamos para um exemplo prático...</vt:lpstr>
      <vt:lpstr>Apresentação do PowerPoint</vt:lpstr>
      <vt:lpstr>Apresentação do PowerPoint</vt:lpstr>
      <vt:lpstr>Tributação</vt:lpstr>
      <vt:lpstr>EXEMPLO BANCO DAYCOVAL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Site yubb: comparador de investimentos</vt:lpstr>
      <vt:lpstr>LCI</vt:lpstr>
      <vt:lpstr>LCI</vt:lpstr>
      <vt:lpstr>Apresentação do PowerPoint</vt:lpstr>
      <vt:lpstr>EXEMPLO BANCO DAYCOVAL</vt:lpstr>
      <vt:lpstr>Apresentação do PowerPoint</vt:lpstr>
      <vt:lpstr>Apresentação do PowerPoint</vt:lpstr>
      <vt:lpstr>Site yubb: comparador de investimentos</vt:lpstr>
      <vt:lpstr>Apresentação do PowerPoint</vt:lpstr>
      <vt:lpstr>Apresentação do PowerPoint</vt:lpstr>
      <vt:lpstr>Fundo garantidor de crédito (FGC)</vt:lpstr>
      <vt:lpstr>VAMOS PARA NOSSA PLANILHA EM EXCEL  CDB, LCI e TESOURO DIRETO</vt:lpstr>
      <vt:lpstr>Vamos refletir um pouco mais sobre CDBs, LCIs e Tesouro Direto?</vt:lpstr>
      <vt:lpstr>Vamos debater sobre</vt:lpstr>
      <vt:lpstr>Conclusão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Elisson</dc:creator>
  <cp:lastModifiedBy>elisson.augusto elisson.augusto</cp:lastModifiedBy>
  <cp:revision>58</cp:revision>
  <dcterms:created xsi:type="dcterms:W3CDTF">2014-03-20T11:04:22Z</dcterms:created>
  <dcterms:modified xsi:type="dcterms:W3CDTF">2020-07-15T20:43:25Z</dcterms:modified>
</cp:coreProperties>
</file>