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277" r:id="rId2"/>
    <p:sldId id="280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36" r:id="rId49"/>
    <p:sldId id="338" r:id="rId50"/>
    <p:sldId id="339" r:id="rId51"/>
    <p:sldId id="340" r:id="rId52"/>
    <p:sldId id="341" r:id="rId53"/>
    <p:sldId id="337" r:id="rId5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16/07/2020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anco.bradesco/html/classic/produtos-servicos/investimentos/index.s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 smtClean="0">
                <a:solidFill>
                  <a:schemeClr val="accent1"/>
                </a:solidFill>
              </a:rPr>
              <a:t>3</a:t>
            </a:r>
            <a:r>
              <a:rPr lang="pt-BR" sz="3200" dirty="0" smtClean="0"/>
              <a:t>: FUNDOS DI e RENDA FIXA PREVIDÊNCIA PRIVADA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620000" cy="857250"/>
          </a:xfrm>
        </p:spPr>
        <p:txBody>
          <a:bodyPr/>
          <a:lstStyle/>
          <a:p>
            <a:r>
              <a:rPr lang="pt-BR" dirty="0" smtClean="0"/>
              <a:t>PRINCIPAIS </a:t>
            </a:r>
            <a:r>
              <a:rPr lang="pt-BR" dirty="0" smtClean="0"/>
              <a:t>FUNDOS DE RENDA FIXA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Curto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Investem em títulos públicos e privados</a:t>
            </a:r>
          </a:p>
          <a:p>
            <a:pPr>
              <a:lnSpc>
                <a:spcPct val="200000"/>
              </a:lnSpc>
            </a:pPr>
            <a:r>
              <a:rPr lang="pt-BR" sz="2400" dirty="0" smtClean="0"/>
              <a:t>Tributação</a:t>
            </a:r>
            <a:r>
              <a:rPr lang="pt-BR" sz="2400" dirty="0" smtClean="0"/>
              <a:t>: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até 180 dias: 22,5%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Após 180 dias: 20%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048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LONGO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Mínimo de 80% da carteira com RF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Tributação decrescente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Referenciados (RF)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Visam seguir algum índice, como o DI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Tributação decrescente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Link: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banco.bradesco/html/classic/produtos-servicos/investimentos/index.shtm</a:t>
            </a:r>
            <a:endParaRPr lang="pt-BR" dirty="0" smtClean="0"/>
          </a:p>
          <a:p>
            <a:r>
              <a:rPr lang="pt-BR" dirty="0" smtClean="0"/>
              <a:t>Vamos clicar em FUNDOS e depois selecionar CDI</a:t>
            </a:r>
          </a:p>
          <a:p>
            <a:r>
              <a:rPr lang="pt-BR" dirty="0" smtClean="0"/>
              <a:t>Exemplo com SIMPLES AUTOMÁTICO RF</a:t>
            </a:r>
          </a:p>
          <a:p>
            <a:r>
              <a:rPr lang="pt-BR" dirty="0" smtClean="0"/>
              <a:t>Descrição: busca seguir o CDI</a:t>
            </a:r>
          </a:p>
          <a:p>
            <a:r>
              <a:rPr lang="pt-BR" dirty="0" smtClean="0"/>
              <a:t>Aplicação inicial: R$50,00</a:t>
            </a:r>
          </a:p>
          <a:p>
            <a:r>
              <a:rPr lang="pt-BR" dirty="0" smtClean="0"/>
              <a:t>Clicando em características: taxa de administração 2% ao ano</a:t>
            </a:r>
          </a:p>
          <a:p>
            <a:r>
              <a:rPr lang="pt-BR" dirty="0" smtClean="0"/>
              <a:t>Tabela de rentabilidade: </a:t>
            </a:r>
          </a:p>
          <a:p>
            <a:pPr lvl="1"/>
            <a:r>
              <a:rPr lang="pt-BR" dirty="0" smtClean="0"/>
              <a:t>JUN/20: 0,07%</a:t>
            </a:r>
          </a:p>
          <a:p>
            <a:pPr lvl="1"/>
            <a:r>
              <a:rPr lang="pt-BR" dirty="0" smtClean="0"/>
              <a:t>Últimos 12 meses: 2,42%</a:t>
            </a:r>
          </a:p>
          <a:p>
            <a:pPr lvl="1"/>
            <a:r>
              <a:rPr lang="pt-BR" dirty="0" smtClean="0"/>
              <a:t>Últimos 36 meses: 12,19%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9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Vamos clicar em Demonstração de desempenho: veja o quanto esse fundo rendeu, em relação ao CDI. Veja a rentabilidade nos últimos 5 anos.</a:t>
            </a:r>
          </a:p>
          <a:p>
            <a:r>
              <a:rPr lang="pt-BR" dirty="0" smtClean="0"/>
              <a:t>Clique em </a:t>
            </a:r>
            <a:r>
              <a:rPr lang="pt-BR" b="1" dirty="0" smtClean="0"/>
              <a:t>relatório complementar</a:t>
            </a:r>
          </a:p>
          <a:p>
            <a:r>
              <a:rPr lang="pt-BR" dirty="0" smtClean="0"/>
              <a:t>Rentabilidade da Poupança ANO A ANO:</a:t>
            </a:r>
          </a:p>
          <a:p>
            <a:pPr lvl="1"/>
            <a:r>
              <a:rPr lang="pt-BR" dirty="0" smtClean="0"/>
              <a:t>2015: 7,9%</a:t>
            </a:r>
          </a:p>
          <a:p>
            <a:pPr lvl="1"/>
            <a:r>
              <a:rPr lang="pt-BR" dirty="0" smtClean="0"/>
              <a:t>2016: 8,3%</a:t>
            </a:r>
          </a:p>
          <a:p>
            <a:pPr lvl="1"/>
            <a:r>
              <a:rPr lang="pt-BR" dirty="0" smtClean="0"/>
              <a:t>2017: 6,8%</a:t>
            </a:r>
          </a:p>
          <a:p>
            <a:pPr lvl="1"/>
            <a:r>
              <a:rPr lang="pt-BR" dirty="0" smtClean="0"/>
              <a:t>2018: 4,6%</a:t>
            </a:r>
          </a:p>
          <a:p>
            <a:pPr lvl="1"/>
            <a:r>
              <a:rPr lang="pt-BR" dirty="0" smtClean="0"/>
              <a:t>2019: 4,3%</a:t>
            </a:r>
          </a:p>
          <a:p>
            <a:r>
              <a:rPr lang="pt-BR" dirty="0" smtClean="0"/>
              <a:t>Lembre-se: a caderneta de poupança é </a:t>
            </a:r>
            <a:r>
              <a:rPr lang="pt-BR" b="1" dirty="0" smtClean="0"/>
              <a:t>ISENTA DE 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60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HIPER FUNDO DI (BRADESCO)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753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SIMPLES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34761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Dica para análise da rentabilidade</a:t>
            </a:r>
            <a:r>
              <a:rPr lang="pt-B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Vá em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DOCUMENTOS PARA DOWNLOAD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Analise os documentos: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INFORMATIVO MENSAL </a:t>
            </a:r>
            <a:r>
              <a:rPr lang="pt-BR" dirty="0" smtClean="0"/>
              <a:t>e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DEMONSTRAÇÃO DE DESEMPENHO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753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REFERENCIADO DI LP VIP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34761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Dica para análise da rentabilidade</a:t>
            </a:r>
            <a:r>
              <a:rPr lang="pt-B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Vá em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DOCUMENTOS PARA DOWNLOAD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Analise os documentos: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INFORMATIVO MENSAL </a:t>
            </a:r>
            <a:r>
              <a:rPr lang="pt-BR" dirty="0" smtClean="0"/>
              <a:t>e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DEMONSTRAÇÃO DE DESEMPENHO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SANTANDER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INFLAÇÃO RENDA FIXA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 2</a:t>
            </a:r>
            <a:r>
              <a:rPr lang="pt-BR" sz="4400" dirty="0" smtClean="0"/>
              <a:t>: CDB e LCI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Caixa FIC Objetivo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</a:rPr>
              <a:t>Pré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 RF Longo Prazo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343584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Clique também no link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DEMONSTRAÇÃO DE DESEMPENHO</a:t>
            </a:r>
            <a:r>
              <a:rPr lang="pt-BR" dirty="0" smtClean="0"/>
              <a:t> (lá embaixo, dentro do item </a:t>
            </a:r>
            <a:r>
              <a:rPr lang="pt-BR" b="1" dirty="0" smtClean="0"/>
              <a:t>LÂMINA E DOCUMENTOS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113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Vamos comparar nossas anotações com as taxas que o tesouro direto pagou nos últimos meses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2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41962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Fundo de Renda Fixa distribuído pela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9572" y="271576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Dica</a:t>
            </a:r>
            <a:r>
              <a:rPr lang="pt-BR" sz="2000" dirty="0" smtClean="0"/>
              <a:t>: clique no link 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INFORMAÇÕES ADICIONAIS </a:t>
            </a:r>
            <a:r>
              <a:rPr lang="pt-BR" sz="2000" dirty="0" smtClean="0"/>
              <a:t>e depois em 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CARACTERÍSTICAS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9568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Escolha 1 ou 2 corretoras e FAÇA UMA PESQUISA SOBRE FUNDOS DE INVESTIMENTO EM RENDA FIXA / REFERENCIADOS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 smtClean="0"/>
              <a:t>PREVIDÊNCIA PRIVADA</a:t>
            </a:r>
            <a:endParaRPr lang="pt-BR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Planejamento financeiro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dirty="0" smtClean="0"/>
              <a:t>Dentro de nossos objetivos precisamos focar no curto, médio e longo prazo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Objetivo de longo prazo: aposentadoria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Contribui enquanto trabalha para receber uma remuneração no futuro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É assim que funciona uma PREVIDÊNCIA PRIVADA</a:t>
            </a:r>
          </a:p>
          <a:p>
            <a:pPr>
              <a:lnSpc>
                <a:spcPct val="15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86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É uma aposentadoria garantida por uma instituição privada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Previdência fechada (só contribuem os funcionários da empresa patrocinadora; sem fins lucrativos) e aberta (qualquer um participa, com fins lucrativos)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Falaremos das ABERTAS</a:t>
            </a:r>
          </a:p>
        </p:txBody>
      </p:sp>
    </p:spTree>
    <p:extLst>
      <p:ext uri="{BB962C8B-B14F-4D97-AF65-F5344CB8AC3E}">
        <p14:creationId xmlns:p14="http://schemas.microsoft.com/office/powerpoint/2010/main" val="1167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Duas fases: acumulação e benefício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Contribui por mais tempo, recebe mais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Existem várias modalidades de previdência: com renda vitalícia, renda por tempo determinado </a:t>
            </a:r>
            <a:r>
              <a:rPr lang="pt-BR" dirty="0" err="1" smtClean="0"/>
              <a:t>etc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557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400" dirty="0" smtClean="0"/>
              <a:t>As previdências abertas mais conhecidas e utilizadas são: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Plano gerador de benefícios líquidos (PGBL)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Vida gerador de benefícios líquidos (VGBL)</a:t>
            </a:r>
          </a:p>
        </p:txBody>
      </p:sp>
    </p:spTree>
    <p:extLst>
      <p:ext uri="{BB962C8B-B14F-4D97-AF65-F5344CB8AC3E}">
        <p14:creationId xmlns:p14="http://schemas.microsoft.com/office/powerpoint/2010/main" val="34018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Todas as instituições de previdência privada devem manter uma reserva técnica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Quem fiscaliza é a </a:t>
            </a:r>
            <a:r>
              <a:rPr lang="pt-BR" dirty="0" err="1" smtClean="0"/>
              <a:t>Susep</a:t>
            </a:r>
            <a:r>
              <a:rPr lang="pt-BR" dirty="0" smtClean="0"/>
              <a:t> (superintendência de seguros privados), que pode prever com antecedência algum problema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Portabilidade: a qualquer momento você pode mudar de administrador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2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857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Antes de começarmos, vamos rever um pouquinho as diferenças entre </a:t>
            </a:r>
            <a:r>
              <a:rPr lang="pt-BR" b="1" dirty="0" smtClean="0">
                <a:solidFill>
                  <a:schemeClr val="accent3"/>
                </a:solidFill>
              </a:rPr>
              <a:t>TESOURO DIRETO, CDB e LCI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PGBL e VGBL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Não asseguram rendimento mínimo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Todo o rendimento acima do esperado vai para cliente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É tão transparente quanto um fundo de investimento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O que vai ser recebido no futuro depende do que acontecer na economia</a:t>
            </a:r>
          </a:p>
        </p:txBody>
      </p:sp>
    </p:spTree>
    <p:extLst>
      <p:ext uri="{BB962C8B-B14F-4D97-AF65-F5344CB8AC3E}">
        <p14:creationId xmlns:p14="http://schemas.microsoft.com/office/powerpoint/2010/main" val="1973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/>
              <a:t>Modalidades de PGBL e VGBL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Soberano: 100% em títulos públicos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Renda fixa: 100% em títulos de renda fixa, públicos ou privados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Composto: até 49% em renda variável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Sua aposentadoria, portanto, também depende do fundo que você aplica e da competência do gestor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76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Taxas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Taxa de administração: paga ao administrador dos recursos</a:t>
            </a:r>
          </a:p>
          <a:p>
            <a:pPr>
              <a:lnSpc>
                <a:spcPct val="200000"/>
              </a:lnSpc>
              <a:defRPr/>
            </a:pP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Taxa de carregamento: é uma taxa cobrada sobre cada novo aporte de recurso</a:t>
            </a:r>
          </a:p>
        </p:txBody>
      </p:sp>
    </p:spTree>
    <p:extLst>
      <p:ext uri="{BB962C8B-B14F-4D97-AF65-F5344CB8AC3E}">
        <p14:creationId xmlns:p14="http://schemas.microsoft.com/office/powerpoint/2010/main" val="14412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Caso de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Ver o que está estipulado no contrato. De maneira geral: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acumulação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Os herdeiros recebem o que foi acumulado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benefício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Depende se há cláusula de reversibilidade</a:t>
            </a:r>
          </a:p>
        </p:txBody>
      </p:sp>
    </p:spTree>
    <p:extLst>
      <p:ext uri="{BB962C8B-B14F-4D97-AF65-F5344CB8AC3E}">
        <p14:creationId xmlns:p14="http://schemas.microsoft.com/office/powerpoint/2010/main" val="15005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 smtClean="0"/>
              <a:t>Diferenças entre PGBL e VGBL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59216" cy="3748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PGBL pode ser abatido do imposto de renda, anualmente, até limite de 12%. Quando receber o benefício, o </a:t>
            </a:r>
            <a:r>
              <a:rPr lang="pt-BR" sz="2000" b="1" dirty="0" smtClean="0"/>
              <a:t>IR incide sobre todo o valor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VGBL é mais indicado para pessoas que usam o método SIMPLIFICADO ou isentos. Quando receber o benefício, </a:t>
            </a:r>
            <a:r>
              <a:rPr lang="pt-BR" sz="2000" b="1" dirty="0" smtClean="0"/>
              <a:t>o IR incide somente sobre o rendimento</a:t>
            </a:r>
          </a:p>
        </p:txBody>
      </p:sp>
    </p:spTree>
    <p:extLst>
      <p:ext uri="{BB962C8B-B14F-4D97-AF65-F5344CB8AC3E}">
        <p14:creationId xmlns:p14="http://schemas.microsoft.com/office/powerpoint/2010/main" val="1167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143125"/>
            <a:ext cx="8229600" cy="854869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IMPOSTO DE RENDA e PGBL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de IR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9622"/>
            <a:ext cx="8229600" cy="261580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4000" dirty="0" smtClean="0"/>
              <a:t>Você pode escolher entre a declaração SIMPLIFICADA e a COMPLETA</a:t>
            </a:r>
          </a:p>
        </p:txBody>
      </p:sp>
    </p:spTree>
    <p:extLst>
      <p:ext uri="{BB962C8B-B14F-4D97-AF65-F5344CB8AC3E}">
        <p14:creationId xmlns:p14="http://schemas.microsoft.com/office/powerpoint/2010/main" val="30293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7152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Na SIMPLIFICADA faz-se a dedução de 20% dos rendimentos tributáveis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Calcula-se quanto pagou de imposto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Daí faz pela diferença do pago e do que deveria ser pago. Restitui ou paga-se</a:t>
            </a:r>
          </a:p>
        </p:txBody>
      </p:sp>
    </p:spTree>
    <p:extLst>
      <p:ext uri="{BB962C8B-B14F-4D97-AF65-F5344CB8AC3E}">
        <p14:creationId xmlns:p14="http://schemas.microsoft.com/office/powerpoint/2010/main" val="30043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600" dirty="0"/>
              <a:t>S</a:t>
            </a:r>
            <a:r>
              <a:rPr lang="pt-BR" sz="3600" dirty="0" smtClean="0"/>
              <a:t>implificada – EXEMPLO FICTÍCIO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Rendimento anual:     R$45.000,00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-------------------------------------------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Nova base de cálculo: R$ 36.000,00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Imposto pago: R$6.790,00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Deveria pagar: R$4.315,00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Restituição: R$2475,00</a:t>
            </a:r>
          </a:p>
        </p:txBody>
      </p:sp>
    </p:spTree>
    <p:extLst>
      <p:ext uri="{BB962C8B-B14F-4D97-AF65-F5344CB8AC3E}">
        <p14:creationId xmlns:p14="http://schemas.microsoft.com/office/powerpoint/2010/main" val="291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211144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Se VOCÊ faz declaração simplificada, é indicado que escolha um VGBL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Não terá benefícios agora, mas no futuro, o IR incidirá apenas sobre o rendimento </a:t>
            </a:r>
          </a:p>
        </p:txBody>
      </p:sp>
    </p:spTree>
    <p:extLst>
      <p:ext uri="{BB962C8B-B14F-4D97-AF65-F5344CB8AC3E}">
        <p14:creationId xmlns:p14="http://schemas.microsoft.com/office/powerpoint/2010/main" val="2137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9548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/>
              <a:t>: ESSA É UMA SIMPLIFICAÇÃO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675" y="6218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ao longo de 2 anos, 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taxa acumulada do CDI tenha sido de 10%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77966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 CDB que rende 120% do CDI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228371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seja, render 120% do CDI, significa render 12% no período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779912" y="131625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8748" y="278777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R$1.120,00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30675" y="32568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Descontando 15% de imposto de renda, resgataríamos: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R$1.102,00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695071" y="379800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30" y="4230054"/>
            <a:ext cx="788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uma LCI que rende 100% do CDI de 10%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830" y="464922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R$1.100,00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266429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DECLARAÇÃO COMPLETA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38097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É possível fazer deduções: educação, saúde, dependentes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O PGBL pode ser usado para abater até 12% da renda anual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478"/>
            <a:ext cx="7467600" cy="857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200" dirty="0" smtClean="0"/>
              <a:t>Completa – EXEMPLO FICTÍCIO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1800" dirty="0" smtClean="0"/>
              <a:t>Rendimento anual:                              R$45.000,00</a:t>
            </a:r>
          </a:p>
          <a:p>
            <a:pPr eaLnBrk="1" hangingPunct="1">
              <a:defRPr/>
            </a:pPr>
            <a:r>
              <a:rPr lang="pt-BR" sz="1800" dirty="0" smtClean="0"/>
              <a:t>INSS:		</a:t>
            </a:r>
            <a:r>
              <a:rPr lang="pt-BR" sz="1800" dirty="0"/>
              <a:t> </a:t>
            </a:r>
            <a:r>
              <a:rPr lang="pt-BR" sz="1800" dirty="0" smtClean="0"/>
              <a:t>                                  R$3.700,00</a:t>
            </a:r>
          </a:p>
          <a:p>
            <a:pPr eaLnBrk="1" hangingPunct="1">
              <a:defRPr/>
            </a:pPr>
            <a:r>
              <a:rPr lang="pt-BR" sz="1800" dirty="0" smtClean="0"/>
              <a:t>2 filhos:			R$3.032,64</a:t>
            </a:r>
          </a:p>
          <a:p>
            <a:pPr eaLnBrk="1" hangingPunct="1">
              <a:defRPr/>
            </a:pPr>
            <a:r>
              <a:rPr lang="pt-BR" sz="1800" dirty="0" smtClean="0"/>
              <a:t>Educação:		                  R$2.373,84</a:t>
            </a:r>
          </a:p>
          <a:p>
            <a:pPr eaLnBrk="1" hangingPunct="1">
              <a:defRPr/>
            </a:pPr>
            <a:r>
              <a:rPr lang="pt-BR" sz="1800" dirty="0" smtClean="0"/>
              <a:t>Gasto com Saúde:	                  R$560,00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1800" dirty="0" smtClean="0"/>
              <a:t>-------------------------------------------</a:t>
            </a:r>
          </a:p>
          <a:p>
            <a:pPr eaLnBrk="1" hangingPunct="1">
              <a:defRPr/>
            </a:pPr>
            <a:r>
              <a:rPr lang="pt-BR" sz="1800" dirty="0" smtClean="0"/>
              <a:t>Nova base de cálculo:                          R$ 35.333,52</a:t>
            </a:r>
          </a:p>
          <a:p>
            <a:pPr eaLnBrk="1" hangingPunct="1"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IR pago: R$6.790,00</a:t>
            </a:r>
          </a:p>
          <a:p>
            <a:pPr>
              <a:defRPr/>
            </a:pPr>
            <a:r>
              <a:rPr lang="pt-BR" sz="1800" dirty="0"/>
              <a:t>Deveria pagar: R$4.130,00</a:t>
            </a:r>
          </a:p>
          <a:p>
            <a:pPr>
              <a:defRPr/>
            </a:pPr>
            <a:r>
              <a:rPr lang="pt-BR" sz="1800" dirty="0"/>
              <a:t>Imposto a restituir: R$2.660,00</a:t>
            </a:r>
          </a:p>
          <a:p>
            <a:pPr eaLnBrk="1" hangingPunct="1">
              <a:defRPr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4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com PGBL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9331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Rendimento anual:            R$45.000,00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INSS:		</a:t>
            </a:r>
            <a:r>
              <a:rPr lang="pt-BR" dirty="0"/>
              <a:t> </a:t>
            </a:r>
            <a:r>
              <a:rPr lang="pt-BR" dirty="0" smtClean="0"/>
              <a:t>              R$3.700,00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2 filhos:			   R$3.032,64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Educação:			   R$2.373,84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Gasto com Saúde:	   R$560,00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b="1" dirty="0" smtClean="0"/>
              <a:t>Valor do PGBL anual (12%)</a:t>
            </a:r>
            <a:r>
              <a:rPr lang="pt-BR" dirty="0" smtClean="0"/>
              <a:t>:         R$5.400,00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Nova base de cálculo:       R$29.933,00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Restituição: 		   R$4.140,00</a:t>
            </a:r>
          </a:p>
        </p:txBody>
      </p:sp>
    </p:spTree>
    <p:extLst>
      <p:ext uri="{BB962C8B-B14F-4D97-AF65-F5344CB8AC3E}">
        <p14:creationId xmlns:p14="http://schemas.microsoft.com/office/powerpoint/2010/main" val="207169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438596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PGBL x VGBL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Ao investir a mesma quantia, certamente irá resgatar mais no VGBL</a:t>
            </a:r>
          </a:p>
          <a:p>
            <a:endParaRPr lang="pt-BR" dirty="0" smtClean="0"/>
          </a:p>
          <a:p>
            <a:r>
              <a:rPr lang="pt-BR" dirty="0" smtClean="0"/>
              <a:t>A não ser que se REAPLIQUE o valor restituído do IR ao longo dos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Regimes Tributários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Progressivo (compensável): no resgate é tributado em 15%, depois faz o ajuste na declaração de IR. Se for nos benefícios, tributa através da tabela de IR</a:t>
            </a:r>
          </a:p>
        </p:txBody>
      </p:sp>
    </p:spTree>
    <p:extLst>
      <p:ext uri="{BB962C8B-B14F-4D97-AF65-F5344CB8AC3E}">
        <p14:creationId xmlns:p14="http://schemas.microsoft.com/office/powerpoint/2010/main" val="36055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Regressivo (definitiva): 35% se o resgate for feito antes de dois anos de aplicação. A cada dois anos, este percentual é reduzido em 5 pontos-base, até o piso de 10%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Diferentemente de fundos de renda fixa, o PGBL e VGBL não tem o “come cotas”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0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PESQUISA NO SITE DA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BRASILPREV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(BANCO DO BRASIL)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71576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VOU ANALISAR O PLANO DE RENDA FIXA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9875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VII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6783" y="19236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CONCEPT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FUNDOS DE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EXERCÍCIO: qual das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opções disponíveis no site</a:t>
            </a:r>
            <a:r>
              <a:rPr lang="pt-BR" dirty="0" smtClean="0"/>
              <a:t> você escolheria e justifique a razão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5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PLANILHA SIMULAÇÃO EXCEL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7715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BRADESCO</a:t>
            </a:r>
            <a:endParaRPr lang="pt-BR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25717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SANTANDER</a:t>
            </a:r>
            <a:endParaRPr lang="pt-BR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4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Previdência privada é algo MUITO COMPLICADO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geral, cobra altas taxas e rende pouco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Vantagens: DISCIPLINA, menor carga tributária no regime regressivo, não vai para o inventário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Reunião de pessoas para investir em determinado fim</a:t>
            </a:r>
          </a:p>
          <a:p>
            <a:r>
              <a:rPr lang="pt-BR" dirty="0" smtClean="0"/>
              <a:t>Administração e gestão dos fundos é realizada por especialistas</a:t>
            </a:r>
          </a:p>
          <a:p>
            <a:r>
              <a:rPr lang="pt-BR" dirty="0" smtClean="0"/>
              <a:t>Administradores tratam dos aspectos jurídicos e legais</a:t>
            </a:r>
          </a:p>
          <a:p>
            <a:r>
              <a:rPr lang="pt-BR" dirty="0" smtClean="0"/>
              <a:t>Gestores da montagem da carteira</a:t>
            </a:r>
          </a:p>
          <a:p>
            <a:r>
              <a:rPr lang="pt-BR" dirty="0" smtClean="0"/>
              <a:t>Existem diversos tipos de fundo: curto prazo, ações, renda fixa, multimercados, cambial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Todo dinheiro dos fundos são divididos em cotas</a:t>
            </a:r>
          </a:p>
          <a:p>
            <a:r>
              <a:rPr lang="pt-BR" dirty="0" smtClean="0"/>
              <a:t>O valor da cota é atualizado diariamente, sendo o saldo o número de cotas, multiplicado pelo valor da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R$10.000,00 </a:t>
            </a:r>
            <a:r>
              <a:rPr lang="pt-BR" dirty="0" smtClean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 de um fundo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 smtClean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 smtClean="0">
                <a:latin typeface="Arial" charset="0"/>
                <a:cs typeface="Arial" charset="0"/>
              </a:rPr>
              <a:t>benchmark</a:t>
            </a:r>
            <a:r>
              <a:rPr lang="pt-BR" dirty="0" smtClean="0">
                <a:latin typeface="Arial" charset="0"/>
                <a:cs typeface="Arial" charset="0"/>
              </a:rPr>
              <a:t>) estabelecida. Pode ser DI, </a:t>
            </a:r>
            <a:r>
              <a:rPr lang="pt-BR" dirty="0" smtClean="0">
                <a:latin typeface="Arial" charset="0"/>
                <a:cs typeface="Arial" charset="0"/>
              </a:rPr>
              <a:t>Ibovespa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endParaRPr lang="pt-B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2809</TotalTime>
  <Words>1520</Words>
  <Application>Microsoft Office PowerPoint</Application>
  <PresentationFormat>Apresentação na tela (16:9)</PresentationFormat>
  <Paragraphs>241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Century Schoolbook</vt:lpstr>
      <vt:lpstr>Symbol</vt:lpstr>
      <vt:lpstr>Wingdings</vt:lpstr>
      <vt:lpstr>Wingdings 2</vt:lpstr>
      <vt:lpstr>Balcão Envidraçado</vt:lpstr>
      <vt:lpstr>Aula 3: FUNDOS DI e RENDA FIXA PREVIDÊNCIA PRIVADA</vt:lpstr>
      <vt:lpstr>QUIZ 2: CDB e LCI</vt:lpstr>
      <vt:lpstr>Antes de começarmos, vamos rever um pouquinho as diferenças entre TESOURO DIRETO, CDB e LCI</vt:lpstr>
      <vt:lpstr>Apresentação do PowerPoint</vt:lpstr>
      <vt:lpstr>FUNDOS DE INVESTIMENTOS</vt:lpstr>
      <vt:lpstr>Fundos</vt:lpstr>
      <vt:lpstr>A Cota - Exemplo</vt:lpstr>
      <vt:lpstr>Vantagens de um fundo</vt:lpstr>
      <vt:lpstr>Taxas de Administração</vt:lpstr>
      <vt:lpstr>PRINCIPAIS FUNDOS DE RENDA FIXA </vt:lpstr>
      <vt:lpstr>Renda Fixa Curto Prazo</vt:lpstr>
      <vt:lpstr>Renda fixa LONGO PRAZO</vt:lpstr>
      <vt:lpstr>Referenciados (RF)</vt:lpstr>
      <vt:lpstr>Exemplo: BRADESCO</vt:lpstr>
      <vt:lpstr>Exemplo: BRADESCO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Vamos comparar nossas anotações com as taxas que o tesouro direto pagou nos últimos meses</vt:lpstr>
      <vt:lpstr>Apresentação do PowerPoint</vt:lpstr>
      <vt:lpstr>Apresentação do PowerPoint</vt:lpstr>
      <vt:lpstr>Apresentação do PowerPoint</vt:lpstr>
      <vt:lpstr>Planejamento financeiro</vt:lpstr>
      <vt:lpstr>Previdência Privada</vt:lpstr>
      <vt:lpstr>Previdência Privada</vt:lpstr>
      <vt:lpstr>Previdência Privada</vt:lpstr>
      <vt:lpstr>Segurança</vt:lpstr>
      <vt:lpstr>PGBL e VGBL</vt:lpstr>
      <vt:lpstr>Modalidades de PGBL e VGBL</vt:lpstr>
      <vt:lpstr>Taxas</vt:lpstr>
      <vt:lpstr>Caso de morte</vt:lpstr>
      <vt:lpstr>Diferenças entre PGBL e VGBL</vt:lpstr>
      <vt:lpstr>IMPOSTO DE RENDA e PGBL</vt:lpstr>
      <vt:lpstr>Declaração de IR</vt:lpstr>
      <vt:lpstr>Declaração SIMPLIFICADA</vt:lpstr>
      <vt:lpstr>Simplificada – EXEMPLO FICTÍCIO</vt:lpstr>
      <vt:lpstr>Declaração SIMPLIFICADA</vt:lpstr>
      <vt:lpstr>Apresentação do PowerPoint</vt:lpstr>
      <vt:lpstr>DECLARAÇÃO COMPLETA</vt:lpstr>
      <vt:lpstr>Completa – EXEMPLO FICTÍCIO</vt:lpstr>
      <vt:lpstr>Declaração com PGBL</vt:lpstr>
      <vt:lpstr>Apresentação do PowerPoint</vt:lpstr>
      <vt:lpstr>PGBL x VGBL</vt:lpstr>
      <vt:lpstr>Tributação</vt:lpstr>
      <vt:lpstr>Tributação</vt:lpstr>
      <vt:lpstr>PESQUISA NO SITE DA BRASILPREV  (BANCO DO BRASIL)</vt:lpstr>
      <vt:lpstr>Apresentação do PowerPoint</vt:lpstr>
      <vt:lpstr>EXERCÍCIO: qual das opções disponíveis no site você escolheria e justifique a razão</vt:lpstr>
      <vt:lpstr>PLANILHA SIMULAÇÃO EXCEL</vt:lpstr>
      <vt:lpstr>Apresentação do PowerPoint</vt:lpstr>
      <vt:lpstr>Considerações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83</cp:revision>
  <dcterms:created xsi:type="dcterms:W3CDTF">2014-03-20T11:04:22Z</dcterms:created>
  <dcterms:modified xsi:type="dcterms:W3CDTF">2020-07-17T21:57:12Z</dcterms:modified>
</cp:coreProperties>
</file>