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77" r:id="rId2"/>
    <p:sldId id="342" r:id="rId3"/>
    <p:sldId id="280" r:id="rId4"/>
    <p:sldId id="376" r:id="rId5"/>
    <p:sldId id="343" r:id="rId6"/>
    <p:sldId id="354" r:id="rId7"/>
    <p:sldId id="355" r:id="rId8"/>
    <p:sldId id="370" r:id="rId9"/>
    <p:sldId id="380" r:id="rId10"/>
    <p:sldId id="369" r:id="rId11"/>
    <p:sldId id="360" r:id="rId12"/>
    <p:sldId id="361" r:id="rId13"/>
    <p:sldId id="362" r:id="rId14"/>
    <p:sldId id="371" r:id="rId15"/>
    <p:sldId id="363" r:id="rId16"/>
    <p:sldId id="372" r:id="rId17"/>
    <p:sldId id="364" r:id="rId18"/>
    <p:sldId id="365" r:id="rId19"/>
    <p:sldId id="374" r:id="rId20"/>
    <p:sldId id="373" r:id="rId21"/>
    <p:sldId id="375" r:id="rId22"/>
    <p:sldId id="377" r:id="rId23"/>
    <p:sldId id="378" r:id="rId24"/>
    <p:sldId id="379" r:id="rId25"/>
    <p:sldId id="353" r:id="rId26"/>
    <p:sldId id="381" r:id="rId27"/>
    <p:sldId id="382" r:id="rId28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liss\Downloads\iShares%20Ibovespa%20BOVA11%20-%20Hist&#243;rico%20%20InfoMoney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IBOV</a:t>
            </a:r>
            <a:r>
              <a:rPr lang="pt-BR" baseline="0"/>
              <a:t> x BOVA11: ÚLTIMOS 12 Meses (22/7/2019 a 21/7/2020)</a:t>
            </a:r>
            <a:endParaRPr lang="pt-BR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9.6776034695509924E-2"/>
          <c:y val="0.17724232745397372"/>
          <c:w val="0.84221131623478152"/>
          <c:h val="0.68815070439598525"/>
        </c:manualLayout>
      </c:layout>
      <c:lineChart>
        <c:grouping val="standard"/>
        <c:varyColors val="0"/>
        <c:ser>
          <c:idx val="1"/>
          <c:order val="1"/>
          <c:tx>
            <c:v>IBOV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'iShares Ibovespa BOVA11 - Histó'!$K$2:$K$301</c:f>
              <c:numCache>
                <c:formatCode>#,##0</c:formatCode>
                <c:ptCount val="300"/>
                <c:pt idx="0">
                  <c:v>104310</c:v>
                </c:pt>
                <c:pt idx="1">
                  <c:v>104310</c:v>
                </c:pt>
                <c:pt idx="2">
                  <c:v>104426</c:v>
                </c:pt>
                <c:pt idx="3">
                  <c:v>104426</c:v>
                </c:pt>
                <c:pt idx="4">
                  <c:v>102888</c:v>
                </c:pt>
                <c:pt idx="5">
                  <c:v>102888</c:v>
                </c:pt>
                <c:pt idx="6">
                  <c:v>100553</c:v>
                </c:pt>
                <c:pt idx="7">
                  <c:v>100553</c:v>
                </c:pt>
                <c:pt idx="8">
                  <c:v>101791</c:v>
                </c:pt>
                <c:pt idx="9">
                  <c:v>101791</c:v>
                </c:pt>
                <c:pt idx="10">
                  <c:v>100440</c:v>
                </c:pt>
                <c:pt idx="11">
                  <c:v>100440</c:v>
                </c:pt>
                <c:pt idx="12">
                  <c:v>98697</c:v>
                </c:pt>
                <c:pt idx="13">
                  <c:v>98697</c:v>
                </c:pt>
                <c:pt idx="14">
                  <c:v>100032</c:v>
                </c:pt>
                <c:pt idx="15">
                  <c:v>100032</c:v>
                </c:pt>
                <c:pt idx="16">
                  <c:v>99160</c:v>
                </c:pt>
                <c:pt idx="17">
                  <c:v>99160</c:v>
                </c:pt>
                <c:pt idx="18">
                  <c:v>99770</c:v>
                </c:pt>
                <c:pt idx="19">
                  <c:v>99770</c:v>
                </c:pt>
                <c:pt idx="20">
                  <c:v>97761</c:v>
                </c:pt>
                <c:pt idx="21">
                  <c:v>97761</c:v>
                </c:pt>
                <c:pt idx="22">
                  <c:v>98937</c:v>
                </c:pt>
                <c:pt idx="23">
                  <c:v>98937</c:v>
                </c:pt>
                <c:pt idx="24">
                  <c:v>96765</c:v>
                </c:pt>
                <c:pt idx="25">
                  <c:v>96765</c:v>
                </c:pt>
                <c:pt idx="26">
                  <c:v>96235</c:v>
                </c:pt>
                <c:pt idx="27">
                  <c:v>96235</c:v>
                </c:pt>
                <c:pt idx="28">
                  <c:v>96203</c:v>
                </c:pt>
                <c:pt idx="29">
                  <c:v>96203</c:v>
                </c:pt>
                <c:pt idx="30">
                  <c:v>95056</c:v>
                </c:pt>
                <c:pt idx="31">
                  <c:v>95056</c:v>
                </c:pt>
                <c:pt idx="32">
                  <c:v>95735</c:v>
                </c:pt>
                <c:pt idx="33">
                  <c:v>95735</c:v>
                </c:pt>
                <c:pt idx="34">
                  <c:v>93834</c:v>
                </c:pt>
                <c:pt idx="35">
                  <c:v>93834</c:v>
                </c:pt>
                <c:pt idx="36">
                  <c:v>95983</c:v>
                </c:pt>
                <c:pt idx="37">
                  <c:v>95983</c:v>
                </c:pt>
                <c:pt idx="38">
                  <c:v>94377</c:v>
                </c:pt>
                <c:pt idx="39">
                  <c:v>94377</c:v>
                </c:pt>
                <c:pt idx="40">
                  <c:v>95975</c:v>
                </c:pt>
                <c:pt idx="41">
                  <c:v>95975</c:v>
                </c:pt>
                <c:pt idx="42">
                  <c:v>95336</c:v>
                </c:pt>
                <c:pt idx="43">
                  <c:v>95336</c:v>
                </c:pt>
                <c:pt idx="44">
                  <c:v>96572</c:v>
                </c:pt>
                <c:pt idx="45">
                  <c:v>96572</c:v>
                </c:pt>
                <c:pt idx="46">
                  <c:v>96125</c:v>
                </c:pt>
                <c:pt idx="47">
                  <c:v>96125</c:v>
                </c:pt>
                <c:pt idx="48">
                  <c:v>95547</c:v>
                </c:pt>
                <c:pt idx="49">
                  <c:v>95547</c:v>
                </c:pt>
                <c:pt idx="50">
                  <c:v>93531</c:v>
                </c:pt>
                <c:pt idx="51">
                  <c:v>93531</c:v>
                </c:pt>
                <c:pt idx="52">
                  <c:v>92376</c:v>
                </c:pt>
                <c:pt idx="53">
                  <c:v>92376</c:v>
                </c:pt>
                <c:pt idx="54">
                  <c:v>92795</c:v>
                </c:pt>
                <c:pt idx="55">
                  <c:v>92795</c:v>
                </c:pt>
                <c:pt idx="56">
                  <c:v>94686</c:v>
                </c:pt>
                <c:pt idx="57">
                  <c:v>94686</c:v>
                </c:pt>
                <c:pt idx="58">
                  <c:v>96747</c:v>
                </c:pt>
                <c:pt idx="59">
                  <c:v>96747</c:v>
                </c:pt>
                <c:pt idx="60">
                  <c:v>97645</c:v>
                </c:pt>
                <c:pt idx="61">
                  <c:v>97645</c:v>
                </c:pt>
                <c:pt idx="62">
                  <c:v>94637</c:v>
                </c:pt>
                <c:pt idx="63">
                  <c:v>94637</c:v>
                </c:pt>
                <c:pt idx="64">
                  <c:v>93829</c:v>
                </c:pt>
                <c:pt idx="65">
                  <c:v>93829</c:v>
                </c:pt>
                <c:pt idx="66">
                  <c:v>93002</c:v>
                </c:pt>
                <c:pt idx="67">
                  <c:v>93002</c:v>
                </c:pt>
                <c:pt idx="68">
                  <c:v>91046</c:v>
                </c:pt>
                <c:pt idx="69">
                  <c:v>91046</c:v>
                </c:pt>
                <c:pt idx="70">
                  <c:v>88620</c:v>
                </c:pt>
                <c:pt idx="71">
                  <c:v>88620</c:v>
                </c:pt>
                <c:pt idx="72">
                  <c:v>87410</c:v>
                </c:pt>
                <c:pt idx="73">
                  <c:v>87410</c:v>
                </c:pt>
                <c:pt idx="74">
                  <c:v>86949</c:v>
                </c:pt>
                <c:pt idx="75">
                  <c:v>86949</c:v>
                </c:pt>
                <c:pt idx="76">
                  <c:v>87946</c:v>
                </c:pt>
                <c:pt idx="77">
                  <c:v>87946</c:v>
                </c:pt>
                <c:pt idx="78">
                  <c:v>85469</c:v>
                </c:pt>
                <c:pt idx="79">
                  <c:v>85469</c:v>
                </c:pt>
                <c:pt idx="80">
                  <c:v>85663</c:v>
                </c:pt>
                <c:pt idx="81">
                  <c:v>85663</c:v>
                </c:pt>
                <c:pt idx="82">
                  <c:v>82173</c:v>
                </c:pt>
                <c:pt idx="83">
                  <c:v>82173</c:v>
                </c:pt>
                <c:pt idx="84">
                  <c:v>83027</c:v>
                </c:pt>
                <c:pt idx="85">
                  <c:v>83027</c:v>
                </c:pt>
                <c:pt idx="86">
                  <c:v>81319</c:v>
                </c:pt>
                <c:pt idx="87">
                  <c:v>81319</c:v>
                </c:pt>
                <c:pt idx="88">
                  <c:v>80742</c:v>
                </c:pt>
                <c:pt idx="89">
                  <c:v>80742</c:v>
                </c:pt>
                <c:pt idx="90">
                  <c:v>81194</c:v>
                </c:pt>
                <c:pt idx="91">
                  <c:v>81194</c:v>
                </c:pt>
                <c:pt idx="92">
                  <c:v>77557</c:v>
                </c:pt>
                <c:pt idx="93">
                  <c:v>77557</c:v>
                </c:pt>
                <c:pt idx="94">
                  <c:v>79011</c:v>
                </c:pt>
                <c:pt idx="95">
                  <c:v>79011</c:v>
                </c:pt>
                <c:pt idx="96">
                  <c:v>77772</c:v>
                </c:pt>
                <c:pt idx="97">
                  <c:v>77772</c:v>
                </c:pt>
                <c:pt idx="98">
                  <c:v>77872</c:v>
                </c:pt>
                <c:pt idx="99">
                  <c:v>77872</c:v>
                </c:pt>
                <c:pt idx="100">
                  <c:v>79065</c:v>
                </c:pt>
                <c:pt idx="101">
                  <c:v>80263</c:v>
                </c:pt>
                <c:pt idx="102">
                  <c:v>78119</c:v>
                </c:pt>
                <c:pt idx="103">
                  <c:v>79064</c:v>
                </c:pt>
                <c:pt idx="104">
                  <c:v>79471</c:v>
                </c:pt>
                <c:pt idx="105">
                  <c:v>78876</c:v>
                </c:pt>
                <c:pt idx="106">
                  <c:v>80506</c:v>
                </c:pt>
                <c:pt idx="107">
                  <c:v>83171</c:v>
                </c:pt>
                <c:pt idx="108">
                  <c:v>81312</c:v>
                </c:pt>
                <c:pt idx="109">
                  <c:v>78239</c:v>
                </c:pt>
                <c:pt idx="110">
                  <c:v>75208</c:v>
                </c:pt>
                <c:pt idx="111">
                  <c:v>79673</c:v>
                </c:pt>
                <c:pt idx="112">
                  <c:v>80687</c:v>
                </c:pt>
                <c:pt idx="113">
                  <c:v>78973</c:v>
                </c:pt>
                <c:pt idx="114">
                  <c:v>78990</c:v>
                </c:pt>
                <c:pt idx="115">
                  <c:v>77812</c:v>
                </c:pt>
                <c:pt idx="116">
                  <c:v>78831</c:v>
                </c:pt>
                <c:pt idx="117">
                  <c:v>79918</c:v>
                </c:pt>
                <c:pt idx="118">
                  <c:v>78836</c:v>
                </c:pt>
                <c:pt idx="119">
                  <c:v>77682</c:v>
                </c:pt>
                <c:pt idx="120">
                  <c:v>78903</c:v>
                </c:pt>
                <c:pt idx="121">
                  <c:v>76358</c:v>
                </c:pt>
                <c:pt idx="122">
                  <c:v>73657</c:v>
                </c:pt>
                <c:pt idx="123">
                  <c:v>69538</c:v>
                </c:pt>
                <c:pt idx="124">
                  <c:v>72253</c:v>
                </c:pt>
                <c:pt idx="125">
                  <c:v>70967</c:v>
                </c:pt>
                <c:pt idx="126">
                  <c:v>73020</c:v>
                </c:pt>
                <c:pt idx="127">
                  <c:v>74639</c:v>
                </c:pt>
                <c:pt idx="128">
                  <c:v>73429</c:v>
                </c:pt>
                <c:pt idx="129">
                  <c:v>77710</c:v>
                </c:pt>
                <c:pt idx="130">
                  <c:v>74956</c:v>
                </c:pt>
                <c:pt idx="131">
                  <c:v>69729</c:v>
                </c:pt>
                <c:pt idx="132">
                  <c:v>63570</c:v>
                </c:pt>
                <c:pt idx="133">
                  <c:v>67069</c:v>
                </c:pt>
                <c:pt idx="134">
                  <c:v>68332</c:v>
                </c:pt>
                <c:pt idx="135">
                  <c:v>66895</c:v>
                </c:pt>
                <c:pt idx="136">
                  <c:v>74617</c:v>
                </c:pt>
                <c:pt idx="137">
                  <c:v>71168</c:v>
                </c:pt>
                <c:pt idx="138">
                  <c:v>82678</c:v>
                </c:pt>
                <c:pt idx="139">
                  <c:v>73281</c:v>
                </c:pt>
                <c:pt idx="140">
                  <c:v>85171</c:v>
                </c:pt>
                <c:pt idx="141">
                  <c:v>92214</c:v>
                </c:pt>
                <c:pt idx="142">
                  <c:v>86050</c:v>
                </c:pt>
                <c:pt idx="143">
                  <c:v>97997</c:v>
                </c:pt>
                <c:pt idx="144">
                  <c:v>102233</c:v>
                </c:pt>
                <c:pt idx="145">
                  <c:v>107224</c:v>
                </c:pt>
                <c:pt idx="146">
                  <c:v>105537</c:v>
                </c:pt>
                <c:pt idx="147">
                  <c:v>106625</c:v>
                </c:pt>
                <c:pt idx="148">
                  <c:v>104172</c:v>
                </c:pt>
                <c:pt idx="149">
                  <c:v>102984</c:v>
                </c:pt>
                <c:pt idx="150">
                  <c:v>105718</c:v>
                </c:pt>
                <c:pt idx="151">
                  <c:v>113681</c:v>
                </c:pt>
                <c:pt idx="152">
                  <c:v>114586</c:v>
                </c:pt>
                <c:pt idx="153">
                  <c:v>116518</c:v>
                </c:pt>
                <c:pt idx="154">
                  <c:v>114977</c:v>
                </c:pt>
                <c:pt idx="155">
                  <c:v>115309</c:v>
                </c:pt>
                <c:pt idx="156">
                  <c:v>114381</c:v>
                </c:pt>
                <c:pt idx="157">
                  <c:v>115662</c:v>
                </c:pt>
                <c:pt idx="158">
                  <c:v>116674</c:v>
                </c:pt>
                <c:pt idx="159">
                  <c:v>115371</c:v>
                </c:pt>
                <c:pt idx="160">
                  <c:v>112570</c:v>
                </c:pt>
                <c:pt idx="161">
                  <c:v>113770</c:v>
                </c:pt>
                <c:pt idx="162">
                  <c:v>115190</c:v>
                </c:pt>
                <c:pt idx="163">
                  <c:v>116028</c:v>
                </c:pt>
                <c:pt idx="164">
                  <c:v>115557</c:v>
                </c:pt>
                <c:pt idx="165">
                  <c:v>114629</c:v>
                </c:pt>
                <c:pt idx="166">
                  <c:v>113761</c:v>
                </c:pt>
                <c:pt idx="167">
                  <c:v>114646</c:v>
                </c:pt>
                <c:pt idx="168">
                  <c:v>115385</c:v>
                </c:pt>
                <c:pt idx="169">
                  <c:v>116479</c:v>
                </c:pt>
                <c:pt idx="170">
                  <c:v>114482</c:v>
                </c:pt>
                <c:pt idx="171">
                  <c:v>118376</c:v>
                </c:pt>
                <c:pt idx="172">
                  <c:v>119528</c:v>
                </c:pt>
                <c:pt idx="173">
                  <c:v>118391</c:v>
                </c:pt>
                <c:pt idx="174">
                  <c:v>117026</c:v>
                </c:pt>
                <c:pt idx="175">
                  <c:v>118862</c:v>
                </c:pt>
                <c:pt idx="176">
                  <c:v>118478</c:v>
                </c:pt>
                <c:pt idx="177">
                  <c:v>116704</c:v>
                </c:pt>
                <c:pt idx="178">
                  <c:v>116414</c:v>
                </c:pt>
                <c:pt idx="179">
                  <c:v>117632</c:v>
                </c:pt>
                <c:pt idx="180">
                  <c:v>117325</c:v>
                </c:pt>
                <c:pt idx="181">
                  <c:v>115503</c:v>
                </c:pt>
                <c:pt idx="182">
                  <c:v>115946</c:v>
                </c:pt>
                <c:pt idx="183">
                  <c:v>116165</c:v>
                </c:pt>
                <c:pt idx="184">
                  <c:v>116662</c:v>
                </c:pt>
                <c:pt idx="185">
                  <c:v>116592</c:v>
                </c:pt>
                <c:pt idx="186">
                  <c:v>117781</c:v>
                </c:pt>
                <c:pt idx="187">
                  <c:v>118573</c:v>
                </c:pt>
                <c:pt idx="188">
                  <c:v>115645</c:v>
                </c:pt>
                <c:pt idx="189">
                  <c:v>116534</c:v>
                </c:pt>
                <c:pt idx="190">
                  <c:v>117203</c:v>
                </c:pt>
                <c:pt idx="191">
                  <c:v>115070</c:v>
                </c:pt>
                <c:pt idx="192">
                  <c:v>115121</c:v>
                </c:pt>
                <c:pt idx="193">
                  <c:v>115131</c:v>
                </c:pt>
                <c:pt idx="194">
                  <c:v>114315</c:v>
                </c:pt>
                <c:pt idx="195">
                  <c:v>112616</c:v>
                </c:pt>
                <c:pt idx="196">
                  <c:v>111896</c:v>
                </c:pt>
                <c:pt idx="197">
                  <c:v>112565</c:v>
                </c:pt>
                <c:pt idx="198">
                  <c:v>112143</c:v>
                </c:pt>
                <c:pt idx="199">
                  <c:v>110964</c:v>
                </c:pt>
                <c:pt idx="200">
                  <c:v>110672</c:v>
                </c:pt>
                <c:pt idx="201">
                  <c:v>110977</c:v>
                </c:pt>
                <c:pt idx="202">
                  <c:v>111126</c:v>
                </c:pt>
                <c:pt idx="203">
                  <c:v>110622</c:v>
                </c:pt>
                <c:pt idx="204">
                  <c:v>110301</c:v>
                </c:pt>
                <c:pt idx="205">
                  <c:v>108956</c:v>
                </c:pt>
                <c:pt idx="206">
                  <c:v>108928</c:v>
                </c:pt>
                <c:pt idx="207">
                  <c:v>108233</c:v>
                </c:pt>
                <c:pt idx="208">
                  <c:v>108290</c:v>
                </c:pt>
                <c:pt idx="209">
                  <c:v>107708</c:v>
                </c:pt>
                <c:pt idx="210">
                  <c:v>107059</c:v>
                </c:pt>
                <c:pt idx="211">
                  <c:v>108424</c:v>
                </c:pt>
                <c:pt idx="212">
                  <c:v>108692</c:v>
                </c:pt>
                <c:pt idx="213">
                  <c:v>107497</c:v>
                </c:pt>
                <c:pt idx="214">
                  <c:v>105864</c:v>
                </c:pt>
                <c:pt idx="215">
                  <c:v>106269</c:v>
                </c:pt>
                <c:pt idx="216">
                  <c:v>106557</c:v>
                </c:pt>
                <c:pt idx="217">
                  <c:v>106060</c:v>
                </c:pt>
                <c:pt idx="218">
                  <c:v>106751</c:v>
                </c:pt>
                <c:pt idx="219">
                  <c:v>108367</c:v>
                </c:pt>
                <c:pt idx="220">
                  <c:v>107629</c:v>
                </c:pt>
                <c:pt idx="221">
                  <c:v>109581</c:v>
                </c:pt>
                <c:pt idx="222">
                  <c:v>108353</c:v>
                </c:pt>
                <c:pt idx="223">
                  <c:v>108719</c:v>
                </c:pt>
                <c:pt idx="224">
                  <c:v>108651</c:v>
                </c:pt>
                <c:pt idx="225">
                  <c:v>108196</c:v>
                </c:pt>
                <c:pt idx="226">
                  <c:v>107220</c:v>
                </c:pt>
                <c:pt idx="227">
                  <c:v>108408</c:v>
                </c:pt>
                <c:pt idx="228">
                  <c:v>107556</c:v>
                </c:pt>
                <c:pt idx="229">
                  <c:v>108187</c:v>
                </c:pt>
                <c:pt idx="230">
                  <c:v>107364</c:v>
                </c:pt>
                <c:pt idx="231">
                  <c:v>106986</c:v>
                </c:pt>
                <c:pt idx="232">
                  <c:v>107544</c:v>
                </c:pt>
                <c:pt idx="233">
                  <c:v>107381</c:v>
                </c:pt>
                <c:pt idx="234">
                  <c:v>106022</c:v>
                </c:pt>
                <c:pt idx="235">
                  <c:v>104729</c:v>
                </c:pt>
                <c:pt idx="236">
                  <c:v>105016</c:v>
                </c:pt>
                <c:pt idx="237">
                  <c:v>105423</c:v>
                </c:pt>
                <c:pt idx="238">
                  <c:v>104491</c:v>
                </c:pt>
                <c:pt idx="239">
                  <c:v>104302</c:v>
                </c:pt>
                <c:pt idx="240">
                  <c:v>103834</c:v>
                </c:pt>
                <c:pt idx="241">
                  <c:v>101817</c:v>
                </c:pt>
                <c:pt idx="242">
                  <c:v>101248</c:v>
                </c:pt>
                <c:pt idx="243">
                  <c:v>99981</c:v>
                </c:pt>
                <c:pt idx="244">
                  <c:v>100573</c:v>
                </c:pt>
                <c:pt idx="245">
                  <c:v>102551</c:v>
                </c:pt>
                <c:pt idx="246">
                  <c:v>101516</c:v>
                </c:pt>
                <c:pt idx="247">
                  <c:v>101030</c:v>
                </c:pt>
                <c:pt idx="248">
                  <c:v>104053</c:v>
                </c:pt>
                <c:pt idx="249">
                  <c:v>104745</c:v>
                </c:pt>
                <c:pt idx="250">
                  <c:v>105078</c:v>
                </c:pt>
                <c:pt idx="251">
                  <c:v>105319</c:v>
                </c:pt>
                <c:pt idx="252">
                  <c:v>104481</c:v>
                </c:pt>
                <c:pt idx="253">
                  <c:v>103876</c:v>
                </c:pt>
                <c:pt idx="254">
                  <c:v>104638</c:v>
                </c:pt>
                <c:pt idx="255">
                  <c:v>104817</c:v>
                </c:pt>
                <c:pt idx="256">
                  <c:v>104339</c:v>
                </c:pt>
                <c:pt idx="257">
                  <c:v>104532</c:v>
                </c:pt>
                <c:pt idx="258">
                  <c:v>104617</c:v>
                </c:pt>
                <c:pt idx="259">
                  <c:v>103259</c:v>
                </c:pt>
                <c:pt idx="260">
                  <c:v>103501</c:v>
                </c:pt>
                <c:pt idx="261">
                  <c:v>104332</c:v>
                </c:pt>
                <c:pt idx="262">
                  <c:v>103446</c:v>
                </c:pt>
                <c:pt idx="263">
                  <c:v>103032</c:v>
                </c:pt>
                <c:pt idx="264">
                  <c:v>103181</c:v>
                </c:pt>
                <c:pt idx="265">
                  <c:v>102935</c:v>
                </c:pt>
                <c:pt idx="266">
                  <c:v>102252</c:v>
                </c:pt>
                <c:pt idx="267">
                  <c:v>100942</c:v>
                </c:pt>
                <c:pt idx="268">
                  <c:v>99681</c:v>
                </c:pt>
                <c:pt idx="269">
                  <c:v>100626</c:v>
                </c:pt>
                <c:pt idx="270">
                  <c:v>101135</c:v>
                </c:pt>
                <c:pt idx="271">
                  <c:v>100524</c:v>
                </c:pt>
                <c:pt idx="272">
                  <c:v>98194</c:v>
                </c:pt>
                <c:pt idx="273">
                  <c:v>97276</c:v>
                </c:pt>
                <c:pt idx="274">
                  <c:v>96430</c:v>
                </c:pt>
                <c:pt idx="275">
                  <c:v>97667</c:v>
                </c:pt>
                <c:pt idx="276">
                  <c:v>100011</c:v>
                </c:pt>
                <c:pt idx="277">
                  <c:v>101202</c:v>
                </c:pt>
                <c:pt idx="278">
                  <c:v>99222</c:v>
                </c:pt>
                <c:pt idx="279">
                  <c:v>99469</c:v>
                </c:pt>
                <c:pt idx="280">
                  <c:v>99806</c:v>
                </c:pt>
                <c:pt idx="281">
                  <c:v>99057</c:v>
                </c:pt>
                <c:pt idx="282">
                  <c:v>100258</c:v>
                </c:pt>
                <c:pt idx="283">
                  <c:v>103462</c:v>
                </c:pt>
                <c:pt idx="284">
                  <c:v>101915</c:v>
                </c:pt>
                <c:pt idx="285">
                  <c:v>103910</c:v>
                </c:pt>
                <c:pt idx="286">
                  <c:v>104107</c:v>
                </c:pt>
                <c:pt idx="287">
                  <c:v>102782</c:v>
                </c:pt>
                <c:pt idx="288">
                  <c:v>102163</c:v>
                </c:pt>
                <c:pt idx="289">
                  <c:v>100098</c:v>
                </c:pt>
                <c:pt idx="290">
                  <c:v>102674</c:v>
                </c:pt>
                <c:pt idx="291">
                  <c:v>102126</c:v>
                </c:pt>
                <c:pt idx="292">
                  <c:v>101812</c:v>
                </c:pt>
                <c:pt idx="293">
                  <c:v>102933</c:v>
                </c:pt>
                <c:pt idx="294">
                  <c:v>103483</c:v>
                </c:pt>
                <c:pt idx="295">
                  <c:v>102819</c:v>
                </c:pt>
                <c:pt idx="296">
                  <c:v>102655</c:v>
                </c:pt>
                <c:pt idx="297">
                  <c:v>104120</c:v>
                </c:pt>
                <c:pt idx="298">
                  <c:v>103704</c:v>
                </c:pt>
                <c:pt idx="299">
                  <c:v>103949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2926696"/>
        <c:axId val="382925912"/>
      </c:lineChart>
      <c:lineChart>
        <c:grouping val="standard"/>
        <c:varyColors val="0"/>
        <c:ser>
          <c:idx val="0"/>
          <c:order val="0"/>
          <c:tx>
            <c:v>BOVA11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'iShares Ibovespa BOVA11 - Histó'!$A$2:$A$301</c:f>
              <c:numCache>
                <c:formatCode>[$-416]d\-mmm\-yy;@</c:formatCode>
                <c:ptCount val="300"/>
                <c:pt idx="0">
                  <c:v>44033</c:v>
                </c:pt>
                <c:pt idx="1">
                  <c:v>44033</c:v>
                </c:pt>
                <c:pt idx="2">
                  <c:v>44032</c:v>
                </c:pt>
                <c:pt idx="3">
                  <c:v>44032</c:v>
                </c:pt>
                <c:pt idx="4">
                  <c:v>44029</c:v>
                </c:pt>
                <c:pt idx="5">
                  <c:v>44029</c:v>
                </c:pt>
                <c:pt idx="6">
                  <c:v>44028</c:v>
                </c:pt>
                <c:pt idx="7">
                  <c:v>44028</c:v>
                </c:pt>
                <c:pt idx="8">
                  <c:v>44027</c:v>
                </c:pt>
                <c:pt idx="9">
                  <c:v>44027</c:v>
                </c:pt>
                <c:pt idx="10">
                  <c:v>44026</c:v>
                </c:pt>
                <c:pt idx="11">
                  <c:v>44026</c:v>
                </c:pt>
                <c:pt idx="12">
                  <c:v>44025</c:v>
                </c:pt>
                <c:pt idx="13">
                  <c:v>44025</c:v>
                </c:pt>
                <c:pt idx="14">
                  <c:v>44022</c:v>
                </c:pt>
                <c:pt idx="15">
                  <c:v>44022</c:v>
                </c:pt>
                <c:pt idx="16">
                  <c:v>44021</c:v>
                </c:pt>
                <c:pt idx="17">
                  <c:v>44021</c:v>
                </c:pt>
                <c:pt idx="18">
                  <c:v>44020</c:v>
                </c:pt>
                <c:pt idx="19">
                  <c:v>44020</c:v>
                </c:pt>
                <c:pt idx="20">
                  <c:v>44019</c:v>
                </c:pt>
                <c:pt idx="21">
                  <c:v>44019</c:v>
                </c:pt>
                <c:pt idx="22">
                  <c:v>44018</c:v>
                </c:pt>
                <c:pt idx="23">
                  <c:v>44018</c:v>
                </c:pt>
                <c:pt idx="24">
                  <c:v>44015</c:v>
                </c:pt>
                <c:pt idx="25">
                  <c:v>44015</c:v>
                </c:pt>
                <c:pt idx="26">
                  <c:v>44014</c:v>
                </c:pt>
                <c:pt idx="27">
                  <c:v>44014</c:v>
                </c:pt>
                <c:pt idx="28">
                  <c:v>44013</c:v>
                </c:pt>
                <c:pt idx="29">
                  <c:v>44013</c:v>
                </c:pt>
                <c:pt idx="30">
                  <c:v>44012</c:v>
                </c:pt>
                <c:pt idx="31">
                  <c:v>44012</c:v>
                </c:pt>
                <c:pt idx="32">
                  <c:v>44011</c:v>
                </c:pt>
                <c:pt idx="33">
                  <c:v>44011</c:v>
                </c:pt>
                <c:pt idx="34">
                  <c:v>44008</c:v>
                </c:pt>
                <c:pt idx="35">
                  <c:v>44008</c:v>
                </c:pt>
                <c:pt idx="36">
                  <c:v>44007</c:v>
                </c:pt>
                <c:pt idx="37">
                  <c:v>44007</c:v>
                </c:pt>
                <c:pt idx="38">
                  <c:v>44006</c:v>
                </c:pt>
                <c:pt idx="39">
                  <c:v>44006</c:v>
                </c:pt>
                <c:pt idx="40">
                  <c:v>44005</c:v>
                </c:pt>
                <c:pt idx="41">
                  <c:v>44005</c:v>
                </c:pt>
                <c:pt idx="42">
                  <c:v>44004</c:v>
                </c:pt>
                <c:pt idx="43">
                  <c:v>44004</c:v>
                </c:pt>
                <c:pt idx="44">
                  <c:v>44001</c:v>
                </c:pt>
                <c:pt idx="45">
                  <c:v>44001</c:v>
                </c:pt>
                <c:pt idx="46">
                  <c:v>44000</c:v>
                </c:pt>
                <c:pt idx="47">
                  <c:v>44000</c:v>
                </c:pt>
                <c:pt idx="48">
                  <c:v>43999</c:v>
                </c:pt>
                <c:pt idx="49">
                  <c:v>43999</c:v>
                </c:pt>
                <c:pt idx="50">
                  <c:v>43998</c:v>
                </c:pt>
                <c:pt idx="51">
                  <c:v>43998</c:v>
                </c:pt>
                <c:pt idx="52">
                  <c:v>43997</c:v>
                </c:pt>
                <c:pt idx="53">
                  <c:v>43997</c:v>
                </c:pt>
                <c:pt idx="54">
                  <c:v>43994</c:v>
                </c:pt>
                <c:pt idx="55">
                  <c:v>43994</c:v>
                </c:pt>
                <c:pt idx="56">
                  <c:v>43992</c:v>
                </c:pt>
                <c:pt idx="57">
                  <c:v>43992</c:v>
                </c:pt>
                <c:pt idx="58">
                  <c:v>43991</c:v>
                </c:pt>
                <c:pt idx="59">
                  <c:v>43991</c:v>
                </c:pt>
                <c:pt idx="60">
                  <c:v>43990</c:v>
                </c:pt>
                <c:pt idx="61">
                  <c:v>43990</c:v>
                </c:pt>
                <c:pt idx="62">
                  <c:v>43987</c:v>
                </c:pt>
                <c:pt idx="63">
                  <c:v>43987</c:v>
                </c:pt>
                <c:pt idx="64">
                  <c:v>43986</c:v>
                </c:pt>
                <c:pt idx="65">
                  <c:v>43986</c:v>
                </c:pt>
                <c:pt idx="66">
                  <c:v>43985</c:v>
                </c:pt>
                <c:pt idx="67">
                  <c:v>43985</c:v>
                </c:pt>
                <c:pt idx="68">
                  <c:v>43984</c:v>
                </c:pt>
                <c:pt idx="69">
                  <c:v>43984</c:v>
                </c:pt>
                <c:pt idx="70">
                  <c:v>43983</c:v>
                </c:pt>
                <c:pt idx="71">
                  <c:v>43983</c:v>
                </c:pt>
                <c:pt idx="72">
                  <c:v>43980</c:v>
                </c:pt>
                <c:pt idx="73">
                  <c:v>43980</c:v>
                </c:pt>
                <c:pt idx="74">
                  <c:v>43979</c:v>
                </c:pt>
                <c:pt idx="75">
                  <c:v>43979</c:v>
                </c:pt>
                <c:pt idx="76">
                  <c:v>43978</c:v>
                </c:pt>
                <c:pt idx="77">
                  <c:v>43978</c:v>
                </c:pt>
                <c:pt idx="78">
                  <c:v>43977</c:v>
                </c:pt>
                <c:pt idx="79">
                  <c:v>43977</c:v>
                </c:pt>
                <c:pt idx="80">
                  <c:v>43976</c:v>
                </c:pt>
                <c:pt idx="81">
                  <c:v>43976</c:v>
                </c:pt>
                <c:pt idx="82">
                  <c:v>43973</c:v>
                </c:pt>
                <c:pt idx="83">
                  <c:v>43973</c:v>
                </c:pt>
                <c:pt idx="84">
                  <c:v>43972</c:v>
                </c:pt>
                <c:pt idx="85">
                  <c:v>43972</c:v>
                </c:pt>
                <c:pt idx="86">
                  <c:v>43971</c:v>
                </c:pt>
                <c:pt idx="87">
                  <c:v>43971</c:v>
                </c:pt>
                <c:pt idx="88">
                  <c:v>43970</c:v>
                </c:pt>
                <c:pt idx="89">
                  <c:v>43970</c:v>
                </c:pt>
                <c:pt idx="90">
                  <c:v>43969</c:v>
                </c:pt>
                <c:pt idx="91">
                  <c:v>43969</c:v>
                </c:pt>
                <c:pt idx="92">
                  <c:v>43966</c:v>
                </c:pt>
                <c:pt idx="93">
                  <c:v>43966</c:v>
                </c:pt>
                <c:pt idx="94">
                  <c:v>43965</c:v>
                </c:pt>
                <c:pt idx="95">
                  <c:v>43965</c:v>
                </c:pt>
                <c:pt idx="96">
                  <c:v>43964</c:v>
                </c:pt>
                <c:pt idx="97">
                  <c:v>43964</c:v>
                </c:pt>
                <c:pt idx="98">
                  <c:v>43963</c:v>
                </c:pt>
                <c:pt idx="99">
                  <c:v>43963</c:v>
                </c:pt>
                <c:pt idx="100">
                  <c:v>43962</c:v>
                </c:pt>
                <c:pt idx="101">
                  <c:v>43959</c:v>
                </c:pt>
                <c:pt idx="102">
                  <c:v>43958</c:v>
                </c:pt>
                <c:pt idx="103">
                  <c:v>43957</c:v>
                </c:pt>
                <c:pt idx="104">
                  <c:v>43956</c:v>
                </c:pt>
                <c:pt idx="105">
                  <c:v>43955</c:v>
                </c:pt>
                <c:pt idx="106">
                  <c:v>43951</c:v>
                </c:pt>
                <c:pt idx="107">
                  <c:v>43950</c:v>
                </c:pt>
                <c:pt idx="108">
                  <c:v>43949</c:v>
                </c:pt>
                <c:pt idx="109">
                  <c:v>43948</c:v>
                </c:pt>
                <c:pt idx="110">
                  <c:v>43945</c:v>
                </c:pt>
                <c:pt idx="111">
                  <c:v>43944</c:v>
                </c:pt>
                <c:pt idx="112">
                  <c:v>43943</c:v>
                </c:pt>
                <c:pt idx="113">
                  <c:v>43941</c:v>
                </c:pt>
                <c:pt idx="114">
                  <c:v>43938</c:v>
                </c:pt>
                <c:pt idx="115">
                  <c:v>43937</c:v>
                </c:pt>
                <c:pt idx="116">
                  <c:v>43936</c:v>
                </c:pt>
                <c:pt idx="117">
                  <c:v>43935</c:v>
                </c:pt>
                <c:pt idx="118">
                  <c:v>43934</c:v>
                </c:pt>
                <c:pt idx="119">
                  <c:v>43930</c:v>
                </c:pt>
                <c:pt idx="120">
                  <c:v>43929</c:v>
                </c:pt>
                <c:pt idx="121">
                  <c:v>43928</c:v>
                </c:pt>
                <c:pt idx="122">
                  <c:v>43927</c:v>
                </c:pt>
                <c:pt idx="123">
                  <c:v>43924</c:v>
                </c:pt>
                <c:pt idx="124">
                  <c:v>43923</c:v>
                </c:pt>
                <c:pt idx="125">
                  <c:v>43922</c:v>
                </c:pt>
                <c:pt idx="126">
                  <c:v>43921</c:v>
                </c:pt>
                <c:pt idx="127">
                  <c:v>43920</c:v>
                </c:pt>
                <c:pt idx="128">
                  <c:v>43917</c:v>
                </c:pt>
                <c:pt idx="129">
                  <c:v>43916</c:v>
                </c:pt>
                <c:pt idx="130">
                  <c:v>43915</c:v>
                </c:pt>
                <c:pt idx="131">
                  <c:v>43914</c:v>
                </c:pt>
                <c:pt idx="132">
                  <c:v>43913</c:v>
                </c:pt>
                <c:pt idx="133">
                  <c:v>43910</c:v>
                </c:pt>
                <c:pt idx="134">
                  <c:v>43909</c:v>
                </c:pt>
                <c:pt idx="135">
                  <c:v>43908</c:v>
                </c:pt>
                <c:pt idx="136">
                  <c:v>43907</c:v>
                </c:pt>
                <c:pt idx="137">
                  <c:v>43906</c:v>
                </c:pt>
                <c:pt idx="138">
                  <c:v>43903</c:v>
                </c:pt>
                <c:pt idx="139">
                  <c:v>43902</c:v>
                </c:pt>
                <c:pt idx="140">
                  <c:v>43901</c:v>
                </c:pt>
                <c:pt idx="141">
                  <c:v>43900</c:v>
                </c:pt>
                <c:pt idx="142">
                  <c:v>43899</c:v>
                </c:pt>
                <c:pt idx="143">
                  <c:v>43896</c:v>
                </c:pt>
                <c:pt idx="144">
                  <c:v>43895</c:v>
                </c:pt>
                <c:pt idx="145">
                  <c:v>43894</c:v>
                </c:pt>
                <c:pt idx="146">
                  <c:v>43893</c:v>
                </c:pt>
                <c:pt idx="147">
                  <c:v>43892</c:v>
                </c:pt>
                <c:pt idx="148">
                  <c:v>43889</c:v>
                </c:pt>
                <c:pt idx="149">
                  <c:v>43888</c:v>
                </c:pt>
                <c:pt idx="150">
                  <c:v>43887</c:v>
                </c:pt>
                <c:pt idx="151">
                  <c:v>43882</c:v>
                </c:pt>
                <c:pt idx="152">
                  <c:v>43881</c:v>
                </c:pt>
                <c:pt idx="153">
                  <c:v>43880</c:v>
                </c:pt>
                <c:pt idx="154">
                  <c:v>43879</c:v>
                </c:pt>
                <c:pt idx="155">
                  <c:v>43878</c:v>
                </c:pt>
                <c:pt idx="156">
                  <c:v>43875</c:v>
                </c:pt>
                <c:pt idx="157">
                  <c:v>43874</c:v>
                </c:pt>
                <c:pt idx="158">
                  <c:v>43873</c:v>
                </c:pt>
                <c:pt idx="159">
                  <c:v>43872</c:v>
                </c:pt>
                <c:pt idx="160">
                  <c:v>43871</c:v>
                </c:pt>
                <c:pt idx="161">
                  <c:v>43868</c:v>
                </c:pt>
                <c:pt idx="162">
                  <c:v>43867</c:v>
                </c:pt>
                <c:pt idx="163">
                  <c:v>43866</c:v>
                </c:pt>
                <c:pt idx="164">
                  <c:v>43865</c:v>
                </c:pt>
                <c:pt idx="165">
                  <c:v>43864</c:v>
                </c:pt>
                <c:pt idx="166">
                  <c:v>43861</c:v>
                </c:pt>
                <c:pt idx="167">
                  <c:v>43860</c:v>
                </c:pt>
                <c:pt idx="168">
                  <c:v>43859</c:v>
                </c:pt>
                <c:pt idx="169">
                  <c:v>43858</c:v>
                </c:pt>
                <c:pt idx="170">
                  <c:v>43857</c:v>
                </c:pt>
                <c:pt idx="171">
                  <c:v>43854</c:v>
                </c:pt>
                <c:pt idx="172">
                  <c:v>43853</c:v>
                </c:pt>
                <c:pt idx="173">
                  <c:v>43852</c:v>
                </c:pt>
                <c:pt idx="174">
                  <c:v>43851</c:v>
                </c:pt>
                <c:pt idx="175">
                  <c:v>43850</c:v>
                </c:pt>
                <c:pt idx="176">
                  <c:v>43847</c:v>
                </c:pt>
                <c:pt idx="177">
                  <c:v>43846</c:v>
                </c:pt>
                <c:pt idx="178">
                  <c:v>43845</c:v>
                </c:pt>
                <c:pt idx="179">
                  <c:v>43844</c:v>
                </c:pt>
                <c:pt idx="180">
                  <c:v>43843</c:v>
                </c:pt>
                <c:pt idx="181">
                  <c:v>43840</c:v>
                </c:pt>
                <c:pt idx="182">
                  <c:v>43839</c:v>
                </c:pt>
                <c:pt idx="183">
                  <c:v>43838</c:v>
                </c:pt>
                <c:pt idx="184">
                  <c:v>43837</c:v>
                </c:pt>
                <c:pt idx="185">
                  <c:v>43836</c:v>
                </c:pt>
                <c:pt idx="186">
                  <c:v>43833</c:v>
                </c:pt>
                <c:pt idx="187">
                  <c:v>43832</c:v>
                </c:pt>
                <c:pt idx="188">
                  <c:v>43829</c:v>
                </c:pt>
                <c:pt idx="189">
                  <c:v>43826</c:v>
                </c:pt>
                <c:pt idx="190">
                  <c:v>43825</c:v>
                </c:pt>
                <c:pt idx="191">
                  <c:v>43822</c:v>
                </c:pt>
                <c:pt idx="192">
                  <c:v>43819</c:v>
                </c:pt>
                <c:pt idx="193">
                  <c:v>43818</c:v>
                </c:pt>
                <c:pt idx="194">
                  <c:v>43817</c:v>
                </c:pt>
                <c:pt idx="195">
                  <c:v>43816</c:v>
                </c:pt>
                <c:pt idx="196">
                  <c:v>43815</c:v>
                </c:pt>
                <c:pt idx="197">
                  <c:v>43812</c:v>
                </c:pt>
                <c:pt idx="198">
                  <c:v>43811</c:v>
                </c:pt>
                <c:pt idx="199">
                  <c:v>43810</c:v>
                </c:pt>
                <c:pt idx="200">
                  <c:v>43809</c:v>
                </c:pt>
                <c:pt idx="201">
                  <c:v>43808</c:v>
                </c:pt>
                <c:pt idx="202">
                  <c:v>43805</c:v>
                </c:pt>
                <c:pt idx="203">
                  <c:v>43804</c:v>
                </c:pt>
                <c:pt idx="204">
                  <c:v>43803</c:v>
                </c:pt>
                <c:pt idx="205">
                  <c:v>43802</c:v>
                </c:pt>
                <c:pt idx="206">
                  <c:v>43801</c:v>
                </c:pt>
                <c:pt idx="207">
                  <c:v>43798</c:v>
                </c:pt>
                <c:pt idx="208">
                  <c:v>43797</c:v>
                </c:pt>
                <c:pt idx="209">
                  <c:v>43796</c:v>
                </c:pt>
                <c:pt idx="210">
                  <c:v>43795</c:v>
                </c:pt>
                <c:pt idx="211">
                  <c:v>43794</c:v>
                </c:pt>
                <c:pt idx="212">
                  <c:v>43791</c:v>
                </c:pt>
                <c:pt idx="213">
                  <c:v>43790</c:v>
                </c:pt>
                <c:pt idx="214">
                  <c:v>43788</c:v>
                </c:pt>
                <c:pt idx="215">
                  <c:v>43787</c:v>
                </c:pt>
                <c:pt idx="216">
                  <c:v>43783</c:v>
                </c:pt>
                <c:pt idx="217">
                  <c:v>43782</c:v>
                </c:pt>
                <c:pt idx="218">
                  <c:v>43781</c:v>
                </c:pt>
                <c:pt idx="219">
                  <c:v>43780</c:v>
                </c:pt>
                <c:pt idx="220">
                  <c:v>43777</c:v>
                </c:pt>
                <c:pt idx="221">
                  <c:v>43776</c:v>
                </c:pt>
                <c:pt idx="222">
                  <c:v>43775</c:v>
                </c:pt>
                <c:pt idx="223">
                  <c:v>43774</c:v>
                </c:pt>
                <c:pt idx="224">
                  <c:v>43773</c:v>
                </c:pt>
                <c:pt idx="225">
                  <c:v>43770</c:v>
                </c:pt>
                <c:pt idx="226">
                  <c:v>43769</c:v>
                </c:pt>
                <c:pt idx="227">
                  <c:v>43768</c:v>
                </c:pt>
                <c:pt idx="228">
                  <c:v>43767</c:v>
                </c:pt>
                <c:pt idx="229">
                  <c:v>43766</c:v>
                </c:pt>
                <c:pt idx="230">
                  <c:v>43763</c:v>
                </c:pt>
                <c:pt idx="231">
                  <c:v>43762</c:v>
                </c:pt>
                <c:pt idx="232">
                  <c:v>43761</c:v>
                </c:pt>
                <c:pt idx="233">
                  <c:v>43760</c:v>
                </c:pt>
                <c:pt idx="234">
                  <c:v>43759</c:v>
                </c:pt>
                <c:pt idx="235">
                  <c:v>43756</c:v>
                </c:pt>
                <c:pt idx="236">
                  <c:v>43755</c:v>
                </c:pt>
                <c:pt idx="237">
                  <c:v>43754</c:v>
                </c:pt>
                <c:pt idx="238">
                  <c:v>43753</c:v>
                </c:pt>
                <c:pt idx="239">
                  <c:v>43752</c:v>
                </c:pt>
                <c:pt idx="240">
                  <c:v>43749</c:v>
                </c:pt>
                <c:pt idx="241">
                  <c:v>43748</c:v>
                </c:pt>
                <c:pt idx="242">
                  <c:v>43747</c:v>
                </c:pt>
                <c:pt idx="243">
                  <c:v>43746</c:v>
                </c:pt>
                <c:pt idx="244">
                  <c:v>43745</c:v>
                </c:pt>
                <c:pt idx="245">
                  <c:v>43742</c:v>
                </c:pt>
                <c:pt idx="246">
                  <c:v>43741</c:v>
                </c:pt>
                <c:pt idx="247">
                  <c:v>43740</c:v>
                </c:pt>
                <c:pt idx="248">
                  <c:v>43739</c:v>
                </c:pt>
                <c:pt idx="249">
                  <c:v>43738</c:v>
                </c:pt>
                <c:pt idx="250">
                  <c:v>43735</c:v>
                </c:pt>
                <c:pt idx="251">
                  <c:v>43734</c:v>
                </c:pt>
                <c:pt idx="252">
                  <c:v>43733</c:v>
                </c:pt>
                <c:pt idx="253">
                  <c:v>43732</c:v>
                </c:pt>
                <c:pt idx="254">
                  <c:v>43731</c:v>
                </c:pt>
                <c:pt idx="255">
                  <c:v>43728</c:v>
                </c:pt>
                <c:pt idx="256">
                  <c:v>43727</c:v>
                </c:pt>
                <c:pt idx="257">
                  <c:v>43726</c:v>
                </c:pt>
                <c:pt idx="258">
                  <c:v>43725</c:v>
                </c:pt>
                <c:pt idx="259">
                  <c:v>43724</c:v>
                </c:pt>
                <c:pt idx="260">
                  <c:v>43721</c:v>
                </c:pt>
                <c:pt idx="261">
                  <c:v>43720</c:v>
                </c:pt>
                <c:pt idx="262">
                  <c:v>43719</c:v>
                </c:pt>
                <c:pt idx="263">
                  <c:v>43718</c:v>
                </c:pt>
                <c:pt idx="264">
                  <c:v>43717</c:v>
                </c:pt>
                <c:pt idx="265">
                  <c:v>43714</c:v>
                </c:pt>
                <c:pt idx="266">
                  <c:v>43713</c:v>
                </c:pt>
                <c:pt idx="267">
                  <c:v>43712</c:v>
                </c:pt>
                <c:pt idx="268">
                  <c:v>43711</c:v>
                </c:pt>
                <c:pt idx="269">
                  <c:v>43710</c:v>
                </c:pt>
                <c:pt idx="270">
                  <c:v>43707</c:v>
                </c:pt>
                <c:pt idx="271">
                  <c:v>43706</c:v>
                </c:pt>
                <c:pt idx="272">
                  <c:v>43705</c:v>
                </c:pt>
                <c:pt idx="273">
                  <c:v>43704</c:v>
                </c:pt>
                <c:pt idx="274">
                  <c:v>43703</c:v>
                </c:pt>
                <c:pt idx="275">
                  <c:v>43700</c:v>
                </c:pt>
                <c:pt idx="276">
                  <c:v>43699</c:v>
                </c:pt>
                <c:pt idx="277">
                  <c:v>43698</c:v>
                </c:pt>
                <c:pt idx="278">
                  <c:v>43697</c:v>
                </c:pt>
                <c:pt idx="279">
                  <c:v>43696</c:v>
                </c:pt>
                <c:pt idx="280">
                  <c:v>43693</c:v>
                </c:pt>
                <c:pt idx="281">
                  <c:v>43692</c:v>
                </c:pt>
                <c:pt idx="282">
                  <c:v>43691</c:v>
                </c:pt>
                <c:pt idx="283">
                  <c:v>43690</c:v>
                </c:pt>
                <c:pt idx="284">
                  <c:v>43689</c:v>
                </c:pt>
                <c:pt idx="285">
                  <c:v>43686</c:v>
                </c:pt>
                <c:pt idx="286">
                  <c:v>43685</c:v>
                </c:pt>
                <c:pt idx="287">
                  <c:v>43684</c:v>
                </c:pt>
                <c:pt idx="288">
                  <c:v>43683</c:v>
                </c:pt>
                <c:pt idx="289">
                  <c:v>43682</c:v>
                </c:pt>
                <c:pt idx="290">
                  <c:v>43679</c:v>
                </c:pt>
                <c:pt idx="291">
                  <c:v>43678</c:v>
                </c:pt>
                <c:pt idx="292">
                  <c:v>43677</c:v>
                </c:pt>
                <c:pt idx="293">
                  <c:v>43676</c:v>
                </c:pt>
                <c:pt idx="294">
                  <c:v>43675</c:v>
                </c:pt>
                <c:pt idx="295">
                  <c:v>43672</c:v>
                </c:pt>
                <c:pt idx="296">
                  <c:v>43671</c:v>
                </c:pt>
                <c:pt idx="297">
                  <c:v>43670</c:v>
                </c:pt>
                <c:pt idx="298">
                  <c:v>43669</c:v>
                </c:pt>
                <c:pt idx="299">
                  <c:v>43668</c:v>
                </c:pt>
              </c:numCache>
            </c:numRef>
          </c:cat>
          <c:val>
            <c:numRef>
              <c:f>'iShares Ibovespa BOVA11 - Histó'!$C$2:$C$301</c:f>
              <c:numCache>
                <c:formatCode>General</c:formatCode>
                <c:ptCount val="300"/>
                <c:pt idx="0">
                  <c:v>100.29</c:v>
                </c:pt>
                <c:pt idx="1">
                  <c:v>100.29</c:v>
                </c:pt>
                <c:pt idx="2">
                  <c:v>100.5</c:v>
                </c:pt>
                <c:pt idx="3">
                  <c:v>100.5</c:v>
                </c:pt>
                <c:pt idx="4">
                  <c:v>99.13</c:v>
                </c:pt>
                <c:pt idx="5">
                  <c:v>99.13</c:v>
                </c:pt>
                <c:pt idx="6">
                  <c:v>96.82</c:v>
                </c:pt>
                <c:pt idx="7">
                  <c:v>96.82</c:v>
                </c:pt>
                <c:pt idx="8">
                  <c:v>98.03</c:v>
                </c:pt>
                <c:pt idx="9">
                  <c:v>98.03</c:v>
                </c:pt>
                <c:pt idx="10">
                  <c:v>96.6</c:v>
                </c:pt>
                <c:pt idx="11">
                  <c:v>96.6</c:v>
                </c:pt>
                <c:pt idx="12">
                  <c:v>95.05</c:v>
                </c:pt>
                <c:pt idx="13">
                  <c:v>95.05</c:v>
                </c:pt>
                <c:pt idx="14">
                  <c:v>96.34</c:v>
                </c:pt>
                <c:pt idx="15">
                  <c:v>96.34</c:v>
                </c:pt>
                <c:pt idx="16">
                  <c:v>95.41</c:v>
                </c:pt>
                <c:pt idx="17">
                  <c:v>95.41</c:v>
                </c:pt>
                <c:pt idx="18">
                  <c:v>96.1</c:v>
                </c:pt>
                <c:pt idx="19">
                  <c:v>96.1</c:v>
                </c:pt>
                <c:pt idx="20">
                  <c:v>94.1</c:v>
                </c:pt>
                <c:pt idx="21">
                  <c:v>94.1</c:v>
                </c:pt>
                <c:pt idx="22">
                  <c:v>95.31</c:v>
                </c:pt>
                <c:pt idx="23">
                  <c:v>95.31</c:v>
                </c:pt>
                <c:pt idx="24">
                  <c:v>93.19</c:v>
                </c:pt>
                <c:pt idx="25">
                  <c:v>93.19</c:v>
                </c:pt>
                <c:pt idx="26">
                  <c:v>92.5</c:v>
                </c:pt>
                <c:pt idx="27">
                  <c:v>92.5</c:v>
                </c:pt>
                <c:pt idx="28">
                  <c:v>92.68</c:v>
                </c:pt>
                <c:pt idx="29">
                  <c:v>92.68</c:v>
                </c:pt>
                <c:pt idx="30">
                  <c:v>91.62</c:v>
                </c:pt>
                <c:pt idx="31">
                  <c:v>91.62</c:v>
                </c:pt>
                <c:pt idx="32">
                  <c:v>92.3</c:v>
                </c:pt>
                <c:pt idx="33">
                  <c:v>92.3</c:v>
                </c:pt>
                <c:pt idx="34">
                  <c:v>90.22</c:v>
                </c:pt>
                <c:pt idx="35">
                  <c:v>90.22</c:v>
                </c:pt>
                <c:pt idx="36">
                  <c:v>92.39</c:v>
                </c:pt>
                <c:pt idx="37">
                  <c:v>92.39</c:v>
                </c:pt>
                <c:pt idx="38">
                  <c:v>90.77</c:v>
                </c:pt>
                <c:pt idx="39">
                  <c:v>90.77</c:v>
                </c:pt>
                <c:pt idx="40">
                  <c:v>92.26</c:v>
                </c:pt>
                <c:pt idx="41">
                  <c:v>92.26</c:v>
                </c:pt>
                <c:pt idx="42">
                  <c:v>91.75</c:v>
                </c:pt>
                <c:pt idx="43">
                  <c:v>91.75</c:v>
                </c:pt>
                <c:pt idx="44">
                  <c:v>92.64</c:v>
                </c:pt>
                <c:pt idx="45">
                  <c:v>92.64</c:v>
                </c:pt>
                <c:pt idx="46">
                  <c:v>92.63</c:v>
                </c:pt>
                <c:pt idx="47">
                  <c:v>92.63</c:v>
                </c:pt>
                <c:pt idx="48">
                  <c:v>91.95</c:v>
                </c:pt>
                <c:pt idx="49">
                  <c:v>91.95</c:v>
                </c:pt>
                <c:pt idx="50">
                  <c:v>90</c:v>
                </c:pt>
                <c:pt idx="51">
                  <c:v>90</c:v>
                </c:pt>
                <c:pt idx="52">
                  <c:v>89.07</c:v>
                </c:pt>
                <c:pt idx="53">
                  <c:v>89.07</c:v>
                </c:pt>
                <c:pt idx="54">
                  <c:v>89.25</c:v>
                </c:pt>
                <c:pt idx="55">
                  <c:v>89.25</c:v>
                </c:pt>
                <c:pt idx="56">
                  <c:v>91.17</c:v>
                </c:pt>
                <c:pt idx="57">
                  <c:v>91.17</c:v>
                </c:pt>
                <c:pt idx="58">
                  <c:v>92.95</c:v>
                </c:pt>
                <c:pt idx="59">
                  <c:v>92.95</c:v>
                </c:pt>
                <c:pt idx="60">
                  <c:v>93.95</c:v>
                </c:pt>
                <c:pt idx="61">
                  <c:v>93.95</c:v>
                </c:pt>
                <c:pt idx="62">
                  <c:v>91.05</c:v>
                </c:pt>
                <c:pt idx="63">
                  <c:v>91.05</c:v>
                </c:pt>
                <c:pt idx="64">
                  <c:v>90.31</c:v>
                </c:pt>
                <c:pt idx="65">
                  <c:v>90.31</c:v>
                </c:pt>
                <c:pt idx="66">
                  <c:v>89.37</c:v>
                </c:pt>
                <c:pt idx="67">
                  <c:v>89.37</c:v>
                </c:pt>
                <c:pt idx="68">
                  <c:v>87.78</c:v>
                </c:pt>
                <c:pt idx="69">
                  <c:v>87.78</c:v>
                </c:pt>
                <c:pt idx="70">
                  <c:v>85.33</c:v>
                </c:pt>
                <c:pt idx="71">
                  <c:v>85.33</c:v>
                </c:pt>
                <c:pt idx="72">
                  <c:v>84.15</c:v>
                </c:pt>
                <c:pt idx="73">
                  <c:v>84.15</c:v>
                </c:pt>
                <c:pt idx="74">
                  <c:v>83.65</c:v>
                </c:pt>
                <c:pt idx="75">
                  <c:v>83.65</c:v>
                </c:pt>
                <c:pt idx="76">
                  <c:v>84.68</c:v>
                </c:pt>
                <c:pt idx="77">
                  <c:v>84.68</c:v>
                </c:pt>
                <c:pt idx="78">
                  <c:v>82.45</c:v>
                </c:pt>
                <c:pt idx="79">
                  <c:v>82.45</c:v>
                </c:pt>
                <c:pt idx="80">
                  <c:v>82.6</c:v>
                </c:pt>
                <c:pt idx="81">
                  <c:v>82.6</c:v>
                </c:pt>
                <c:pt idx="82">
                  <c:v>79.94</c:v>
                </c:pt>
                <c:pt idx="83">
                  <c:v>79.94</c:v>
                </c:pt>
                <c:pt idx="84">
                  <c:v>79.97</c:v>
                </c:pt>
                <c:pt idx="85">
                  <c:v>79.97</c:v>
                </c:pt>
                <c:pt idx="86">
                  <c:v>78.45</c:v>
                </c:pt>
                <c:pt idx="87">
                  <c:v>78.45</c:v>
                </c:pt>
                <c:pt idx="88">
                  <c:v>77.650000000000006</c:v>
                </c:pt>
                <c:pt idx="89">
                  <c:v>77.650000000000006</c:v>
                </c:pt>
                <c:pt idx="90">
                  <c:v>78.03</c:v>
                </c:pt>
                <c:pt idx="91">
                  <c:v>78.03</c:v>
                </c:pt>
                <c:pt idx="92">
                  <c:v>74.56</c:v>
                </c:pt>
                <c:pt idx="93">
                  <c:v>74.56</c:v>
                </c:pt>
                <c:pt idx="94">
                  <c:v>76.25</c:v>
                </c:pt>
                <c:pt idx="95">
                  <c:v>76.25</c:v>
                </c:pt>
                <c:pt idx="96">
                  <c:v>75.150000000000006</c:v>
                </c:pt>
                <c:pt idx="97">
                  <c:v>75.150000000000006</c:v>
                </c:pt>
                <c:pt idx="98">
                  <c:v>75</c:v>
                </c:pt>
                <c:pt idx="99">
                  <c:v>75</c:v>
                </c:pt>
                <c:pt idx="100">
                  <c:v>76.14</c:v>
                </c:pt>
                <c:pt idx="101">
                  <c:v>77.430000000000007</c:v>
                </c:pt>
                <c:pt idx="102">
                  <c:v>75.400000000000006</c:v>
                </c:pt>
                <c:pt idx="103">
                  <c:v>76.2</c:v>
                </c:pt>
                <c:pt idx="104">
                  <c:v>76.540000000000006</c:v>
                </c:pt>
                <c:pt idx="105">
                  <c:v>76.099999999999994</c:v>
                </c:pt>
                <c:pt idx="106">
                  <c:v>77.209999999999994</c:v>
                </c:pt>
                <c:pt idx="107">
                  <c:v>80.180000000000007</c:v>
                </c:pt>
                <c:pt idx="108">
                  <c:v>78.3</c:v>
                </c:pt>
                <c:pt idx="109">
                  <c:v>75.290000000000006</c:v>
                </c:pt>
                <c:pt idx="110">
                  <c:v>72.41</c:v>
                </c:pt>
                <c:pt idx="111">
                  <c:v>76.650000000000006</c:v>
                </c:pt>
                <c:pt idx="112">
                  <c:v>77.7</c:v>
                </c:pt>
                <c:pt idx="113">
                  <c:v>75.66</c:v>
                </c:pt>
                <c:pt idx="114">
                  <c:v>76</c:v>
                </c:pt>
                <c:pt idx="115">
                  <c:v>74.930000000000007</c:v>
                </c:pt>
                <c:pt idx="116">
                  <c:v>76.05</c:v>
                </c:pt>
                <c:pt idx="117">
                  <c:v>76.849999999999994</c:v>
                </c:pt>
                <c:pt idx="118">
                  <c:v>75.959999999999994</c:v>
                </c:pt>
                <c:pt idx="119">
                  <c:v>74.87</c:v>
                </c:pt>
                <c:pt idx="120">
                  <c:v>75.73</c:v>
                </c:pt>
                <c:pt idx="121">
                  <c:v>73.510000000000005</c:v>
                </c:pt>
                <c:pt idx="122">
                  <c:v>71.569999999999993</c:v>
                </c:pt>
                <c:pt idx="123">
                  <c:v>66.900000000000006</c:v>
                </c:pt>
                <c:pt idx="124">
                  <c:v>69.63</c:v>
                </c:pt>
                <c:pt idx="125">
                  <c:v>68.180000000000007</c:v>
                </c:pt>
                <c:pt idx="126">
                  <c:v>69.349999999999994</c:v>
                </c:pt>
                <c:pt idx="127">
                  <c:v>71.97</c:v>
                </c:pt>
                <c:pt idx="128">
                  <c:v>70.22</c:v>
                </c:pt>
                <c:pt idx="129">
                  <c:v>74.569999999999993</c:v>
                </c:pt>
                <c:pt idx="130">
                  <c:v>71.73</c:v>
                </c:pt>
                <c:pt idx="131">
                  <c:v>67.400000000000006</c:v>
                </c:pt>
                <c:pt idx="132">
                  <c:v>61.14</c:v>
                </c:pt>
                <c:pt idx="133">
                  <c:v>64.77</c:v>
                </c:pt>
                <c:pt idx="134">
                  <c:v>65</c:v>
                </c:pt>
                <c:pt idx="135">
                  <c:v>65.010000000000005</c:v>
                </c:pt>
                <c:pt idx="136">
                  <c:v>71</c:v>
                </c:pt>
                <c:pt idx="137">
                  <c:v>68.400000000000006</c:v>
                </c:pt>
                <c:pt idx="138">
                  <c:v>79.489999999999995</c:v>
                </c:pt>
                <c:pt idx="139">
                  <c:v>70.099999999999994</c:v>
                </c:pt>
                <c:pt idx="140">
                  <c:v>82.06</c:v>
                </c:pt>
                <c:pt idx="141">
                  <c:v>88.63</c:v>
                </c:pt>
                <c:pt idx="142">
                  <c:v>82.7</c:v>
                </c:pt>
                <c:pt idx="143">
                  <c:v>94.4</c:v>
                </c:pt>
                <c:pt idx="144">
                  <c:v>98.79</c:v>
                </c:pt>
                <c:pt idx="145">
                  <c:v>103.1</c:v>
                </c:pt>
                <c:pt idx="146">
                  <c:v>101.75</c:v>
                </c:pt>
                <c:pt idx="147">
                  <c:v>102.99</c:v>
                </c:pt>
                <c:pt idx="148">
                  <c:v>100.6</c:v>
                </c:pt>
                <c:pt idx="149">
                  <c:v>99.2</c:v>
                </c:pt>
                <c:pt idx="150">
                  <c:v>101.9</c:v>
                </c:pt>
                <c:pt idx="151">
                  <c:v>109.45</c:v>
                </c:pt>
                <c:pt idx="152">
                  <c:v>110.2</c:v>
                </c:pt>
                <c:pt idx="153">
                  <c:v>112.08</c:v>
                </c:pt>
                <c:pt idx="154">
                  <c:v>111.14</c:v>
                </c:pt>
                <c:pt idx="155">
                  <c:v>110.8</c:v>
                </c:pt>
                <c:pt idx="156">
                  <c:v>110.08</c:v>
                </c:pt>
                <c:pt idx="157">
                  <c:v>110.9</c:v>
                </c:pt>
                <c:pt idx="158">
                  <c:v>112.45</c:v>
                </c:pt>
                <c:pt idx="159">
                  <c:v>111.3</c:v>
                </c:pt>
                <c:pt idx="160">
                  <c:v>108.79</c:v>
                </c:pt>
                <c:pt idx="161">
                  <c:v>109.35</c:v>
                </c:pt>
                <c:pt idx="162">
                  <c:v>110.95</c:v>
                </c:pt>
                <c:pt idx="163">
                  <c:v>111.77</c:v>
                </c:pt>
                <c:pt idx="164">
                  <c:v>111.21</c:v>
                </c:pt>
                <c:pt idx="165">
                  <c:v>110.42</c:v>
                </c:pt>
                <c:pt idx="166">
                  <c:v>108.9</c:v>
                </c:pt>
                <c:pt idx="167">
                  <c:v>111.19</c:v>
                </c:pt>
                <c:pt idx="168">
                  <c:v>110.88</c:v>
                </c:pt>
                <c:pt idx="169">
                  <c:v>112.3</c:v>
                </c:pt>
                <c:pt idx="170">
                  <c:v>110.29</c:v>
                </c:pt>
                <c:pt idx="171">
                  <c:v>114</c:v>
                </c:pt>
                <c:pt idx="172">
                  <c:v>115.21</c:v>
                </c:pt>
                <c:pt idx="173">
                  <c:v>114.1</c:v>
                </c:pt>
                <c:pt idx="174">
                  <c:v>112.65</c:v>
                </c:pt>
                <c:pt idx="175">
                  <c:v>114.41</c:v>
                </c:pt>
                <c:pt idx="176">
                  <c:v>114.1</c:v>
                </c:pt>
                <c:pt idx="177">
                  <c:v>112.35</c:v>
                </c:pt>
                <c:pt idx="178">
                  <c:v>112.18</c:v>
                </c:pt>
                <c:pt idx="179">
                  <c:v>113.32</c:v>
                </c:pt>
                <c:pt idx="180">
                  <c:v>113.08</c:v>
                </c:pt>
                <c:pt idx="181">
                  <c:v>111.28</c:v>
                </c:pt>
                <c:pt idx="182">
                  <c:v>111.66</c:v>
                </c:pt>
                <c:pt idx="183">
                  <c:v>111.95</c:v>
                </c:pt>
                <c:pt idx="184">
                  <c:v>112.24</c:v>
                </c:pt>
                <c:pt idx="185">
                  <c:v>112.59</c:v>
                </c:pt>
                <c:pt idx="186">
                  <c:v>113.8</c:v>
                </c:pt>
                <c:pt idx="187">
                  <c:v>114.24</c:v>
                </c:pt>
                <c:pt idx="188">
                  <c:v>111.23</c:v>
                </c:pt>
                <c:pt idx="189">
                  <c:v>112.17</c:v>
                </c:pt>
                <c:pt idx="190">
                  <c:v>112.81</c:v>
                </c:pt>
                <c:pt idx="191">
                  <c:v>111.67</c:v>
                </c:pt>
                <c:pt idx="192">
                  <c:v>110.84</c:v>
                </c:pt>
                <c:pt idx="193">
                  <c:v>110.82</c:v>
                </c:pt>
                <c:pt idx="194">
                  <c:v>110.16</c:v>
                </c:pt>
                <c:pt idx="195">
                  <c:v>108.41</c:v>
                </c:pt>
                <c:pt idx="196">
                  <c:v>107.72</c:v>
                </c:pt>
                <c:pt idx="197">
                  <c:v>108.31</c:v>
                </c:pt>
                <c:pt idx="198">
                  <c:v>107.85</c:v>
                </c:pt>
                <c:pt idx="199">
                  <c:v>106.75</c:v>
                </c:pt>
                <c:pt idx="200">
                  <c:v>106.58</c:v>
                </c:pt>
                <c:pt idx="201">
                  <c:v>106.77</c:v>
                </c:pt>
                <c:pt idx="202">
                  <c:v>106.93</c:v>
                </c:pt>
                <c:pt idx="203">
                  <c:v>106.44</c:v>
                </c:pt>
                <c:pt idx="204">
                  <c:v>106.1</c:v>
                </c:pt>
                <c:pt idx="205">
                  <c:v>105</c:v>
                </c:pt>
                <c:pt idx="206">
                  <c:v>104.81</c:v>
                </c:pt>
                <c:pt idx="207">
                  <c:v>104.35</c:v>
                </c:pt>
                <c:pt idx="208">
                  <c:v>104.38</c:v>
                </c:pt>
                <c:pt idx="209">
                  <c:v>103.68</c:v>
                </c:pt>
                <c:pt idx="210">
                  <c:v>103.44</c:v>
                </c:pt>
                <c:pt idx="211">
                  <c:v>104.25</c:v>
                </c:pt>
                <c:pt idx="212">
                  <c:v>104.6</c:v>
                </c:pt>
                <c:pt idx="213">
                  <c:v>103.5</c:v>
                </c:pt>
                <c:pt idx="214">
                  <c:v>101.96</c:v>
                </c:pt>
                <c:pt idx="215">
                  <c:v>102</c:v>
                </c:pt>
                <c:pt idx="216">
                  <c:v>102.55</c:v>
                </c:pt>
                <c:pt idx="217">
                  <c:v>102.37</c:v>
                </c:pt>
                <c:pt idx="218">
                  <c:v>102.45</c:v>
                </c:pt>
                <c:pt idx="219">
                  <c:v>104.24</c:v>
                </c:pt>
                <c:pt idx="220">
                  <c:v>103.4</c:v>
                </c:pt>
                <c:pt idx="221">
                  <c:v>105.31</c:v>
                </c:pt>
                <c:pt idx="222">
                  <c:v>104.35</c:v>
                </c:pt>
                <c:pt idx="223">
                  <c:v>104.67</c:v>
                </c:pt>
                <c:pt idx="224">
                  <c:v>104.63</c:v>
                </c:pt>
                <c:pt idx="225">
                  <c:v>104.27</c:v>
                </c:pt>
                <c:pt idx="226">
                  <c:v>103.23</c:v>
                </c:pt>
                <c:pt idx="227">
                  <c:v>104.29</c:v>
                </c:pt>
                <c:pt idx="228">
                  <c:v>103.5</c:v>
                </c:pt>
                <c:pt idx="229">
                  <c:v>103.95</c:v>
                </c:pt>
                <c:pt idx="230">
                  <c:v>103.37</c:v>
                </c:pt>
                <c:pt idx="231">
                  <c:v>103</c:v>
                </c:pt>
                <c:pt idx="232">
                  <c:v>103.4</c:v>
                </c:pt>
                <c:pt idx="233">
                  <c:v>103.24</c:v>
                </c:pt>
                <c:pt idx="234">
                  <c:v>102</c:v>
                </c:pt>
                <c:pt idx="235">
                  <c:v>100.75</c:v>
                </c:pt>
                <c:pt idx="236">
                  <c:v>101.05</c:v>
                </c:pt>
                <c:pt idx="237">
                  <c:v>101.4</c:v>
                </c:pt>
                <c:pt idx="238">
                  <c:v>100.58</c:v>
                </c:pt>
                <c:pt idx="239">
                  <c:v>100.35</c:v>
                </c:pt>
                <c:pt idx="240">
                  <c:v>99.97</c:v>
                </c:pt>
                <c:pt idx="241">
                  <c:v>98.08</c:v>
                </c:pt>
                <c:pt idx="242">
                  <c:v>97.5</c:v>
                </c:pt>
                <c:pt idx="243">
                  <c:v>96.15</c:v>
                </c:pt>
                <c:pt idx="244">
                  <c:v>96.8</c:v>
                </c:pt>
                <c:pt idx="245">
                  <c:v>98.69</c:v>
                </c:pt>
                <c:pt idx="246">
                  <c:v>97.72</c:v>
                </c:pt>
                <c:pt idx="247">
                  <c:v>97.4</c:v>
                </c:pt>
                <c:pt idx="248">
                  <c:v>101.15</c:v>
                </c:pt>
                <c:pt idx="249">
                  <c:v>101.03</c:v>
                </c:pt>
                <c:pt idx="250">
                  <c:v>101.24</c:v>
                </c:pt>
                <c:pt idx="251">
                  <c:v>101.43</c:v>
                </c:pt>
                <c:pt idx="252">
                  <c:v>100.45</c:v>
                </c:pt>
                <c:pt idx="253">
                  <c:v>100</c:v>
                </c:pt>
                <c:pt idx="254">
                  <c:v>100.78</c:v>
                </c:pt>
                <c:pt idx="255">
                  <c:v>100.76</c:v>
                </c:pt>
                <c:pt idx="256">
                  <c:v>100.44</c:v>
                </c:pt>
                <c:pt idx="257">
                  <c:v>100.63</c:v>
                </c:pt>
                <c:pt idx="258">
                  <c:v>100.55</c:v>
                </c:pt>
                <c:pt idx="259">
                  <c:v>99.8</c:v>
                </c:pt>
                <c:pt idx="260">
                  <c:v>99.58</c:v>
                </c:pt>
                <c:pt idx="261">
                  <c:v>100.36</c:v>
                </c:pt>
                <c:pt idx="262">
                  <c:v>99.75</c:v>
                </c:pt>
                <c:pt idx="263">
                  <c:v>99.19</c:v>
                </c:pt>
                <c:pt idx="264">
                  <c:v>99.25</c:v>
                </c:pt>
                <c:pt idx="265">
                  <c:v>99.13</c:v>
                </c:pt>
                <c:pt idx="266">
                  <c:v>98.5</c:v>
                </c:pt>
                <c:pt idx="267">
                  <c:v>97.37</c:v>
                </c:pt>
                <c:pt idx="268">
                  <c:v>95.9</c:v>
                </c:pt>
                <c:pt idx="269">
                  <c:v>96.76</c:v>
                </c:pt>
                <c:pt idx="270">
                  <c:v>97.52</c:v>
                </c:pt>
                <c:pt idx="271">
                  <c:v>96.86</c:v>
                </c:pt>
                <c:pt idx="272">
                  <c:v>94.58</c:v>
                </c:pt>
                <c:pt idx="273">
                  <c:v>93.65</c:v>
                </c:pt>
                <c:pt idx="274">
                  <c:v>92.65</c:v>
                </c:pt>
                <c:pt idx="275">
                  <c:v>94</c:v>
                </c:pt>
                <c:pt idx="276">
                  <c:v>97</c:v>
                </c:pt>
                <c:pt idx="277">
                  <c:v>97.53</c:v>
                </c:pt>
                <c:pt idx="278">
                  <c:v>95.54</c:v>
                </c:pt>
                <c:pt idx="279">
                  <c:v>95.77</c:v>
                </c:pt>
                <c:pt idx="280">
                  <c:v>96.15</c:v>
                </c:pt>
                <c:pt idx="281">
                  <c:v>95.36</c:v>
                </c:pt>
                <c:pt idx="282">
                  <c:v>96.75</c:v>
                </c:pt>
                <c:pt idx="283">
                  <c:v>99.52</c:v>
                </c:pt>
                <c:pt idx="284">
                  <c:v>98.16</c:v>
                </c:pt>
                <c:pt idx="285">
                  <c:v>100.24</c:v>
                </c:pt>
                <c:pt idx="286">
                  <c:v>100.35</c:v>
                </c:pt>
                <c:pt idx="287">
                  <c:v>99.05</c:v>
                </c:pt>
                <c:pt idx="288">
                  <c:v>98.44</c:v>
                </c:pt>
                <c:pt idx="289">
                  <c:v>96.47</c:v>
                </c:pt>
                <c:pt idx="290">
                  <c:v>98.78</c:v>
                </c:pt>
                <c:pt idx="291">
                  <c:v>98.43</c:v>
                </c:pt>
                <c:pt idx="292">
                  <c:v>97.98</c:v>
                </c:pt>
                <c:pt idx="293">
                  <c:v>99.12</c:v>
                </c:pt>
                <c:pt idx="294">
                  <c:v>99.56</c:v>
                </c:pt>
                <c:pt idx="295">
                  <c:v>99.15</c:v>
                </c:pt>
                <c:pt idx="296">
                  <c:v>98.8</c:v>
                </c:pt>
                <c:pt idx="297">
                  <c:v>100.39</c:v>
                </c:pt>
                <c:pt idx="298">
                  <c:v>100.1</c:v>
                </c:pt>
                <c:pt idx="299">
                  <c:v>99.96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1436480"/>
        <c:axId val="381433344"/>
      </c:lineChart>
      <c:catAx>
        <c:axId val="38292669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82925912"/>
        <c:crosses val="autoZero"/>
        <c:auto val="1"/>
        <c:lblAlgn val="ctr"/>
        <c:lblOffset val="100"/>
        <c:noMultiLvlLbl val="0"/>
      </c:catAx>
      <c:valAx>
        <c:axId val="382925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2926696"/>
        <c:crosses val="autoZero"/>
        <c:crossBetween val="between"/>
      </c:valAx>
      <c:valAx>
        <c:axId val="38143334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1436480"/>
        <c:crosses val="max"/>
        <c:crossBetween val="between"/>
      </c:valAx>
      <c:dateAx>
        <c:axId val="381436480"/>
        <c:scaling>
          <c:orientation val="minMax"/>
        </c:scaling>
        <c:delete val="1"/>
        <c:axPos val="b"/>
        <c:numFmt formatCode="[$-416]d\-mmm\-yy;@" sourceLinked="1"/>
        <c:majorTickMark val="out"/>
        <c:minorTickMark val="none"/>
        <c:tickLblPos val="nextTo"/>
        <c:crossAx val="381433344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22/07/2020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5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Fundos de AÇÕES e ETF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8351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BB: </a:t>
            </a:r>
            <a:r>
              <a:rPr lang="pt-BR" b="1" dirty="0">
                <a:solidFill>
                  <a:schemeClr val="accent1"/>
                </a:solidFill>
              </a:rPr>
              <a:t>BB Ações Ibovespa Indexado I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51584" y="127560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BRADESCO: </a:t>
            </a:r>
            <a:r>
              <a:rPr lang="pt-BR" b="1" dirty="0" smtClean="0">
                <a:solidFill>
                  <a:schemeClr val="accent1"/>
                </a:solidFill>
              </a:rPr>
              <a:t>Estratégia IBOVESPA Ativo</a:t>
            </a:r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51584" y="192367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SANTANDER: </a:t>
            </a:r>
            <a:r>
              <a:rPr lang="pt-BR" b="1" dirty="0">
                <a:solidFill>
                  <a:schemeClr val="accent1"/>
                </a:solidFill>
              </a:rPr>
              <a:t>SANTANDER FIC FI DIVIDENDOS VIP ACOES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51584" y="2848749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FUNDOS DE AÇÕES DO CEF: </a:t>
            </a:r>
            <a:r>
              <a:rPr lang="pt-BR" b="1" dirty="0">
                <a:solidFill>
                  <a:schemeClr val="accent1"/>
                </a:solidFill>
              </a:rPr>
              <a:t>CAIXA FIA PETROBRAS PLUS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11261" y="357986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COMPARAR: </a:t>
            </a:r>
            <a:r>
              <a:rPr lang="pt-BR" b="1" dirty="0" smtClean="0">
                <a:solidFill>
                  <a:schemeClr val="accent1"/>
                </a:solidFill>
              </a:rPr>
              <a:t>2 FUNDOS DE AÇÕES XP</a:t>
            </a:r>
            <a:endParaRPr lang="pt-B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9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699542"/>
            <a:ext cx="7543800" cy="1945481"/>
          </a:xfrm>
        </p:spPr>
        <p:txBody>
          <a:bodyPr/>
          <a:lstStyle/>
          <a:p>
            <a:pPr algn="ctr"/>
            <a:r>
              <a:rPr lang="pt-BR" sz="5400" dirty="0" err="1" smtClean="0"/>
              <a:t>ETFs</a:t>
            </a:r>
            <a:endParaRPr lang="pt-BR" sz="7200" b="1" dirty="0"/>
          </a:p>
        </p:txBody>
      </p:sp>
    </p:spTree>
    <p:extLst>
      <p:ext uri="{BB962C8B-B14F-4D97-AF65-F5344CB8AC3E}">
        <p14:creationId xmlns:p14="http://schemas.microsoft.com/office/powerpoint/2010/main" val="25201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ETFs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Exchange </a:t>
            </a:r>
            <a:r>
              <a:rPr lang="pt-BR" sz="2400" dirty="0" err="1" smtClean="0"/>
              <a:t>Traded</a:t>
            </a:r>
            <a:r>
              <a:rPr lang="pt-BR" sz="2400" dirty="0" smtClean="0"/>
              <a:t> </a:t>
            </a:r>
            <a:r>
              <a:rPr lang="pt-BR" sz="2400" dirty="0" err="1" smtClean="0"/>
              <a:t>Funds</a:t>
            </a:r>
            <a:endParaRPr lang="pt-BR" sz="2400" dirty="0" smtClean="0"/>
          </a:p>
          <a:p>
            <a:pPr>
              <a:lnSpc>
                <a:spcPct val="150000"/>
              </a:lnSpc>
            </a:pPr>
            <a:r>
              <a:rPr lang="pt-BR" sz="2400" dirty="0" smtClean="0"/>
              <a:t>Fundos que buscam responder a determinados índices que possuem cotas negociadas em bolsa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Vantagens:</a:t>
            </a:r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Facilidade de compra via </a:t>
            </a:r>
            <a:r>
              <a:rPr lang="pt-BR" sz="2000" dirty="0" err="1" smtClean="0"/>
              <a:t>Homebroker</a:t>
            </a:r>
            <a:endParaRPr lang="pt-BR" sz="2000" dirty="0" smtClean="0"/>
          </a:p>
          <a:p>
            <a:pPr lvl="1">
              <a:lnSpc>
                <a:spcPct val="150000"/>
              </a:lnSpc>
            </a:pPr>
            <a:r>
              <a:rPr lang="pt-BR" sz="2000" dirty="0" smtClean="0"/>
              <a:t>Diversificação: como nos fundos de investimentos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28661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15% sobre ganhos de capital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Dividendos são reinvestidos, valorizando as cotas e não há, portanto, esse recebimento como numa ação, nem pagamento de IR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Não há isenção para operações de venda abaixo de R$20 mil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3981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467600" cy="857250"/>
          </a:xfrm>
        </p:spPr>
        <p:txBody>
          <a:bodyPr/>
          <a:lstStyle/>
          <a:p>
            <a:r>
              <a:rPr lang="pt-BR" dirty="0" smtClean="0"/>
              <a:t>LEITURA: PRINCIPAIS </a:t>
            </a:r>
            <a:r>
              <a:rPr lang="pt-BR" dirty="0" err="1" smtClean="0"/>
              <a:t>ETFs</a:t>
            </a:r>
            <a:r>
              <a:rPr lang="pt-BR" dirty="0" smtClean="0"/>
              <a:t> da B3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66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491880" y="80113"/>
            <a:ext cx="54963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VOLUME DE NEGÓCIOS</a:t>
            </a:r>
          </a:p>
          <a:p>
            <a:pPr algn="ctr"/>
            <a:r>
              <a:rPr lang="pt-BR" sz="3200" dirty="0" smtClean="0"/>
              <a:t>Até as 16h do dia 21/07</a:t>
            </a:r>
            <a:endParaRPr lang="pt-BR" sz="3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361"/>
          <a:stretch/>
        </p:blipFill>
        <p:spPr>
          <a:xfrm>
            <a:off x="467544" y="99354"/>
            <a:ext cx="2808312" cy="485700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12"/>
          <a:stretch/>
        </p:blipFill>
        <p:spPr>
          <a:xfrm>
            <a:off x="4572000" y="1563638"/>
            <a:ext cx="2703799" cy="319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3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3600" dirty="0" smtClean="0"/>
              <a:t>Falemos mais sobre o </a:t>
            </a:r>
            <a:r>
              <a:rPr lang="pt-BR" sz="3600" b="1" dirty="0" smtClean="0">
                <a:solidFill>
                  <a:schemeClr val="accent1"/>
                </a:solidFill>
              </a:rPr>
              <a:t>bova11</a:t>
            </a:r>
            <a:endParaRPr lang="pt-BR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2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9502"/>
            <a:ext cx="6696744" cy="378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051720" y="4245937"/>
            <a:ext cx="5112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rgbClr val="00B050"/>
                </a:solidFill>
              </a:rPr>
              <a:t>CORRELAÇÃO: 99,97%</a:t>
            </a:r>
            <a:endParaRPr lang="pt-BR" sz="3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859216" cy="85725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BOVA11 x FUNDOS DE AÇÕES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Custos de operar com </a:t>
            </a:r>
            <a:r>
              <a:rPr lang="pt-BR" sz="2000" dirty="0" err="1" smtClean="0"/>
              <a:t>ETFs</a:t>
            </a:r>
            <a:r>
              <a:rPr lang="pt-BR" sz="2000" dirty="0" smtClean="0"/>
              <a:t>: são os mesmos de operar com ações – corretagem, emolumentos e custódia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Custo de Fundos de Ações: administração e performance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BOVA11 deve ser comparado a fundos passivos que seguem o IBOVESPA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EXEMPLO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7568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1560" y="123477"/>
            <a:ext cx="3888432" cy="483021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dirty="0" smtClean="0"/>
              <a:t>Ativo: </a:t>
            </a:r>
            <a:r>
              <a:rPr lang="pt-BR" b="1" dirty="0"/>
              <a:t>BB Ações Ibovespa Indexado </a:t>
            </a:r>
            <a:r>
              <a:rPr lang="pt-BR" b="1" dirty="0" smtClean="0"/>
              <a:t>I</a:t>
            </a:r>
          </a:p>
          <a:p>
            <a:pPr>
              <a:lnSpc>
                <a:spcPct val="200000"/>
              </a:lnSpc>
            </a:pPr>
            <a:r>
              <a:rPr lang="pt-BR" b="1" dirty="0" smtClean="0"/>
              <a:t>Objetivo: “</a:t>
            </a:r>
            <a:r>
              <a:rPr lang="pt-BR" i="1" dirty="0" smtClean="0"/>
              <a:t>Fundo </a:t>
            </a:r>
            <a:r>
              <a:rPr lang="pt-BR" i="1" dirty="0"/>
              <a:t>criado especialmente para você que busca rentabilidade a médio e longo prazos, próximo à variação média do </a:t>
            </a:r>
            <a:r>
              <a:rPr lang="pt-BR" i="1" dirty="0" smtClean="0"/>
              <a:t>IBOVESPA</a:t>
            </a:r>
            <a:r>
              <a:rPr lang="pt-BR" dirty="0" smtClean="0"/>
              <a:t>”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Taxa de administração: 2% a.a.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293" y="0"/>
            <a:ext cx="4496427" cy="495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 ações e fundos imobiliários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13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172330"/>
              </p:ext>
            </p:extLst>
          </p:nvPr>
        </p:nvGraphicFramePr>
        <p:xfrm>
          <a:off x="611560" y="699542"/>
          <a:ext cx="74888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331640" y="123478"/>
            <a:ext cx="590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B050"/>
                </a:solidFill>
              </a:rPr>
              <a:t>CORRELAÇÃO: 98,9%</a:t>
            </a:r>
            <a:endParaRPr lang="pt-B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05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82811"/>
              </p:ext>
            </p:extLst>
          </p:nvPr>
        </p:nvGraphicFramePr>
        <p:xfrm>
          <a:off x="1331640" y="411510"/>
          <a:ext cx="6264696" cy="1728191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442232"/>
                <a:gridCol w="1690116"/>
                <a:gridCol w="1690116"/>
                <a:gridCol w="1442232"/>
              </a:tblGrid>
              <a:tr h="504055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22/07/2019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21/07/2020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BOVA11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99,96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100,29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0,330%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u="none" strike="noStrike" dirty="0">
                          <a:effectLst/>
                        </a:rPr>
                        <a:t>IBOV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103949,46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104309,74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0,347%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23528" y="293179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rgbClr val="FF0000"/>
                </a:solidFill>
              </a:rPr>
              <a:t>ATENÇÃO</a:t>
            </a:r>
            <a:r>
              <a:rPr lang="pt-BR" sz="2400" dirty="0" smtClean="0"/>
              <a:t>: LOTE MÍNIMO PARA NEGOCIAR BOVA 11 é de 10 cotas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0395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HISTÓRIA E SITE DA BLACKROK (BOVA11)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887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309247"/>
            <a:ext cx="6458851" cy="45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2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574" y="304483"/>
            <a:ext cx="6458851" cy="453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9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Fundos Multimercados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000" dirty="0" smtClean="0"/>
              <a:t>Podem mesclar ações, derivativos, renda fixa (</a:t>
            </a:r>
            <a:r>
              <a:rPr lang="pt-BR" sz="2000" dirty="0" err="1" smtClean="0"/>
              <a:t>pré</a:t>
            </a:r>
            <a:r>
              <a:rPr lang="pt-BR" sz="2000" dirty="0" smtClean="0"/>
              <a:t> e pós), câmbio...</a:t>
            </a:r>
            <a:endParaRPr lang="pt-BR" sz="2000" dirty="0"/>
          </a:p>
          <a:p>
            <a:pPr>
              <a:lnSpc>
                <a:spcPct val="200000"/>
              </a:lnSpc>
            </a:pPr>
            <a:r>
              <a:rPr lang="pt-BR" sz="2000" dirty="0" smtClean="0"/>
              <a:t>Tributação: varia de acordo com a política composta no regulamento do fundo</a:t>
            </a:r>
          </a:p>
          <a:p>
            <a:pPr lvl="1">
              <a:lnSpc>
                <a:spcPct val="200000"/>
              </a:lnSpc>
            </a:pPr>
            <a:r>
              <a:rPr lang="pt-BR" sz="1800" dirty="0" smtClean="0"/>
              <a:t>Curto ou longo prazo, ou igual a ações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42242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Exercício: o que anotar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Banco/Corretora e Nome do Fundo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OBJETIVO do fundo e público-alvo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Aplicação Mínima Inicial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Taxa de Administração/Performance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 fundo ativo, passivo ou segmentado?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Rentabilidade nos últimos 12 meses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58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8351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MULTIMERCADO BRADESCO</a:t>
            </a:r>
            <a:r>
              <a:rPr lang="pt-BR" dirty="0" smtClean="0"/>
              <a:t>: </a:t>
            </a:r>
            <a:r>
              <a:rPr lang="pt-BR" b="1" dirty="0">
                <a:solidFill>
                  <a:schemeClr val="accent1"/>
                </a:solidFill>
              </a:rPr>
              <a:t>Multimercado </a:t>
            </a:r>
            <a:r>
              <a:rPr lang="pt-BR" b="1" dirty="0" err="1">
                <a:solidFill>
                  <a:schemeClr val="accent1"/>
                </a:solidFill>
              </a:rPr>
              <a:t>Multiestratégia</a:t>
            </a:r>
            <a:endParaRPr lang="pt-BR" b="1" dirty="0">
              <a:solidFill>
                <a:schemeClr val="accent1"/>
              </a:solidFill>
            </a:endParaRPr>
          </a:p>
          <a:p>
            <a:endParaRPr lang="pt-BR" b="1" dirty="0">
              <a:solidFill>
                <a:schemeClr val="accent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05618" y="127560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COMPARAR: </a:t>
            </a:r>
            <a:r>
              <a:rPr lang="pt-BR" b="1" dirty="0" smtClean="0">
                <a:solidFill>
                  <a:schemeClr val="accent1"/>
                </a:solidFill>
              </a:rPr>
              <a:t>FUNDOS MULTIMERCADOS </a:t>
            </a:r>
            <a:r>
              <a:rPr lang="pt-BR" b="1" dirty="0" smtClean="0">
                <a:solidFill>
                  <a:schemeClr val="accent1"/>
                </a:solidFill>
              </a:rPr>
              <a:t>XP</a:t>
            </a:r>
            <a:endParaRPr lang="pt-BR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337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995686"/>
            <a:ext cx="7467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QUIZ 4</a:t>
            </a:r>
            <a:r>
              <a:rPr lang="pt-BR" sz="4400" dirty="0" smtClean="0"/>
              <a:t>: </a:t>
            </a:r>
            <a:br>
              <a:rPr lang="pt-BR" sz="4400" dirty="0" smtClean="0"/>
            </a:br>
            <a:r>
              <a:rPr lang="pt-BR" sz="4400" dirty="0" smtClean="0"/>
              <a:t>MERCADO DE AÇÕES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374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Introdução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Você quer investir no mercado de ações. Tem as possibilidades: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Escolher aleatoriamente ações que acredita serem bacanas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Estudar como fazer análise técnica (gráfica)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Estudar análise fundamentalista e aprender a fazer análises financeiras, empresa por empresa</a:t>
            </a:r>
          </a:p>
          <a:p>
            <a:pPr lvl="1">
              <a:lnSpc>
                <a:spcPct val="150000"/>
              </a:lnSpc>
            </a:pPr>
            <a:r>
              <a:rPr lang="pt-BR" dirty="0" smtClean="0"/>
              <a:t>Acreditar em relatórios de analistas ou gurus da internet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Sugiro soluções mais interessantes, como FUNDOS DE AÇÕES e </a:t>
            </a:r>
            <a:r>
              <a:rPr lang="pt-BR" dirty="0" err="1" smtClean="0"/>
              <a:t>ETFs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45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779662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FUNDOS DE AÇÕES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93033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251520" y="-164554"/>
            <a:ext cx="7467600" cy="857250"/>
          </a:xfrm>
        </p:spPr>
        <p:txBody>
          <a:bodyPr/>
          <a:lstStyle/>
          <a:p>
            <a:pPr eaLnBrk="1" hangingPunct="1"/>
            <a:r>
              <a:rPr lang="pt-BR" dirty="0" smtClean="0">
                <a:latin typeface="Arial" charset="0"/>
                <a:cs typeface="Arial" charset="0"/>
              </a:rPr>
              <a:t>Fundos de Ações</a:t>
            </a:r>
          </a:p>
        </p:txBody>
      </p:sp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15566"/>
            <a:ext cx="7620000" cy="3943350"/>
          </a:xfrm>
        </p:spPr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Deve ter um mínimo de 67% em ações</a:t>
            </a:r>
          </a:p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Tributação: 15</a:t>
            </a:r>
            <a:r>
              <a:rPr lang="pt-BR" dirty="0" smtClean="0">
                <a:latin typeface="Arial" charset="0"/>
                <a:cs typeface="Arial" charset="0"/>
              </a:rPr>
              <a:t>% </a:t>
            </a:r>
          </a:p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Os </a:t>
            </a:r>
            <a:r>
              <a:rPr lang="pt-BR" dirty="0" smtClean="0">
                <a:latin typeface="Arial" charset="0"/>
                <a:cs typeface="Arial" charset="0"/>
              </a:rPr>
              <a:t>fundos de renda variável podem ser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Passivos: carteira acompanha um índice da Bolsa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Ativo: carteira de ações de acordo com a preferência do gestor. Estratégias definidas em regulamento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Segmentado: compram ações de algum segmento econômico (telecomunicações, energia </a:t>
            </a:r>
            <a:r>
              <a:rPr lang="pt-BR" dirty="0" err="1" smtClean="0">
                <a:latin typeface="Arial" charset="0"/>
                <a:cs typeface="Arial" charset="0"/>
              </a:rPr>
              <a:t>etc</a:t>
            </a:r>
            <a:r>
              <a:rPr lang="pt-BR" dirty="0" smtClean="0">
                <a:latin typeface="Arial" charset="0"/>
                <a:cs typeface="Arial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944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139702"/>
            <a:ext cx="76200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Vamos para exemplos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6660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923678"/>
            <a:ext cx="7467600" cy="857250"/>
          </a:xfrm>
        </p:spPr>
        <p:txBody>
          <a:bodyPr/>
          <a:lstStyle/>
          <a:p>
            <a:r>
              <a:rPr lang="pt-BR" dirty="0" smtClean="0"/>
              <a:t>VEJAMOS OS DADOS DO IBOVESPA DO DIA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595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Exercício: o que anotar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Banco/Corretora e Nome do Fundo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OBJETIVO do fundo e público-alvo</a:t>
            </a:r>
          </a:p>
          <a:p>
            <a:pPr>
              <a:lnSpc>
                <a:spcPct val="150000"/>
              </a:lnSpc>
            </a:pPr>
            <a:r>
              <a:rPr lang="pt-BR" dirty="0"/>
              <a:t>Aplicação Mínima Inicial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Taxa de Administração/Performance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 fundo ativo, passivo ou segmentado?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Rentabilidade nos últimos 12 meses</a:t>
            </a:r>
          </a:p>
          <a:p>
            <a:pPr>
              <a:lnSpc>
                <a:spcPct val="150000"/>
              </a:lnSpc>
            </a:pPr>
            <a:endParaRPr lang="pt-BR" dirty="0" smtClean="0"/>
          </a:p>
          <a:p>
            <a:pPr>
              <a:lnSpc>
                <a:spcPct val="150000"/>
              </a:lnSpc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625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10683</TotalTime>
  <Words>515</Words>
  <Application>Microsoft Office PowerPoint</Application>
  <PresentationFormat>Apresentação na tela (16:9)</PresentationFormat>
  <Paragraphs>86</Paragraphs>
  <Slides>27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Schoolbook</vt:lpstr>
      <vt:lpstr>Wingdings</vt:lpstr>
      <vt:lpstr>Wingdings 2</vt:lpstr>
      <vt:lpstr>Balcão Envidraçado</vt:lpstr>
      <vt:lpstr>Aula 5:  Fundos de AÇÕES e ETF</vt:lpstr>
      <vt:lpstr>Simulador ações e fundos imobiliários</vt:lpstr>
      <vt:lpstr>QUIZ 4:  MERCADO DE AÇÕES</vt:lpstr>
      <vt:lpstr>Introdução</vt:lpstr>
      <vt:lpstr>FUNDOS DE AÇÕES</vt:lpstr>
      <vt:lpstr>Fundos de Ações</vt:lpstr>
      <vt:lpstr>Vamos para exemplos</vt:lpstr>
      <vt:lpstr>VEJAMOS OS DADOS DO IBOVESPA DO DIA</vt:lpstr>
      <vt:lpstr>Exercício: o que anotar</vt:lpstr>
      <vt:lpstr>Apresentação do PowerPoint</vt:lpstr>
      <vt:lpstr>ETFs</vt:lpstr>
      <vt:lpstr>ETFs</vt:lpstr>
      <vt:lpstr>IR</vt:lpstr>
      <vt:lpstr>LEITURA: PRINCIPAIS ETFs da B3</vt:lpstr>
      <vt:lpstr>Apresentação do PowerPoint</vt:lpstr>
      <vt:lpstr>Falemos mais sobre o bova11</vt:lpstr>
      <vt:lpstr>Apresentação do PowerPoint</vt:lpstr>
      <vt:lpstr>BOVA11 x FUNDOS DE AÇÕES</vt:lpstr>
      <vt:lpstr>Apresentação do PowerPoint</vt:lpstr>
      <vt:lpstr>Apresentação do PowerPoint</vt:lpstr>
      <vt:lpstr>Apresentação do PowerPoint</vt:lpstr>
      <vt:lpstr>HISTÓRIA E SITE DA BLACKROK (BOVA11)</vt:lpstr>
      <vt:lpstr>Apresentação do PowerPoint</vt:lpstr>
      <vt:lpstr>Apresentação do PowerPoint</vt:lpstr>
      <vt:lpstr>Fundos Multimercados</vt:lpstr>
      <vt:lpstr>Exercício: o que anotar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123</cp:revision>
  <dcterms:created xsi:type="dcterms:W3CDTF">2014-03-20T11:04:22Z</dcterms:created>
  <dcterms:modified xsi:type="dcterms:W3CDTF">2020-07-23T14:26:46Z</dcterms:modified>
</cp:coreProperties>
</file>