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7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50" r:id="rId10"/>
    <p:sldId id="349" r:id="rId11"/>
    <p:sldId id="351" r:id="rId12"/>
    <p:sldId id="352" r:id="rId13"/>
    <p:sldId id="354" r:id="rId14"/>
    <p:sldId id="35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25/07/2020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7</a:t>
            </a:r>
            <a:r>
              <a:rPr lang="pt-BR" sz="3200" dirty="0" smtClean="0"/>
              <a:t>: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Montagem de Carteira</a:t>
            </a:r>
            <a:br>
              <a:rPr lang="pt-BR" sz="3200" dirty="0" smtClean="0"/>
            </a:br>
            <a:r>
              <a:rPr lang="pt-BR" sz="3200" dirty="0" smtClean="0"/>
              <a:t>Estratégia de Gerenciamento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R$3.450,00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R$7.025,00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R$10.475,00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R$7.332,50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R$3.142,50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R$307,50 do Fundo de Ações e investe no Tesouro Selic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R$3.000,00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R$7.440,00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R$10.440,00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R$7.308,00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R$3.132,00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R$132,00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1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R$3.900,00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R$11.345,00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R$7.941,50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R$3.403,50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R$496,50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 BALANCEAMENTO</a:t>
            </a:r>
            <a:br>
              <a:rPr lang="pt-BR" dirty="0" smtClean="0"/>
            </a:br>
            <a:r>
              <a:rPr lang="pt-BR" dirty="0" smtClean="0"/>
              <a:t>X</a:t>
            </a:r>
            <a:br>
              <a:rPr lang="pt-BR" dirty="0" smtClean="0"/>
            </a:br>
            <a:r>
              <a:rPr lang="pt-BR" dirty="0" smtClean="0"/>
              <a:t>SEM BALANCEAMENTO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048"/>
              </p:ext>
            </p:extLst>
          </p:nvPr>
        </p:nvGraphicFramePr>
        <p:xfrm>
          <a:off x="539550" y="339505"/>
          <a:ext cx="770485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98"/>
                <a:gridCol w="941051"/>
                <a:gridCol w="941051"/>
                <a:gridCol w="941051"/>
                <a:gridCol w="941051"/>
                <a:gridCol w="941051"/>
                <a:gridCol w="941051"/>
                <a:gridCol w="941051"/>
              </a:tblGrid>
              <a:tr h="2364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7332,5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3142,5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0" y="987574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36095" y="987574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75310"/>
              </p:ext>
            </p:extLst>
          </p:nvPr>
        </p:nvGraphicFramePr>
        <p:xfrm>
          <a:off x="2843806" y="3219822"/>
          <a:ext cx="5184577" cy="180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621"/>
                <a:gridCol w="1713621"/>
                <a:gridCol w="1757335"/>
              </a:tblGrid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9900,0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7197,3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3252,5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10449,9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3105,0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10407,9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7439,8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11307,4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519769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BALANCEAMENTO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651870"/>
            <a:ext cx="251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Sem BALANCEAMENTO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39552" y="1419622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436097" y="1419622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9552" y="1851670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436097" y="1851670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39552" y="2283718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36097" y="2283718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4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Com e sem Balanceamento, no caso Amanda, dependerá da performance do mercado de 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estratégia está mantendo, a cada 6 meses, o perfil de risco do investidor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Existe uma carteira, minimamente, DIVERSIFICADA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cada 6 meses sabemos EXATAMENTE O QUE 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BALANCEAMENTO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Amanda escolheu balancear por PERÍODO (6 meses)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Esse prazo também poderia variar (a cada mês, a cada ano)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Todavia, existe uma outra possibilidade que é balancear por DESVIOS PERCENTUAIS.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1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54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Amanda vai fazer o balanceamento SOMENTE quando houver um desvio maior que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5%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 smtClean="0"/>
              <a:t>da proporção original 70/30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09111"/>
              </p:ext>
            </p:extLst>
          </p:nvPr>
        </p:nvGraphicFramePr>
        <p:xfrm>
          <a:off x="827585" y="1203600"/>
          <a:ext cx="7200801" cy="352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524"/>
                <a:gridCol w="1114211"/>
                <a:gridCol w="1114211"/>
                <a:gridCol w="1114211"/>
                <a:gridCol w="1064322"/>
                <a:gridCol w="1064322"/>
              </a:tblGrid>
              <a:tr h="27958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7021,0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8094,2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3469,0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7467,1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3200,19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10667,3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SEGUE...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827585" y="1779662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27584" y="206769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27585" y="235572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7583" y="2643756"/>
            <a:ext cx="7200801" cy="50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6" y="314781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5" y="343584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586" y="3723878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938" y="4015942"/>
            <a:ext cx="7200801" cy="74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962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841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9548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John vai investir R$25 mil. Sua carteira conterá 80% de Tesouro Selic e 20% em ETF BOVA11. Sua estratégia é balancear a carteira quando ela tiver um desvio SUPERIOR a 5%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25713"/>
              </p:ext>
            </p:extLst>
          </p:nvPr>
        </p:nvGraphicFramePr>
        <p:xfrm>
          <a:off x="540174" y="1419622"/>
          <a:ext cx="302371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493"/>
                <a:gridCol w="1027125"/>
                <a:gridCol w="864096"/>
              </a:tblGrid>
              <a:tr h="4140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83968" y="141926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tabela ao lado mostra como teria sido o desempenho da carteira de John se ele </a:t>
            </a:r>
            <a:r>
              <a:rPr lang="pt-BR" b="1" dirty="0" smtClean="0"/>
              <a:t>NÃO TIVESSE FEITO O BALANCEAMENTO.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308991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Descubra em </a:t>
            </a:r>
            <a:r>
              <a:rPr lang="pt-BR" b="1" dirty="0" smtClean="0"/>
              <a:t>QUAL MÊS </a:t>
            </a:r>
            <a:r>
              <a:rPr lang="pt-BR" dirty="0" smtClean="0"/>
              <a:t>ele precisaria fazer o balanceamento, e como ficaria a </a:t>
            </a:r>
            <a:r>
              <a:rPr lang="pt-BR" b="1" dirty="0" smtClean="0"/>
              <a:t>NOVA CARTEIRA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495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48286"/>
              </p:ext>
            </p:extLst>
          </p:nvPr>
        </p:nvGraphicFramePr>
        <p:xfrm>
          <a:off x="755575" y="1731965"/>
          <a:ext cx="7272807" cy="256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14"/>
                <a:gridCol w="1082039"/>
                <a:gridCol w="1082039"/>
                <a:gridCol w="1082039"/>
                <a:gridCol w="1033588"/>
                <a:gridCol w="1033588"/>
              </a:tblGrid>
              <a:tr h="30783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24560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24920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26740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3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35694" y="69954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8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1151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no Excel </a:t>
            </a:r>
            <a:endParaRPr lang="pt-BR" sz="5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136798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Marcela quer investir R$100 mil inicialmente, mais um valor de R$1.500 todo mês. Sua carteira teórica será composta por: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 5% Caderneta de Poupança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60 % Selic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Mas o importante é ter 65% em RENDA FIXA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15% em BOVA11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20% em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O Balanceamento também poderá ocorrer dentro das próprias classes de ativos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Exemplo: minha carteira de FII possui 10 ativos (com 1/10 de participação de cada um)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Quando for necessário balancear </a:t>
            </a:r>
            <a:r>
              <a:rPr lang="pt-BR" dirty="0" err="1" smtClean="0"/>
              <a:t>FIIs</a:t>
            </a:r>
            <a:r>
              <a:rPr lang="pt-BR" dirty="0" smtClean="0"/>
              <a:t> (vender ou comprar), poderá fazer com que essa carteira volte à sua proporção ORIGINAL de 1/10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1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Você vai ter que montar sua PRÓPRIA carteira de investimentos (1ª tentativa)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Informações: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será a proporção entre RENDA FIXA, AÇÕES E </a:t>
            </a:r>
            <a:r>
              <a:rPr lang="pt-BR" dirty="0" err="1" smtClean="0"/>
              <a:t>FIIs</a:t>
            </a:r>
            <a:r>
              <a:rPr lang="pt-BR" dirty="0" smtClean="0"/>
              <a:t>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Quais ativos realmente irá adquirir? Por qual razão?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estratégia de balanceamento irá adotar?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24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err="1" smtClean="0">
                <a:solidFill>
                  <a:schemeClr val="accent1">
                    <a:lumMod val="75000"/>
                  </a:schemeClr>
                </a:solidFill>
              </a:rPr>
              <a:t>Quiz</a:t>
            </a:r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  <a:r>
              <a:rPr lang="pt-BR" sz="4400" dirty="0" smtClean="0"/>
              <a:t>: revisão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658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99568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MINICURSO</a:t>
            </a:r>
            <a:r>
              <a:rPr lang="pt-BR" sz="2800" dirty="0" smtClean="0"/>
              <a:t>: DISPONÍVEL NO SITE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15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Presença especial</a:t>
            </a:r>
            <a:r>
              <a:rPr lang="pt-BR" sz="3600" dirty="0" smtClean="0"/>
              <a:t>: </a:t>
            </a:r>
            <a:r>
              <a:rPr lang="pt-BR" sz="3600" dirty="0" err="1" smtClean="0"/>
              <a:t>eduardo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876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Caso </a:t>
            </a:r>
            <a:r>
              <a:rPr lang="pt-B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amanda</a:t>
            </a:r>
            <a:r>
              <a:rPr lang="pt-BR" sz="3200" dirty="0" smtClean="0"/>
              <a:t>: 24 anos de idade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Montagem de Carteira</a:t>
            </a:r>
            <a:endParaRPr lang="pt-BR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Ela possui R$10 mil (não fará outros depósitos)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Decidiu colocar 70% em Tesouro Selic e 30% em um Fundo de Ações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Estratégia de Gerenciamento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Balanceamento de Carteira a cada 6 meses</a:t>
            </a:r>
          </a:p>
        </p:txBody>
      </p:sp>
    </p:spTree>
    <p:extLst>
      <p:ext uri="{BB962C8B-B14F-4D97-AF65-F5344CB8AC3E}">
        <p14:creationId xmlns:p14="http://schemas.microsoft.com/office/powerpoint/2010/main" val="10718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R$2.800,00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R$7.100,00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92081" y="10632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R$9.900,00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5940152" y="1432561"/>
            <a:ext cx="43204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72201" y="1432561"/>
            <a:ext cx="432047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R$6.930,00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R$2.970,00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R$170,00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5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REFLEXÃO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995686"/>
            <a:ext cx="7169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Uma boa estratégia é aquela em que você sabe para onde irá seu dinheiro, </a:t>
            </a:r>
            <a:r>
              <a:rPr lang="pt-BR" sz="2800" b="1" dirty="0" smtClean="0">
                <a:solidFill>
                  <a:schemeClr val="accent1"/>
                </a:solidFill>
              </a:rPr>
              <a:t>ANTES MESMO de ele chegar à sua mão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408391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Nesse início faremos SIMPLIFICAÇÕES como, por exemplo, a ausência de Imposto de Renda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467600" cy="857250"/>
          </a:xfrm>
        </p:spPr>
        <p:txBody>
          <a:bodyPr/>
          <a:lstStyle/>
          <a:p>
            <a:r>
              <a:rPr lang="pt-BR" dirty="0" smtClean="0"/>
              <a:t>Exercício: continue você, fazendo os cálculos do caso </a:t>
            </a:r>
            <a:r>
              <a:rPr lang="pt-BR" dirty="0" err="1" smtClean="0"/>
              <a:t>amanda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15311</TotalTime>
  <Words>858</Words>
  <Application>Microsoft Office PowerPoint</Application>
  <PresentationFormat>Apresentação na tela (16:9)</PresentationFormat>
  <Paragraphs>281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Calibri</vt:lpstr>
      <vt:lpstr>Century Schoolbook</vt:lpstr>
      <vt:lpstr>Wingdings</vt:lpstr>
      <vt:lpstr>Wingdings 2</vt:lpstr>
      <vt:lpstr>Balcão Envidraçado</vt:lpstr>
      <vt:lpstr>Aula 7:  Montagem de Carteira Estratégia de Gerenciamento</vt:lpstr>
      <vt:lpstr>Simulador ações e fundos imobiliários</vt:lpstr>
      <vt:lpstr>Quiz 6: revisão</vt:lpstr>
      <vt:lpstr>Apresentação do PowerPoint</vt:lpstr>
      <vt:lpstr>Presença especial: eduardo</vt:lpstr>
      <vt:lpstr>Caso amanda: 24 anos de idade</vt:lpstr>
      <vt:lpstr>APÓS 6 MESES</vt:lpstr>
      <vt:lpstr>REFLEXÃO</vt:lpstr>
      <vt:lpstr>Exercício: continue você, fazendo os cálculos do caso amanda</vt:lpstr>
      <vt:lpstr>APÓS 6 MESES</vt:lpstr>
      <vt:lpstr>APÓS 6 MESES</vt:lpstr>
      <vt:lpstr>APÓS 6 MESES</vt:lpstr>
      <vt:lpstr>COM BALANCEAMENTO X SEM BALANCEAMENTO</vt:lpstr>
      <vt:lpstr>Apresentação do PowerPoint</vt:lpstr>
      <vt:lpstr>Comentários</vt:lpstr>
      <vt:lpstr>SOBRE BALANCEAMENTO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Mais informações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154</cp:revision>
  <dcterms:created xsi:type="dcterms:W3CDTF">2014-03-20T11:04:22Z</dcterms:created>
  <dcterms:modified xsi:type="dcterms:W3CDTF">2020-07-28T01:22:15Z</dcterms:modified>
</cp:coreProperties>
</file>