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77" r:id="rId2"/>
    <p:sldId id="443" r:id="rId3"/>
    <p:sldId id="444" r:id="rId4"/>
    <p:sldId id="442" r:id="rId5"/>
    <p:sldId id="445" r:id="rId6"/>
    <p:sldId id="446" r:id="rId7"/>
    <p:sldId id="447" r:id="rId8"/>
    <p:sldId id="448" r:id="rId9"/>
    <p:sldId id="449" r:id="rId10"/>
    <p:sldId id="451" r:id="rId11"/>
    <p:sldId id="452" r:id="rId12"/>
    <p:sldId id="453" r:id="rId13"/>
    <p:sldId id="454" r:id="rId14"/>
    <p:sldId id="485" r:id="rId15"/>
    <p:sldId id="455" r:id="rId16"/>
    <p:sldId id="456" r:id="rId17"/>
    <p:sldId id="457" r:id="rId18"/>
    <p:sldId id="459" r:id="rId19"/>
    <p:sldId id="495" r:id="rId20"/>
    <p:sldId id="486" r:id="rId21"/>
    <p:sldId id="496" r:id="rId22"/>
    <p:sldId id="489" r:id="rId23"/>
    <p:sldId id="490" r:id="rId24"/>
    <p:sldId id="491" r:id="rId25"/>
    <p:sldId id="492" r:id="rId26"/>
    <p:sldId id="488" r:id="rId27"/>
    <p:sldId id="460" r:id="rId28"/>
    <p:sldId id="461" r:id="rId29"/>
    <p:sldId id="462" r:id="rId30"/>
    <p:sldId id="494" r:id="rId31"/>
    <p:sldId id="468" r:id="rId32"/>
    <p:sldId id="493" r:id="rId33"/>
    <p:sldId id="498" r:id="rId34"/>
    <p:sldId id="473" r:id="rId35"/>
    <p:sldId id="471" r:id="rId36"/>
    <p:sldId id="474" r:id="rId37"/>
    <p:sldId id="499" r:id="rId38"/>
    <p:sldId id="497" r:id="rId39"/>
    <p:sldId id="476" r:id="rId40"/>
    <p:sldId id="477" r:id="rId41"/>
    <p:sldId id="478" r:id="rId42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68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valorinveste.globo.com/produtos/renda-fixa/cdb/noticia/2020/05/15/bancos-medios-engordam-retorno-de-cdbs-com-queda-dos-juros-vale-a-pena.g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yubb.com.br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yubb.com.br/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tgpactualdigital.com/renda-fixa/lci/produtos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ourodireto.com.br/titulos/precos-e-taxas.htm" TargetMode="Externa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ourodireto.com.br/simulador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2</a:t>
            </a:r>
            <a:r>
              <a:rPr lang="pt-BR" sz="3200" dirty="0" smtClean="0"/>
              <a:t>: CDBs e </a:t>
            </a:r>
            <a:r>
              <a:rPr lang="pt-BR" sz="3200" dirty="0" err="1" smtClean="0"/>
              <a:t>LCIs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247714"/>
            <a:ext cx="6172200" cy="742950"/>
          </a:xfrm>
        </p:spPr>
        <p:txBody>
          <a:bodyPr/>
          <a:lstStyle/>
          <a:p>
            <a:r>
              <a:rPr lang="pt-BR" dirty="0" smtClean="0"/>
              <a:t>TAXA DI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2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28128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Ao longo do dia, bancos recebem depósitos e seus clientes efetuam saques, fazem transferências...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1451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 fechamento do dia, algumas instituições fecham no azul, outras no vermelho e precisam de dinheiro para fechar o caixa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38322" y="2004855"/>
            <a:ext cx="809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É bastante comum uma instituição com sobras emprestar dinheiro para outra deficitária, por apenas UM DIA ÚTIL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99610" y="3098392"/>
            <a:ext cx="788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Tal operação é denominada DEPÓSITO INTERBANCÁRIO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9610" y="3914930"/>
            <a:ext cx="73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média das taxas de juros interbancários, é a chamada TAXA DI</a:t>
            </a:r>
          </a:p>
        </p:txBody>
      </p:sp>
    </p:spTree>
    <p:extLst>
      <p:ext uri="{BB962C8B-B14F-4D97-AF65-F5344CB8AC3E}">
        <p14:creationId xmlns:p14="http://schemas.microsoft.com/office/powerpoint/2010/main" val="18679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627534"/>
            <a:ext cx="6172200" cy="742950"/>
          </a:xfrm>
        </p:spPr>
        <p:txBody>
          <a:bodyPr>
            <a:normAutofit/>
          </a:bodyPr>
          <a:lstStyle/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Usamos indistintamente taxa DI ou do CDI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493658" y="1396752"/>
            <a:ext cx="6172200" cy="10129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A razão é que os depósitos interbancários (DI) são feitos em um sistema denominado CETIP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93658" y="2422866"/>
            <a:ext cx="6172200" cy="1174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Na CETIP as operações entre bancos é feita através de CERTIFICADOS de depósitos interbancários (CDI)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3658" y="3773016"/>
            <a:ext cx="6172200" cy="1174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Em resumo, DI é um tipo de operação, e o CDI o instrumento, sendo as taxas divulgadas, referentes a esses dois elementos</a:t>
            </a:r>
          </a:p>
        </p:txBody>
      </p:sp>
    </p:spTree>
    <p:extLst>
      <p:ext uri="{BB962C8B-B14F-4D97-AF65-F5344CB8AC3E}">
        <p14:creationId xmlns:p14="http://schemas.microsoft.com/office/powerpoint/2010/main" val="35385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Selic versus Taxa DI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06" y="1167595"/>
            <a:ext cx="5522658" cy="35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7534"/>
            <a:ext cx="7467600" cy="857250"/>
          </a:xfrm>
        </p:spPr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Exercício para casa</a:t>
            </a:r>
            <a:r>
              <a:rPr lang="pt-BR" dirty="0" smtClean="0"/>
              <a:t>: pesquisaram a taxa do </a:t>
            </a:r>
            <a:r>
              <a:rPr lang="pt-BR" dirty="0" err="1" smtClean="0"/>
              <a:t>cdb</a:t>
            </a:r>
            <a:r>
              <a:rPr lang="pt-BR" dirty="0" smtClean="0"/>
              <a:t> do seu banco?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285978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ANOTAR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21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707654"/>
            <a:ext cx="6172200" cy="742950"/>
          </a:xfrm>
        </p:spPr>
        <p:txBody>
          <a:bodyPr/>
          <a:lstStyle/>
          <a:p>
            <a:r>
              <a:rPr lang="pt-BR" dirty="0" smtClean="0"/>
              <a:t>Vamos para um exemplo prático...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68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" t="18238" r="39326" b="18750"/>
          <a:stretch/>
        </p:blipFill>
        <p:spPr bwMode="auto">
          <a:xfrm>
            <a:off x="1655676" y="1374186"/>
            <a:ext cx="5650917" cy="345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87724" y="35750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Exemplo ITAÚ</a:t>
            </a:r>
          </a:p>
        </p:txBody>
      </p:sp>
    </p:spTree>
    <p:extLst>
      <p:ext uri="{BB962C8B-B14F-4D97-AF65-F5344CB8AC3E}">
        <p14:creationId xmlns:p14="http://schemas.microsoft.com/office/powerpoint/2010/main" val="20777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8333" r="65327" b="38459"/>
          <a:stretch/>
        </p:blipFill>
        <p:spPr bwMode="auto">
          <a:xfrm>
            <a:off x="1296509" y="3132950"/>
            <a:ext cx="3383507" cy="182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24" r="65447" b="39499"/>
          <a:stretch/>
        </p:blipFill>
        <p:spPr bwMode="auto">
          <a:xfrm>
            <a:off x="1143001" y="357504"/>
            <a:ext cx="369052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54" r="82902" b="52610"/>
          <a:stretch/>
        </p:blipFill>
        <p:spPr bwMode="auto">
          <a:xfrm>
            <a:off x="4957245" y="1599642"/>
            <a:ext cx="3017891" cy="199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19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1015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Tabela regressiva, comum à maioria das rendas fixas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658" y="2301720"/>
            <a:ext cx="619973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13970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EXEMPLO</a:t>
            </a:r>
            <a:r>
              <a:rPr lang="pt-BR" dirty="0" smtClean="0"/>
              <a:t> BANCO DAYCOVAL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33092" y="329183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2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83518"/>
            <a:ext cx="7467600" cy="504056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Tarefas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 casa</a:t>
            </a:r>
            <a:r>
              <a:rPr lang="pt-BR" dirty="0" smtClean="0"/>
              <a:t>: </a:t>
            </a:r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40249" y="1203598"/>
            <a:ext cx="7467600" cy="3312368"/>
          </a:xfrm>
          <a:prstGeom prst="rect">
            <a:avLst/>
          </a:prstGeom>
        </p:spPr>
        <p:txBody>
          <a:bodyPr vert="horz" lIns="91435" tIns="45718" rIns="91435" bIns="45718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3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defTabSz="914400">
              <a:lnSpc>
                <a:spcPct val="21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como abrir conta em corretora de valores</a:t>
            </a:r>
          </a:p>
          <a:p>
            <a:pPr marL="342900" indent="-342900" defTabSz="914400">
              <a:lnSpc>
                <a:spcPct val="21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Simulador tesouro direto</a:t>
            </a:r>
          </a:p>
          <a:p>
            <a:pPr marL="342900" indent="-342900" defTabSz="914400">
              <a:lnSpc>
                <a:spcPct val="21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Exercícios tesouro: </a:t>
            </a:r>
            <a:r>
              <a:rPr lang="pt-BR" dirty="0" err="1" smtClean="0"/>
              <a:t>excel</a:t>
            </a:r>
            <a:endParaRPr lang="pt-BR" dirty="0" smtClean="0"/>
          </a:p>
          <a:p>
            <a:pPr marL="342900" indent="-342900" defTabSz="914400">
              <a:lnSpc>
                <a:spcPct val="21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Leitura de ata do </a:t>
            </a:r>
            <a:r>
              <a:rPr lang="pt-BR" dirty="0" err="1" smtClean="0"/>
              <a:t>copom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752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26" y="483518"/>
            <a:ext cx="7966747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9542"/>
            <a:ext cx="836808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9582"/>
            <a:ext cx="8373644" cy="279121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23528" y="4011910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https://valorinveste.globo.com/produtos/renda-fixa/cdb/noticia/2020/05/15/bancos-medios-engordam-retorno-de-cdbs-com-queda-dos-juros-vale-a-pena.ghtml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9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285" y="133009"/>
            <a:ext cx="6487430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8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365" y="509299"/>
            <a:ext cx="4801270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199" y="0"/>
            <a:ext cx="57396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7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31590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 </a:t>
            </a:r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yubb</a:t>
            </a:r>
            <a:r>
              <a:rPr lang="pt-BR" dirty="0" smtClean="0"/>
              <a:t>: comparador de investimentos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886448" y="2355726"/>
            <a:ext cx="460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https://yubb.com.br/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7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2355726"/>
            <a:ext cx="6172200" cy="742950"/>
          </a:xfrm>
        </p:spPr>
        <p:txBody>
          <a:bodyPr>
            <a:noAutofit/>
          </a:bodyPr>
          <a:lstStyle/>
          <a:p>
            <a:pPr algn="ctr"/>
            <a:r>
              <a:rPr lang="pt-BR" sz="12450" dirty="0"/>
              <a:t>LCI</a:t>
            </a:r>
          </a:p>
        </p:txBody>
      </p:sp>
    </p:spTree>
    <p:extLst>
      <p:ext uri="{BB962C8B-B14F-4D97-AF65-F5344CB8AC3E}">
        <p14:creationId xmlns:p14="http://schemas.microsoft.com/office/powerpoint/2010/main" val="38453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LCI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Letras de crédito imobiliário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Você EMPRESTA dinheiro para o banco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Como todo título: tem vencimento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Garantia: imóveis</a:t>
            </a:r>
          </a:p>
          <a:p>
            <a:pPr>
              <a:lnSpc>
                <a:spcPct val="150000"/>
              </a:lnSpc>
            </a:pPr>
            <a:r>
              <a:rPr lang="pt-BR" i="1" dirty="0" err="1" smtClean="0"/>
              <a:t>Obs</a:t>
            </a:r>
            <a:r>
              <a:rPr lang="pt-BR" i="1" dirty="0" smtClean="0"/>
              <a:t>: no CDB você também empresta dinheiro para o banco, mas ele o usa como bem entender. Já na LCI é para crédito imobiliário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8468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9503"/>
            <a:ext cx="6984776" cy="385968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798803" y="4515966"/>
            <a:ext cx="31863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/>
              <a:t>Isenta de IR e TAXAS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4139952" y="2643759"/>
            <a:ext cx="810090" cy="28803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val="18723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77966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SIMULADOR</a:t>
            </a:r>
            <a:r>
              <a:rPr lang="pt-BR" dirty="0" smtClean="0"/>
              <a:t>: AÇÕES E </a:t>
            </a:r>
            <a:r>
              <a:rPr lang="pt-BR" dirty="0" err="1" smtClean="0"/>
              <a:t>FIIs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13970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EXEMPLO</a:t>
            </a:r>
            <a:r>
              <a:rPr lang="pt-BR" dirty="0" smtClean="0"/>
              <a:t> BANCO DAYCOVAL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33092" y="329183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90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9" y="843558"/>
            <a:ext cx="813442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9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15566"/>
            <a:ext cx="784887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8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31590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 </a:t>
            </a:r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yubb</a:t>
            </a:r>
            <a:r>
              <a:rPr lang="pt-BR" dirty="0" smtClean="0"/>
              <a:t>: comparador de investimentos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886448" y="2355726"/>
            <a:ext cx="460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https://yubb.com.br/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9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411510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Com taxas pós-fixadas como essa, SEM cobrança de IR e SEM cobrança de TAXAS, torna-se um investimento extremamente competitivo, quando comparado a CDBs, Fundos e Tesouro Direto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3528" y="252398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Um “problema” das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LCIs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é a LÍQUIDEZ. Em geral, o dinheiro só poderá ser sacado no Vencimento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1560" y="3897795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6"/>
                </a:solidFill>
              </a:rPr>
              <a:t>Em geral, os valores exigidos para aplicação não são muito baixos.</a:t>
            </a:r>
          </a:p>
        </p:txBody>
      </p:sp>
    </p:spTree>
    <p:extLst>
      <p:ext uri="{BB962C8B-B14F-4D97-AF65-F5344CB8AC3E}">
        <p14:creationId xmlns:p14="http://schemas.microsoft.com/office/powerpoint/2010/main" val="11940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907704" y="843558"/>
            <a:ext cx="529258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300" b="1" dirty="0" smtClean="0"/>
              <a:t>Vamos pesquisar CDBs e </a:t>
            </a:r>
            <a:r>
              <a:rPr lang="pt-BR" sz="3300" b="1" dirty="0" err="1" smtClean="0"/>
              <a:t>LCIs</a:t>
            </a:r>
            <a:r>
              <a:rPr lang="pt-BR" sz="3300" b="1" dirty="0" smtClean="0"/>
              <a:t> do Banco BTG Pactual?</a:t>
            </a:r>
            <a:endParaRPr lang="pt-BR" sz="3300" b="1" dirty="0"/>
          </a:p>
        </p:txBody>
      </p:sp>
      <p:sp>
        <p:nvSpPr>
          <p:cNvPr id="2" name="Retângulo 1"/>
          <p:cNvSpPr/>
          <p:nvPr/>
        </p:nvSpPr>
        <p:spPr>
          <a:xfrm>
            <a:off x="539552" y="300379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https://www.btgpactualdigital.com/renda-fixa/lci/produtos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54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51670"/>
            <a:ext cx="7126306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VAMOS PARA NOSSA PLANILHA EM EXCEL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CDB, LCI e TESOURO DIRETO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54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419622"/>
            <a:ext cx="7467600" cy="857250"/>
          </a:xfrm>
        </p:spPr>
        <p:txBody>
          <a:bodyPr/>
          <a:lstStyle/>
          <a:p>
            <a:r>
              <a:rPr lang="pt-BR" dirty="0" smtClean="0"/>
              <a:t>Site do tesouro: comparativo de CDB, LCI e TD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55576" y="3075806"/>
            <a:ext cx="7611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https://www.tesourodireto.com.br/titulos/precos-e-taxas.htm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74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Fundo garantidor de crédito (FGC)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Aplicações em </a:t>
            </a:r>
            <a:r>
              <a:rPr lang="pt-B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CDB e LCI são protegidas pelo FGC</a:t>
            </a:r>
            <a:r>
              <a:rPr lang="pt-BR" sz="2000" dirty="0" smtClean="0"/>
              <a:t> (Tesouro Direto não)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Garantia de até R$250 mil por CPF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O conto do FGC: </a:t>
            </a:r>
            <a:r>
              <a:rPr lang="pt-BR" sz="2000" dirty="0" err="1" smtClean="0"/>
              <a:t>Empiricus</a:t>
            </a: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Mas não é por causa do FGC que você vai investir em qualquer banco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Bacana olhar o RATING do banco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Veja site do BANCODATA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9129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1779662"/>
            <a:ext cx="5715000" cy="85725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Vamos refletir um pouco mais sobre CDBs, </a:t>
            </a:r>
            <a:r>
              <a:rPr lang="pt-BR" dirty="0" err="1" smtClean="0"/>
              <a:t>LCIs</a:t>
            </a:r>
            <a:r>
              <a:rPr lang="pt-BR" dirty="0"/>
              <a:t> </a:t>
            </a:r>
            <a:r>
              <a:rPr lang="pt-BR" dirty="0" smtClean="0"/>
              <a:t>e Tesouro Direto?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22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851670"/>
            <a:ext cx="7467600" cy="857250"/>
          </a:xfrm>
        </p:spPr>
        <p:txBody>
          <a:bodyPr/>
          <a:lstStyle/>
          <a:p>
            <a:pPr algn="ctr"/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Quiz</a:t>
            </a:r>
            <a:r>
              <a:rPr lang="pt-BR" dirty="0" smtClean="0"/>
              <a:t>: tesouro direto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81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debater sobre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Riscos (volatilidade e default)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Liquidez: transformar em dinheiro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Valor mínimo para investir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Horizonte de investimento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Facilidade de acesso (bons CDBs e </a:t>
            </a:r>
            <a:r>
              <a:rPr lang="pt-BR" dirty="0" err="1" smtClean="0"/>
              <a:t>LCIs</a:t>
            </a:r>
            <a:r>
              <a:rPr lang="pt-BR" dirty="0" smtClean="0"/>
              <a:t> em bancos específicos)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Tesouro: comparamos apenas o SELIC, mas existem os prefixados e </a:t>
            </a:r>
            <a:r>
              <a:rPr lang="pt-BR" dirty="0" err="1" smtClean="0"/>
              <a:t>IPCAs</a:t>
            </a:r>
            <a:r>
              <a:rPr lang="pt-BR" dirty="0" smtClean="0"/>
              <a:t> como alternativas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2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300" dirty="0"/>
              <a:t>Como veremos a seguir, o melhor investimento depende </a:t>
            </a:r>
            <a:r>
              <a:rPr lang="pt-BR" sz="4050" b="1" dirty="0"/>
              <a:t>DO INVESTIDOR </a:t>
            </a:r>
            <a:r>
              <a:rPr lang="pt-BR" sz="3300" dirty="0"/>
              <a:t>(objetivos, risco, liquidez </a:t>
            </a:r>
            <a:r>
              <a:rPr lang="pt-BR" sz="3300" dirty="0" err="1"/>
              <a:t>etc</a:t>
            </a:r>
            <a:r>
              <a:rPr lang="pt-BR" sz="3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27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05958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SIMULADOR</a:t>
            </a:r>
            <a:r>
              <a:rPr lang="pt-BR" dirty="0" smtClean="0"/>
              <a:t>: tesouro direto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362901" y="2387084"/>
            <a:ext cx="4943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hlinkClick r:id="rId2"/>
              </a:rPr>
              <a:t>https://www.tesourodireto.com.br/simulador/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7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05958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Anotação no caderno</a:t>
            </a:r>
            <a:r>
              <a:rPr lang="pt-BR" dirty="0" smtClean="0"/>
              <a:t>: preços e taxas do tesouro direto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49016" y="228371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quais as taxas de juros disponíveis para cada título do Tesouro Direto, com seus respectivos vencimentos.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4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826241" y="2469892"/>
            <a:ext cx="55657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dirty="0">
                <a:latin typeface="Cambria" panose="02040503050406030204" pitchFamily="18" charset="0"/>
              </a:rPr>
              <a:t>CDB</a:t>
            </a:r>
          </a:p>
        </p:txBody>
      </p:sp>
    </p:spTree>
    <p:extLst>
      <p:ext uri="{BB962C8B-B14F-4D97-AF65-F5344CB8AC3E}">
        <p14:creationId xmlns:p14="http://schemas.microsoft.com/office/powerpoint/2010/main" val="38742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4796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Certificado de Depósito Bancário (CDB)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Título emitido pelo banco, diretamente para você: por isso não há cobrança de taxas de administração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52122" y="2919117"/>
            <a:ext cx="145816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VOCÊ</a:t>
            </a:r>
          </a:p>
        </p:txBody>
      </p:sp>
      <p:sp>
        <p:nvSpPr>
          <p:cNvPr id="5" name="Retângulo 4"/>
          <p:cNvSpPr/>
          <p:nvPr/>
        </p:nvSpPr>
        <p:spPr>
          <a:xfrm>
            <a:off x="5804635" y="2885733"/>
            <a:ext cx="145816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BANCO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870811" y="3543858"/>
            <a:ext cx="2673297" cy="36004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2870811" y="4029912"/>
            <a:ext cx="2673298" cy="11352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535345" y="2919117"/>
            <a:ext cx="18902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HOJE, empresta $$$$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870811" y="4158175"/>
            <a:ext cx="279031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Depois de certo prazo (vencimento) banco devolve principal, mais juros</a:t>
            </a:r>
          </a:p>
        </p:txBody>
      </p:sp>
    </p:spTree>
    <p:extLst>
      <p:ext uri="{BB962C8B-B14F-4D97-AF65-F5344CB8AC3E}">
        <p14:creationId xmlns:p14="http://schemas.microsoft.com/office/powerpoint/2010/main" val="244545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animBg="1"/>
      <p:bldP spid="5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Modalidades de CDB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Prefixada: acerta na data do investimento, qual percentual irá remunerar o capital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Pós-fixada: a remuneração vai depender de algum índice acordado na contratação do investimento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Em CDBs, os investimentos pós-fixados, geralmente seguem a taxa DI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Explicaremos essa taxa a seguir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39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1235</TotalTime>
  <Words>683</Words>
  <Application>Microsoft Office PowerPoint</Application>
  <PresentationFormat>Apresentação na tela (16:9)</PresentationFormat>
  <Paragraphs>86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Cambria</vt:lpstr>
      <vt:lpstr>Century Schoolbook</vt:lpstr>
      <vt:lpstr>Wingdings</vt:lpstr>
      <vt:lpstr>Wingdings 2</vt:lpstr>
      <vt:lpstr>Balcão Envidraçado</vt:lpstr>
      <vt:lpstr>Aula 2: CDBs e LCIs</vt:lpstr>
      <vt:lpstr>Tarefas de casa: </vt:lpstr>
      <vt:lpstr>SIMULADOR: AÇÕES E FIIs</vt:lpstr>
      <vt:lpstr>Quiz: tesouro direto</vt:lpstr>
      <vt:lpstr>SIMULADOR: tesouro direto</vt:lpstr>
      <vt:lpstr>Anotação no caderno: preços e taxas do tesouro direto</vt:lpstr>
      <vt:lpstr>Apresentação do PowerPoint</vt:lpstr>
      <vt:lpstr>CDB</vt:lpstr>
      <vt:lpstr>Modalidades de CDB</vt:lpstr>
      <vt:lpstr>TAXA DI</vt:lpstr>
      <vt:lpstr>Apresentação do PowerPoint</vt:lpstr>
      <vt:lpstr>Usamos indistintamente taxa DI ou do CDI</vt:lpstr>
      <vt:lpstr>Selic versus Taxa DI</vt:lpstr>
      <vt:lpstr>Exercício para casa: pesquisaram a taxa do cdb do seu banco?</vt:lpstr>
      <vt:lpstr>Vamos para um exemplo prático...</vt:lpstr>
      <vt:lpstr>Apresentação do PowerPoint</vt:lpstr>
      <vt:lpstr>Apresentação do PowerPoint</vt:lpstr>
      <vt:lpstr>Tributação</vt:lpstr>
      <vt:lpstr>EXEMPLO BANCO DAYCOVAL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Site yubb: comparador de investimentos</vt:lpstr>
      <vt:lpstr>LCI</vt:lpstr>
      <vt:lpstr>LCI</vt:lpstr>
      <vt:lpstr>Apresentação do PowerPoint</vt:lpstr>
      <vt:lpstr>EXEMPLO BANCO DAYCOVAL</vt:lpstr>
      <vt:lpstr>Apresentação do PowerPoint</vt:lpstr>
      <vt:lpstr>Apresentação do PowerPoint</vt:lpstr>
      <vt:lpstr>Site yubb: comparador de investimentos</vt:lpstr>
      <vt:lpstr>Apresentação do PowerPoint</vt:lpstr>
      <vt:lpstr>Apresentação do PowerPoint</vt:lpstr>
      <vt:lpstr>VAMOS PARA NOSSA PLANILHA EM EXCEL  CDB, LCI e TESOURO DIRETO</vt:lpstr>
      <vt:lpstr>Site do tesouro: comparativo de CDB, LCI e TD</vt:lpstr>
      <vt:lpstr>Fundo garantidor de crédito (FGC)</vt:lpstr>
      <vt:lpstr>Vamos refletir um pouco mais sobre CDBs, LCIs e Tesouro Direto?</vt:lpstr>
      <vt:lpstr>Vamos debater sobre</vt:lpstr>
      <vt:lpstr>Conclusão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61</cp:revision>
  <dcterms:created xsi:type="dcterms:W3CDTF">2014-03-20T11:04:22Z</dcterms:created>
  <dcterms:modified xsi:type="dcterms:W3CDTF">2020-08-20T19:56:47Z</dcterms:modified>
</cp:coreProperties>
</file>