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90" r:id="rId12"/>
    <p:sldId id="291" r:id="rId13"/>
    <p:sldId id="292" r:id="rId14"/>
    <p:sldId id="293" r:id="rId15"/>
    <p:sldId id="294" r:id="rId16"/>
    <p:sldId id="295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6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3%20%20M&#233;todos%20Tabulares%20e%20Gr&#225;fic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3%20%20M&#233;todos%20Tabulares%20e%20Gr&#225;fic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64978097671687"/>
          <c:y val="5.3890617091928057E-2"/>
          <c:w val="0.83570625089275796"/>
          <c:h val="0.64132496080682388"/>
        </c:manualLayout>
      </c:layout>
      <c:barChart>
        <c:barDir val="col"/>
        <c:grouping val="clustered"/>
        <c:varyColors val="0"/>
        <c:ser>
          <c:idx val="0"/>
          <c:order val="0"/>
          <c:tx>
            <c:v>Frequência Absoluta</c:v>
          </c:tx>
          <c:invertIfNegative val="0"/>
          <c:cat>
            <c:strRef>
              <c:f>'EX1'!$E$19:$E$21</c:f>
              <c:strCache>
                <c:ptCount val="3"/>
                <c:pt idx="0">
                  <c:v>Coca-Cola</c:v>
                </c:pt>
                <c:pt idx="1">
                  <c:v>Pepsi</c:v>
                </c:pt>
                <c:pt idx="2">
                  <c:v>Guaraná</c:v>
                </c:pt>
              </c:strCache>
            </c:strRef>
          </c:cat>
          <c:val>
            <c:numRef>
              <c:f>'EX1'!$F$19:$F$21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681248"/>
        <c:axId val="20661968"/>
      </c:barChart>
      <c:catAx>
        <c:axId val="312681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Refrigerante</a:t>
                </a:r>
              </a:p>
            </c:rich>
          </c:tx>
          <c:layout>
            <c:manualLayout>
              <c:xMode val="edge"/>
              <c:yMode val="edge"/>
              <c:x val="0.44530320043804655"/>
              <c:y val="0.8848700453036082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20661968"/>
        <c:crosses val="autoZero"/>
        <c:auto val="1"/>
        <c:lblAlgn val="ctr"/>
        <c:lblOffset val="100"/>
        <c:noMultiLvlLbl val="0"/>
      </c:catAx>
      <c:valAx>
        <c:axId val="206619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BR"/>
                  <a:t>Frequência Absoluta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2681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'EX1'!$G$18</c:f>
              <c:strCache>
                <c:ptCount val="1"/>
                <c:pt idx="0">
                  <c:v>Frequência Relativa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'EX1'!$E$19:$E$21</c:f>
              <c:strCache>
                <c:ptCount val="3"/>
                <c:pt idx="0">
                  <c:v>Coca-Cola</c:v>
                </c:pt>
                <c:pt idx="1">
                  <c:v>Pepsi</c:v>
                </c:pt>
                <c:pt idx="2">
                  <c:v>Guaraná</c:v>
                </c:pt>
              </c:strCache>
            </c:strRef>
          </c:cat>
          <c:val>
            <c:numRef>
              <c:f>'EX1'!$G$19:$G$21</c:f>
              <c:numCache>
                <c:formatCode>0.00%</c:formatCode>
                <c:ptCount val="3"/>
                <c:pt idx="0">
                  <c:v>0.41666666666666669</c:v>
                </c:pt>
                <c:pt idx="1">
                  <c:v>0.25</c:v>
                </c:pt>
                <c:pt idx="2">
                  <c:v>0.33333333333333331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Histograma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Freqüência</c:v>
          </c:tx>
          <c:invertIfNegative val="0"/>
          <c:cat>
            <c:strRef>
              <c:f>'Ex3'!$K$4:$K$9</c:f>
              <c:strCache>
                <c:ptCount val="6"/>
                <c:pt idx="0">
                  <c:v>16,2</c:v>
                </c:pt>
                <c:pt idx="1">
                  <c:v>20,4</c:v>
                </c:pt>
                <c:pt idx="2">
                  <c:v>24,6</c:v>
                </c:pt>
                <c:pt idx="3">
                  <c:v>28,8</c:v>
                </c:pt>
                <c:pt idx="4">
                  <c:v>33</c:v>
                </c:pt>
                <c:pt idx="5">
                  <c:v>Mais</c:v>
                </c:pt>
              </c:strCache>
            </c:strRef>
          </c:cat>
          <c:val>
            <c:numRef>
              <c:f>'Ex3'!$L$4:$L$9</c:f>
              <c:numCache>
                <c:formatCode>General</c:formatCode>
                <c:ptCount val="6"/>
                <c:pt idx="0">
                  <c:v>7</c:v>
                </c:pt>
                <c:pt idx="1">
                  <c:v>6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14801152"/>
        <c:axId val="314801936"/>
      </c:barChart>
      <c:catAx>
        <c:axId val="314801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Bloco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314801936"/>
        <c:crosses val="autoZero"/>
        <c:auto val="1"/>
        <c:lblAlgn val="ctr"/>
        <c:lblOffset val="100"/>
        <c:noMultiLvlLbl val="0"/>
      </c:catAx>
      <c:valAx>
        <c:axId val="31480193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Freqüência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4801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Frequência</a:t>
            </a:r>
            <a:r>
              <a:rPr lang="pt-BR" baseline="0"/>
              <a:t> Acumulada</a:t>
            </a:r>
            <a:endParaRPr lang="pt-BR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8560653405962943"/>
          <c:y val="0.19260641802490738"/>
          <c:w val="0.75109460820361429"/>
          <c:h val="0.55358456736117867"/>
        </c:manualLayout>
      </c:layout>
      <c:scatterChart>
        <c:scatterStyle val="lineMarker"/>
        <c:varyColors val="0"/>
        <c:ser>
          <c:idx val="0"/>
          <c:order val="0"/>
          <c:xVal>
            <c:numRef>
              <c:f>'Ex3'!$B$12:$B$16</c:f>
              <c:numCache>
                <c:formatCode>General</c:formatCode>
                <c:ptCount val="5"/>
                <c:pt idx="0">
                  <c:v>12</c:v>
                </c:pt>
                <c:pt idx="1">
                  <c:v>16.2</c:v>
                </c:pt>
                <c:pt idx="2">
                  <c:v>20.399999999999999</c:v>
                </c:pt>
                <c:pt idx="3">
                  <c:v>24.599999999999998</c:v>
                </c:pt>
                <c:pt idx="4">
                  <c:v>28.799999999999997</c:v>
                </c:pt>
              </c:numCache>
            </c:numRef>
          </c:xVal>
          <c:yVal>
            <c:numRef>
              <c:f>'Ex3'!$F$12:$F$17</c:f>
              <c:numCache>
                <c:formatCode>General</c:formatCode>
                <c:ptCount val="6"/>
                <c:pt idx="0">
                  <c:v>7</c:v>
                </c:pt>
                <c:pt idx="1">
                  <c:v>13</c:v>
                </c:pt>
                <c:pt idx="2">
                  <c:v>17</c:v>
                </c:pt>
                <c:pt idx="3">
                  <c:v>19</c:v>
                </c:pt>
                <c:pt idx="4">
                  <c:v>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4803896"/>
        <c:axId val="314802328"/>
      </c:scatterChart>
      <c:valAx>
        <c:axId val="314803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Tempo de Entrega</a:t>
                </a:r>
                <a:r>
                  <a:rPr lang="pt-BR" baseline="0"/>
                  <a:t> (dias)</a:t>
                </a:r>
                <a:endParaRPr lang="pt-BR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4802328"/>
        <c:crosses val="autoZero"/>
        <c:crossBetween val="midCat"/>
      </c:valAx>
      <c:valAx>
        <c:axId val="3148023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BR"/>
                  <a:t>Freq. Absoluta Acumulada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480389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0D3C96-212A-4220-A737-2469BB4E4063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800" dirty="0" smtClean="0"/>
              <a:t>REVISÃO DA AULA ANTERIOR</a:t>
            </a:r>
            <a:endParaRPr lang="pt-BR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</a:t>
            </a:r>
            <a:r>
              <a:rPr lang="pt-BR" dirty="0" err="1" smtClean="0"/>
              <a:t>Elisson</a:t>
            </a:r>
            <a:r>
              <a:rPr lang="pt-BR" dirty="0" smtClean="0"/>
              <a:t> de Andrade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719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355726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FONTES DE DADOS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189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800" dirty="0" smtClean="0"/>
              <a:t>Tabulação e gráficos</a:t>
            </a:r>
            <a:endParaRPr lang="pt-BR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</a:t>
            </a:r>
            <a:r>
              <a:rPr lang="pt-BR" dirty="0" err="1" smtClean="0"/>
              <a:t>Elisson</a:t>
            </a:r>
            <a:r>
              <a:rPr lang="pt-BR" dirty="0" smtClean="0"/>
              <a:t> de Andrade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47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Já vimos que...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Os Dados podem </a:t>
            </a:r>
            <a:r>
              <a:rPr lang="pt-BR" dirty="0"/>
              <a:t>s</a:t>
            </a:r>
            <a:r>
              <a:rPr lang="pt-BR" dirty="0" smtClean="0"/>
              <a:t>er: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Categorizados: agrupados em categorias específicas (escala nominal ou ordinal)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Quantitativos: são os que utilizam NÚMEROS para indicar quantidades (escala métrica)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Tais dados podem ser TABULADOS e também colocados em gráficos, conforme veremos a seguir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283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211710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Sintetizando Dados Categorizados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189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Distribuição de frequências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Podemos tabular dados </a:t>
            </a:r>
            <a:r>
              <a:rPr lang="pt-BR" u="sng" dirty="0" smtClean="0"/>
              <a:t>categorizados</a:t>
            </a:r>
            <a:r>
              <a:rPr lang="pt-BR" dirty="0" smtClean="0"/>
              <a:t> em distribuições de frequência, que podem ser: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ABSOLUTAS: mostrando o </a:t>
            </a:r>
            <a:r>
              <a:rPr lang="pt-BR" b="1" dirty="0" smtClean="0"/>
              <a:t>número</a:t>
            </a:r>
            <a:r>
              <a:rPr lang="pt-BR" dirty="0" smtClean="0"/>
              <a:t> de itens de cada uma das diversas classes analisadas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RELATIVAS: mostra os percentuais de cada classe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Vejamos um exemplo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10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176389"/>
              </p:ext>
            </p:extLst>
          </p:nvPr>
        </p:nvGraphicFramePr>
        <p:xfrm>
          <a:off x="395536" y="1779662"/>
          <a:ext cx="1656184" cy="26746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48550"/>
                <a:gridCol w="1207634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Coca-cola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Guaraná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3243" y="411510"/>
            <a:ext cx="230425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/>
              <a:t>Foi realizada uma pesquisa com 12 pessoas perguntando qual seu refrigerante preferido</a:t>
            </a:r>
            <a:endParaRPr lang="pt-BR" sz="15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419872" y="77155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Construa (NO CADERNO) uma tabela com as frequências Absolutas e Relativas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408745"/>
              </p:ext>
            </p:extLst>
          </p:nvPr>
        </p:nvGraphicFramePr>
        <p:xfrm>
          <a:off x="3059832" y="1851670"/>
          <a:ext cx="5472607" cy="195327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784022"/>
                <a:gridCol w="1856347"/>
                <a:gridCol w="1832238"/>
              </a:tblGrid>
              <a:tr h="8154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Refrigerante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Frequência Absoluta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Frequência Relativa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Coca-Cola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>
                          <a:effectLst/>
                        </a:rPr>
                        <a:t>41,67%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Pepsi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25,00%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Guaraná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33,33%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4860032" y="2628709"/>
            <a:ext cx="1872208" cy="1188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732240" y="2632741"/>
            <a:ext cx="1944216" cy="1188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03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3243" y="411510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/>
              <a:t>Confira a tabela de RISCO de 14 investimentos de um banco</a:t>
            </a:r>
            <a:endParaRPr lang="pt-BR" sz="15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491880" y="145595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Construa (NO CADERNO) uma tabela com as frequências Absolutas e Relativas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440073"/>
              </p:ext>
            </p:extLst>
          </p:nvPr>
        </p:nvGraphicFramePr>
        <p:xfrm>
          <a:off x="3239852" y="2211710"/>
          <a:ext cx="5472607" cy="195327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784022"/>
                <a:gridCol w="1856347"/>
                <a:gridCol w="1832238"/>
              </a:tblGrid>
              <a:tr h="8154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effectLst/>
                        </a:rPr>
                        <a:t>Refrigerante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Frequência Absoluta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Frequência Relativa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28,57%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Médio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28,57%</a:t>
                      </a:r>
                    </a:p>
                  </a:txBody>
                  <a:tcPr marL="9525" marR="9525" marT="9525" marB="0" anchor="b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Baixo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42,86</a:t>
                      </a: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75440"/>
              </p:ext>
            </p:extLst>
          </p:nvPr>
        </p:nvGraphicFramePr>
        <p:xfrm>
          <a:off x="395535" y="1563638"/>
          <a:ext cx="1941963" cy="3312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948"/>
                <a:gridCol w="1416015"/>
              </a:tblGrid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Alto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Alto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Médio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Alto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Baixo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Baixo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Médio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Médio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Médio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Baixo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Baixo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Baixo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Alto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Baixo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3707904" y="41151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0000"/>
                </a:solidFill>
              </a:rPr>
              <a:t>Exercício 1</a:t>
            </a:r>
            <a:endParaRPr 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30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Gráfico de Colunas e Setores (Pizza)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93955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São formas de representar dados categorizados</a:t>
            </a:r>
          </a:p>
          <a:p>
            <a:r>
              <a:rPr lang="pt-BR" dirty="0" smtClean="0"/>
              <a:t>No exemplo: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090393"/>
              </p:ext>
            </p:extLst>
          </p:nvPr>
        </p:nvGraphicFramePr>
        <p:xfrm>
          <a:off x="395536" y="2139702"/>
          <a:ext cx="1656184" cy="26746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48550"/>
                <a:gridCol w="1207634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Coca-cola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Guaraná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387236"/>
              </p:ext>
            </p:extLst>
          </p:nvPr>
        </p:nvGraphicFramePr>
        <p:xfrm>
          <a:off x="2195736" y="2355726"/>
          <a:ext cx="403244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963752"/>
              </p:ext>
            </p:extLst>
          </p:nvPr>
        </p:nvGraphicFramePr>
        <p:xfrm>
          <a:off x="5938837" y="2067694"/>
          <a:ext cx="320516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58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AsOne/>
      </p:bldGraphic>
      <p:bldGraphic spid="6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211710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Sintetizando Dados Quantitativos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851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Distribuição de frequências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Podemos tabular dados </a:t>
            </a:r>
            <a:r>
              <a:rPr lang="pt-BR" u="sng" dirty="0" smtClean="0"/>
              <a:t>quantitativos</a:t>
            </a:r>
            <a:r>
              <a:rPr lang="pt-BR" dirty="0" smtClean="0"/>
              <a:t> em distribuições de frequência, que podem ser: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ABSOLUTAS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RELATIVAS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Porém, precisamos ter um pouquinho de cuidado ao definir as classes a serem formadas. Vejamos exemplo.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414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0"/>
          <a:stretch/>
        </p:blipFill>
        <p:spPr>
          <a:xfrm>
            <a:off x="361123" y="339502"/>
            <a:ext cx="8375215" cy="4803998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051720" y="1059582"/>
            <a:ext cx="6684618" cy="408391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3851920" y="699542"/>
            <a:ext cx="2880320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CONJUNTO DE DADOS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77303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7476" y="483518"/>
            <a:ext cx="2664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tx2"/>
                </a:solidFill>
              </a:rPr>
              <a:t>Confira as respostas sobre TEMPO MÉDIO de entrega de certo produto, em dias, relativo a 20 empresas</a:t>
            </a:r>
            <a:endParaRPr lang="pt-BR" sz="1600" dirty="0">
              <a:solidFill>
                <a:schemeClr val="tx2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843485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131840" y="1275606"/>
            <a:ext cx="53285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Para definir as CLASSES da distribuição de frequências ABSOLUTAS, precisamos: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Determinar o número de classes não sobrepostas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Determinar a amplitude de cada classe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Determinar os limites de cada classe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r>
              <a:rPr lang="pt-BR" dirty="0" smtClean="0"/>
              <a:t>Façamos esses passos a seguir NO CADERNO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196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530870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131840" y="627534"/>
            <a:ext cx="5328592" cy="4011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NÚMERO DE CLASSES</a:t>
            </a:r>
          </a:p>
          <a:p>
            <a:pPr>
              <a:lnSpc>
                <a:spcPct val="150000"/>
              </a:lnSpc>
            </a:pPr>
            <a:endParaRPr lang="pt-B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Definir os intervalos que serão agrupados os dados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Sugestão: de 5 a 20 classes. Aí vai do BOM SENSO do pesquisador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No nosso caso, como temos apenas 20 observações, vamos focar em 5 classes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481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084964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131840" y="411510"/>
            <a:ext cx="5328592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AMPLITUDE DAS CLASSES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Recomenda-se a mesma amplitude para cada uma das 5 classes que vamos construir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Quanto mais classes, menor a amplitude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Amplitude: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/>
              <a:t>(maior valor – menor valor)/número de classes</a:t>
            </a:r>
            <a:endParaRPr lang="pt-BR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No nosso caso: </a:t>
            </a:r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56228"/>
              </p:ext>
            </p:extLst>
          </p:nvPr>
        </p:nvGraphicFramePr>
        <p:xfrm>
          <a:off x="4355976" y="3596997"/>
          <a:ext cx="2880320" cy="1423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2931"/>
                <a:gridCol w="1047389"/>
              </a:tblGrid>
              <a:tr h="35575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N. de Classes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75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Maior Valor 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75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Menor Valor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75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Amplitude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4,2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6178210" y="3596231"/>
            <a:ext cx="1132685" cy="3605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175619" y="3950394"/>
            <a:ext cx="1132685" cy="3605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180737" y="4302625"/>
            <a:ext cx="1132685" cy="3605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6175256" y="4663190"/>
            <a:ext cx="1132685" cy="4803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653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5" grpId="0" animBg="1"/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351610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131840" y="411510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Limites de Classe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Basta começar no valor mínimo e ir adicionando a amplitude</a:t>
            </a:r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116207"/>
              </p:ext>
            </p:extLst>
          </p:nvPr>
        </p:nvGraphicFramePr>
        <p:xfrm>
          <a:off x="3491880" y="2011540"/>
          <a:ext cx="4608512" cy="2592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670"/>
                <a:gridCol w="2548842"/>
              </a:tblGrid>
              <a:tr h="5025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Tempo de Entrega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De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Até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16,2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16,2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24,6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24,6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28,8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28,8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Retângulo 9"/>
          <p:cNvSpPr/>
          <p:nvPr/>
        </p:nvSpPr>
        <p:spPr>
          <a:xfrm>
            <a:off x="4211960" y="290778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4211960" y="328433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4211960" y="3631385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4211960" y="397647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4211960" y="433651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6555173" y="293179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6555173" y="330834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6555173" y="3655391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6555173" y="400048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6555173" y="436052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683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552243"/>
              </p:ext>
            </p:extLst>
          </p:nvPr>
        </p:nvGraphicFramePr>
        <p:xfrm>
          <a:off x="2978538" y="2152929"/>
          <a:ext cx="5635196" cy="2664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916"/>
                <a:gridCol w="1445296"/>
                <a:gridCol w="1635084"/>
                <a:gridCol w="1386900"/>
              </a:tblGrid>
              <a:tr h="62603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Tempo de Entrega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Frequência Absoluta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Frequência Relativa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De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Até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16,2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35%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16,2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20,4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20,4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24,6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24,6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28,8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28,8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Total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100%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505600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131840" y="411510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Portanto...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Podemos construir a tabela de distribuição de frequências absolutas e relativas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6117219" y="3108857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6117219" y="340041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6117219" y="3688442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6117219" y="3989876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6117219" y="4288925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6123125" y="458797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7629387" y="3108857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7629387" y="340041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7629387" y="3688442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7629387" y="3989876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7629387" y="4288925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/>
          <p:cNvSpPr/>
          <p:nvPr/>
        </p:nvSpPr>
        <p:spPr>
          <a:xfrm>
            <a:off x="7635293" y="458797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22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Histograma e Frequência Acumulada</a:t>
            </a:r>
            <a:endParaRPr lang="pt-BR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064341"/>
              </p:ext>
            </p:extLst>
          </p:nvPr>
        </p:nvGraphicFramePr>
        <p:xfrm>
          <a:off x="107504" y="1491630"/>
          <a:ext cx="396044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0024532"/>
              </p:ext>
            </p:extLst>
          </p:nvPr>
        </p:nvGraphicFramePr>
        <p:xfrm>
          <a:off x="3995936" y="1275606"/>
          <a:ext cx="489654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291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4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036437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269949" y="1203598"/>
            <a:ext cx="532859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/>
              <a:t>Utilizando de classes já predeterminadas, de 1-4, 5-9, 10-14 e assim por diante.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Construa a Tabela com distribuição de frequências absolutas e relativas (%)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Qual a porcentagem de pacientes que esperam 9 minutos ou menos?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97476" y="48351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tx2"/>
                </a:solidFill>
              </a:rPr>
              <a:t>TEMPO de espera, em minutos, de 20 pacientes de um consultório médico</a:t>
            </a:r>
            <a:endParaRPr lang="pt-BR" sz="1600" dirty="0">
              <a:solidFill>
                <a:schemeClr val="tx2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419872" y="195486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</a:rPr>
              <a:t>PARA CASA</a:t>
            </a:r>
            <a:endParaRPr lang="pt-B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38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355726"/>
            <a:ext cx="8229600" cy="742950"/>
          </a:xfrm>
        </p:spPr>
        <p:txBody>
          <a:bodyPr>
            <a:noAutofit/>
          </a:bodyPr>
          <a:lstStyle/>
          <a:p>
            <a:pPr algn="ctr"/>
            <a:r>
              <a:rPr lang="pt-BR" sz="4800" dirty="0" smtClean="0"/>
              <a:t>Tabulação Cruzada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31865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Tabulação Cruzada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86754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Até agora vimos como tabular e colocar num gráfico dados para </a:t>
            </a:r>
            <a:r>
              <a:rPr lang="pt-BR" i="1" dirty="0" smtClean="0"/>
              <a:t>uma variável de cada vez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96"/>
          <a:stretch/>
        </p:blipFill>
        <p:spPr>
          <a:xfrm>
            <a:off x="2987824" y="2271205"/>
            <a:ext cx="2829370" cy="28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1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Tabulação Cruzada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86754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Todavia, muitas vezes queremos analisar o comportamento ENTRE duas variáveis. Considere o seguinte caso: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39702"/>
            <a:ext cx="4032448" cy="282007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043472" y="2283718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2"/>
                </a:solidFill>
                <a:latin typeface="Adobe Gothic Std B" pitchFamily="34" charset="-128"/>
                <a:ea typeface="Adobe Gothic Std B" pitchFamily="34" charset="-128"/>
              </a:rPr>
              <a:t>Pesquisa com 300 restaurantes, auferindo a QUALIDADE e o PREÇO de uma refeição. </a:t>
            </a:r>
            <a:endParaRPr lang="pt-BR" dirty="0">
              <a:solidFill>
                <a:schemeClr val="tx2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>
            <a:off x="2411760" y="2643758"/>
            <a:ext cx="2808312" cy="9059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5240650" y="3389418"/>
            <a:ext cx="335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Variável Categorizada</a:t>
            </a:r>
            <a:endParaRPr lang="pt-BR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4139952" y="2499742"/>
            <a:ext cx="1211942" cy="19151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5372472" y="4254589"/>
            <a:ext cx="335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Variável Quantitativa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742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0"/>
          <a:stretch/>
        </p:blipFill>
        <p:spPr>
          <a:xfrm>
            <a:off x="361123" y="339502"/>
            <a:ext cx="8375215" cy="4803998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61123" y="1059582"/>
            <a:ext cx="1690597" cy="408391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361123" y="705021"/>
            <a:ext cx="1690597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ELEMENTOS</a:t>
            </a:r>
            <a:endParaRPr lang="pt-BR" b="1" dirty="0"/>
          </a:p>
        </p:txBody>
      </p:sp>
      <p:sp>
        <p:nvSpPr>
          <p:cNvPr id="5" name="Retângulo 4"/>
          <p:cNvSpPr/>
          <p:nvPr/>
        </p:nvSpPr>
        <p:spPr>
          <a:xfrm>
            <a:off x="6445798" y="483518"/>
            <a:ext cx="1186541" cy="46654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755201" y="2067694"/>
            <a:ext cx="1690597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VARIÁVEL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6844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2" y="1563638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680326" y="1995686"/>
            <a:ext cx="5771994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316723" y="723480"/>
            <a:ext cx="1832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rgbClr val="FF0000"/>
                </a:solidFill>
              </a:rPr>
              <a:t>Criação de classes</a:t>
            </a:r>
            <a:endParaRPr lang="pt-BR" sz="1400" b="1" dirty="0">
              <a:solidFill>
                <a:srgbClr val="FF0000"/>
              </a:solidFill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7020272" y="1059582"/>
            <a:ext cx="864096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97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6" y="1131590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785"/>
          <a:stretch/>
        </p:blipFill>
        <p:spPr>
          <a:xfrm>
            <a:off x="206326" y="3820936"/>
            <a:ext cx="3069530" cy="1163822"/>
          </a:xfrm>
          <a:prstGeom prst="rect">
            <a:avLst/>
          </a:prstGeom>
        </p:spPr>
      </p:pic>
      <p:cxnSp>
        <p:nvCxnSpPr>
          <p:cNvPr id="9" name="Conector de seta reta 8"/>
          <p:cNvCxnSpPr/>
          <p:nvPr/>
        </p:nvCxnSpPr>
        <p:spPr>
          <a:xfrm flipV="1">
            <a:off x="827584" y="2179203"/>
            <a:ext cx="1296144" cy="22236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206326" y="3579862"/>
            <a:ext cx="439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Cada restaurante pertence a UMA célula acima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55981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6" y="1131590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785"/>
          <a:stretch/>
        </p:blipFill>
        <p:spPr>
          <a:xfrm>
            <a:off x="218662" y="3820936"/>
            <a:ext cx="3069530" cy="1163822"/>
          </a:xfrm>
          <a:prstGeom prst="rect">
            <a:avLst/>
          </a:prstGeom>
        </p:spPr>
      </p:pic>
      <p:cxnSp>
        <p:nvCxnSpPr>
          <p:cNvPr id="9" name="Conector de seta reta 8"/>
          <p:cNvCxnSpPr/>
          <p:nvPr/>
        </p:nvCxnSpPr>
        <p:spPr>
          <a:xfrm flipV="1">
            <a:off x="755576" y="2499742"/>
            <a:ext cx="2952328" cy="216024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08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6" y="1131590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785"/>
          <a:stretch/>
        </p:blipFill>
        <p:spPr>
          <a:xfrm>
            <a:off x="218662" y="3820936"/>
            <a:ext cx="3069530" cy="1163822"/>
          </a:xfrm>
          <a:prstGeom prst="rect">
            <a:avLst/>
          </a:prstGeom>
        </p:spPr>
      </p:pic>
      <p:cxnSp>
        <p:nvCxnSpPr>
          <p:cNvPr id="9" name="Conector de seta reta 8"/>
          <p:cNvCxnSpPr/>
          <p:nvPr/>
        </p:nvCxnSpPr>
        <p:spPr>
          <a:xfrm flipV="1">
            <a:off x="755576" y="2179203"/>
            <a:ext cx="2880320" cy="2624795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78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6" y="1131590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884368" y="1923678"/>
            <a:ext cx="936104" cy="130313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4414384" y="3445264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Distribuição de frequência absoluta em relação à QUALIDADE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44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6" y="1131590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979712" y="2859782"/>
            <a:ext cx="6912768" cy="36703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3347864" y="340319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Distribuição de frequência absoluta em relação ao PREÇO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3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Podemos expandir também para </a:t>
            </a:r>
            <a:r>
              <a:rPr lang="pt-BR" sz="2000" b="1" dirty="0" smtClean="0">
                <a:solidFill>
                  <a:srgbClr val="FF0000"/>
                </a:solidFill>
              </a:rPr>
              <a:t>FREQUÊNCIAS RELATIVAS</a:t>
            </a:r>
            <a:endParaRPr lang="pt-BR" sz="2000" b="1" dirty="0">
              <a:solidFill>
                <a:srgbClr val="FF0000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86" y="1059582"/>
            <a:ext cx="9018414" cy="2139541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25586" y="3579862"/>
            <a:ext cx="8838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 maior parte das avaliações foram MUITO BOAS (em relação à qualidade)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E a classe de preços com maior frequência de R$20 – 29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Somente 2 restaurantes estão na faixa dos mais baratos e são Excelentes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Nos parece que, conforme vai aumentando o preço, a qualidade aumenta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492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Escalas de Medição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7504"/>
          </a:xfrm>
        </p:spPr>
        <p:txBody>
          <a:bodyPr/>
          <a:lstStyle/>
          <a:p>
            <a:r>
              <a:rPr lang="pt-BR" dirty="0" smtClean="0"/>
              <a:t>Escala Nominal: variável identificada por nome ou rótulo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07654"/>
            <a:ext cx="555307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8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Escalas de Medição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7504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Escala Ordinal: propriedades de Nominais, mas a ordem é significativa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764" y="1635646"/>
            <a:ext cx="580072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43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Escalas de Medição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7504"/>
          </a:xfrm>
        </p:spPr>
        <p:txBody>
          <a:bodyPr>
            <a:normAutofit/>
          </a:bodyPr>
          <a:lstStyle/>
          <a:p>
            <a:r>
              <a:rPr lang="pt-BR" dirty="0" smtClean="0"/>
              <a:t>Escala Métrica: aqui trabalhamos com quantidades 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07654"/>
            <a:ext cx="580072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25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Dados Categorizados ou Quantitativos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Categorizados: que podem ser agrupados em categorias específicas (escala nominal ou ordinal)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Quantitativos: são os que utilizam NÚMEROS para indicar quantidades (escala métrica)</a:t>
            </a:r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649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 transversais ou temporais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7504"/>
          </a:xfrm>
        </p:spPr>
        <p:txBody>
          <a:bodyPr/>
          <a:lstStyle/>
          <a:p>
            <a:r>
              <a:rPr lang="pt-BR" dirty="0" smtClean="0"/>
              <a:t>Transversais: coletados no mesmo intervalo de tempo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6" b="10683"/>
          <a:stretch/>
        </p:blipFill>
        <p:spPr>
          <a:xfrm>
            <a:off x="1735747" y="2226854"/>
            <a:ext cx="5307445" cy="293295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195736" y="1851670"/>
            <a:ext cx="4464496" cy="375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Balanço 2019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335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 transversais ou temporais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7504"/>
          </a:xfrm>
        </p:spPr>
        <p:txBody>
          <a:bodyPr/>
          <a:lstStyle/>
          <a:p>
            <a:r>
              <a:rPr lang="pt-BR" dirty="0" smtClean="0"/>
              <a:t>Temporais: coletados ao longo de diversos períodos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95686"/>
            <a:ext cx="7026965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65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1620</TotalTime>
  <Words>1025</Words>
  <Application>Microsoft Office PowerPoint</Application>
  <PresentationFormat>Apresentação na tela (16:9)</PresentationFormat>
  <Paragraphs>376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3" baseType="lpstr">
      <vt:lpstr>Adobe Gothic Std B</vt:lpstr>
      <vt:lpstr>Arial</vt:lpstr>
      <vt:lpstr>Calibri</vt:lpstr>
      <vt:lpstr>Franklin Gothic Book</vt:lpstr>
      <vt:lpstr>Perpetua</vt:lpstr>
      <vt:lpstr>Wingdings 2</vt:lpstr>
      <vt:lpstr>Capital Próprio</vt:lpstr>
      <vt:lpstr>REVISÃO DA AULA ANTERIOR</vt:lpstr>
      <vt:lpstr>Apresentação do PowerPoint</vt:lpstr>
      <vt:lpstr>Apresentação do PowerPoint</vt:lpstr>
      <vt:lpstr>Escalas de Medição</vt:lpstr>
      <vt:lpstr>Escalas de Medição</vt:lpstr>
      <vt:lpstr>Escalas de Medição</vt:lpstr>
      <vt:lpstr>Dados Categorizados ou Quantitativos</vt:lpstr>
      <vt:lpstr>Dados transversais ou temporais</vt:lpstr>
      <vt:lpstr>Dados transversais ou temporais</vt:lpstr>
      <vt:lpstr>FONTES DE DADOS</vt:lpstr>
      <vt:lpstr>Tabulação e gráficos</vt:lpstr>
      <vt:lpstr>Já vimos que...</vt:lpstr>
      <vt:lpstr>Sintetizando Dados Categorizados</vt:lpstr>
      <vt:lpstr>Distribuição de frequências</vt:lpstr>
      <vt:lpstr>Apresentação do PowerPoint</vt:lpstr>
      <vt:lpstr>Apresentação do PowerPoint</vt:lpstr>
      <vt:lpstr>Gráfico de Colunas e Setores (Pizza)</vt:lpstr>
      <vt:lpstr>Sintetizando Dados Quantitativos</vt:lpstr>
      <vt:lpstr>Distribuição de frequências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Histograma e Frequência Acumulada</vt:lpstr>
      <vt:lpstr>Apresentação do PowerPoint</vt:lpstr>
      <vt:lpstr>Tabulação Cruzada</vt:lpstr>
      <vt:lpstr>Tabulação Cruzada</vt:lpstr>
      <vt:lpstr>Tabulação Cruzada</vt:lpstr>
      <vt:lpstr>Exemplo: Tabulação Cruzada</vt:lpstr>
      <vt:lpstr>Exemplo: Tabulação Cruzada</vt:lpstr>
      <vt:lpstr>Exemplo: Tabulação Cruzada</vt:lpstr>
      <vt:lpstr>Exemplo: Tabulação Cruzada</vt:lpstr>
      <vt:lpstr>Exemplo: Tabulação Cruzada</vt:lpstr>
      <vt:lpstr>Exemplo: Tabulação Cruzada</vt:lpstr>
      <vt:lpstr>Podemos expandir também para FREQUÊNCIAS RELATIVAS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Estatística I</dc:title>
  <dc:creator>Elisson</dc:creator>
  <cp:lastModifiedBy>elisson.augusto elisson.augusto</cp:lastModifiedBy>
  <cp:revision>23</cp:revision>
  <dcterms:created xsi:type="dcterms:W3CDTF">2018-07-17T20:29:21Z</dcterms:created>
  <dcterms:modified xsi:type="dcterms:W3CDTF">2020-08-21T20:18:31Z</dcterms:modified>
</cp:coreProperties>
</file>