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7" r:id="rId2"/>
    <p:sldId id="342" r:id="rId3"/>
    <p:sldId id="343" r:id="rId4"/>
    <p:sldId id="362" r:id="rId5"/>
    <p:sldId id="361" r:id="rId6"/>
    <p:sldId id="345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7" r:id="rId15"/>
    <p:sldId id="358" r:id="rId16"/>
    <p:sldId id="359" r:id="rId17"/>
    <p:sldId id="360" r:id="rId1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MBA%20Unimep%202017\Avalia&#231;&#227;o%20de%20Empresas%20e%20Investimentos\Aula%202%20-%20Custo%20de%20Capital%20e%20Risco\Exemplos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MBA%20Unimep%202017\Avalia&#231;&#227;o%20de%20Empresas%20e%20Investimentos\Aula%202%20-%20Custo%20de%20Capital%20e%20Risco\Variancia%20e%20retor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v>Ativo 1</c:v>
          </c:tx>
          <c:marker>
            <c:symbol val="none"/>
          </c:marker>
          <c:val>
            <c:numRef>
              <c:f>Risco!$C$5:$C$24</c:f>
              <c:numCache>
                <c:formatCode>0.00%</c:formatCode>
                <c:ptCount val="20"/>
                <c:pt idx="0">
                  <c:v>0.01</c:v>
                </c:pt>
                <c:pt idx="1">
                  <c:v>-8.8999999999999999E-3</c:v>
                </c:pt>
                <c:pt idx="2">
                  <c:v>0.02</c:v>
                </c:pt>
                <c:pt idx="3">
                  <c:v>1.4999999999999999E-2</c:v>
                </c:pt>
                <c:pt idx="4">
                  <c:v>-3.0000000000000001E-3</c:v>
                </c:pt>
                <c:pt idx="5">
                  <c:v>0.03</c:v>
                </c:pt>
                <c:pt idx="6">
                  <c:v>8.0000000000000002E-3</c:v>
                </c:pt>
                <c:pt idx="7">
                  <c:v>0.03</c:v>
                </c:pt>
                <c:pt idx="8">
                  <c:v>-1.4999999999999999E-2</c:v>
                </c:pt>
                <c:pt idx="9">
                  <c:v>2.5000000000000001E-2</c:v>
                </c:pt>
                <c:pt idx="10">
                  <c:v>0.02</c:v>
                </c:pt>
                <c:pt idx="11">
                  <c:v>7.0000000000000001E-3</c:v>
                </c:pt>
                <c:pt idx="12">
                  <c:v>-5.0000000000000001E-3</c:v>
                </c:pt>
                <c:pt idx="13">
                  <c:v>0.01</c:v>
                </c:pt>
                <c:pt idx="14">
                  <c:v>1.4999999999999999E-2</c:v>
                </c:pt>
                <c:pt idx="15">
                  <c:v>2.1999999999999999E-2</c:v>
                </c:pt>
                <c:pt idx="16">
                  <c:v>-0.01</c:v>
                </c:pt>
                <c:pt idx="17">
                  <c:v>0</c:v>
                </c:pt>
                <c:pt idx="18">
                  <c:v>8.0000000000000002E-3</c:v>
                </c:pt>
                <c:pt idx="19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v>Ativo 2</c:v>
          </c:tx>
          <c:marker>
            <c:symbol val="none"/>
          </c:marker>
          <c:val>
            <c:numRef>
              <c:f>Risco!$G$5:$G$24</c:f>
              <c:numCache>
                <c:formatCode>0.00%</c:formatCode>
                <c:ptCount val="20"/>
                <c:pt idx="0">
                  <c:v>0.02</c:v>
                </c:pt>
                <c:pt idx="1">
                  <c:v>-0.03</c:v>
                </c:pt>
                <c:pt idx="2">
                  <c:v>0.05</c:v>
                </c:pt>
                <c:pt idx="3">
                  <c:v>0.06</c:v>
                </c:pt>
                <c:pt idx="4">
                  <c:v>-0.04</c:v>
                </c:pt>
                <c:pt idx="5">
                  <c:v>0</c:v>
                </c:pt>
                <c:pt idx="6">
                  <c:v>5.0000000000000001E-3</c:v>
                </c:pt>
                <c:pt idx="7">
                  <c:v>2.5000000000000001E-2</c:v>
                </c:pt>
                <c:pt idx="8">
                  <c:v>-0.04</c:v>
                </c:pt>
                <c:pt idx="9">
                  <c:v>7.0000000000000007E-2</c:v>
                </c:pt>
                <c:pt idx="10">
                  <c:v>0.03</c:v>
                </c:pt>
                <c:pt idx="11">
                  <c:v>-0.02</c:v>
                </c:pt>
                <c:pt idx="12">
                  <c:v>-0.03</c:v>
                </c:pt>
                <c:pt idx="13">
                  <c:v>0.08</c:v>
                </c:pt>
                <c:pt idx="14">
                  <c:v>-0.04</c:v>
                </c:pt>
                <c:pt idx="15">
                  <c:v>0.05</c:v>
                </c:pt>
                <c:pt idx="16">
                  <c:v>-0.02</c:v>
                </c:pt>
                <c:pt idx="17">
                  <c:v>0.03</c:v>
                </c:pt>
                <c:pt idx="18">
                  <c:v>0.04</c:v>
                </c:pt>
                <c:pt idx="19">
                  <c:v>-4.19E-2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7159528"/>
        <c:axId val="217161096"/>
      </c:lineChart>
      <c:catAx>
        <c:axId val="217159528"/>
        <c:scaling>
          <c:orientation val="minMax"/>
        </c:scaling>
        <c:delete val="1"/>
        <c:axPos val="b"/>
        <c:majorTickMark val="out"/>
        <c:minorTickMark val="none"/>
        <c:tickLblPos val="nextTo"/>
        <c:crossAx val="217161096"/>
        <c:crosses val="autoZero"/>
        <c:auto val="1"/>
        <c:lblAlgn val="ctr"/>
        <c:lblOffset val="100"/>
        <c:noMultiLvlLbl val="0"/>
      </c:catAx>
      <c:valAx>
        <c:axId val="217161096"/>
        <c:scaling>
          <c:orientation val="minMax"/>
          <c:max val="0.1"/>
          <c:min val="-6.0000000000000012E-2"/>
        </c:scaling>
        <c:delete val="0"/>
        <c:axPos val="l"/>
        <c:numFmt formatCode="0.00%" sourceLinked="1"/>
        <c:majorTickMark val="out"/>
        <c:minorTickMark val="none"/>
        <c:tickLblPos val="nextTo"/>
        <c:crossAx val="21715952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0"/>
          <c:tx>
            <c:v>Ativo 1</c:v>
          </c:tx>
          <c:marker>
            <c:symbol val="none"/>
          </c:marker>
          <c:xVal>
            <c:numRef>
              <c:f>MuitoRisco!$J$7:$J$56</c:f>
              <c:numCache>
                <c:formatCode>0%</c:formatCode>
                <c:ptCount val="50"/>
                <c:pt idx="0">
                  <c:v>-9.9915735675870601E-2</c:v>
                </c:pt>
                <c:pt idx="1">
                  <c:v>-9.5339871689375993E-2</c:v>
                </c:pt>
                <c:pt idx="2">
                  <c:v>-9.0764007702881386E-2</c:v>
                </c:pt>
                <c:pt idx="3">
                  <c:v>-8.6188143716386778E-2</c:v>
                </c:pt>
                <c:pt idx="4">
                  <c:v>-8.161227972989217E-2</c:v>
                </c:pt>
                <c:pt idx="5">
                  <c:v>-7.7036415743397563E-2</c:v>
                </c:pt>
                <c:pt idx="6">
                  <c:v>-7.2460551756902955E-2</c:v>
                </c:pt>
                <c:pt idx="7">
                  <c:v>-6.7884687770408347E-2</c:v>
                </c:pt>
                <c:pt idx="8">
                  <c:v>-6.330882378391374E-2</c:v>
                </c:pt>
                <c:pt idx="9">
                  <c:v>-5.8732959797419132E-2</c:v>
                </c:pt>
                <c:pt idx="10">
                  <c:v>-5.4157095810924524E-2</c:v>
                </c:pt>
                <c:pt idx="11">
                  <c:v>-4.9581231824429917E-2</c:v>
                </c:pt>
                <c:pt idx="12">
                  <c:v>-4.5005367837935309E-2</c:v>
                </c:pt>
                <c:pt idx="13">
                  <c:v>-4.0429503851440701E-2</c:v>
                </c:pt>
                <c:pt idx="14">
                  <c:v>-3.5853639864946094E-2</c:v>
                </c:pt>
                <c:pt idx="15">
                  <c:v>-3.1277775878451486E-2</c:v>
                </c:pt>
                <c:pt idx="16">
                  <c:v>-2.6701911891956878E-2</c:v>
                </c:pt>
                <c:pt idx="17">
                  <c:v>-2.2126047905462271E-2</c:v>
                </c:pt>
                <c:pt idx="18">
                  <c:v>-1.7550183918967663E-2</c:v>
                </c:pt>
                <c:pt idx="19">
                  <c:v>-1.2974319932473055E-2</c:v>
                </c:pt>
                <c:pt idx="20">
                  <c:v>-8.3984559459784475E-3</c:v>
                </c:pt>
                <c:pt idx="21">
                  <c:v>-3.8225919594838389E-3</c:v>
                </c:pt>
                <c:pt idx="22">
                  <c:v>7.5327202701076963E-4</c:v>
                </c:pt>
                <c:pt idx="23">
                  <c:v>5.3291360135053782E-3</c:v>
                </c:pt>
                <c:pt idx="24">
                  <c:v>9.9049999999999867E-3</c:v>
                </c:pt>
                <c:pt idx="25">
                  <c:v>1.4480863986494594E-2</c:v>
                </c:pt>
                <c:pt idx="26">
                  <c:v>1.9056727972989202E-2</c:v>
                </c:pt>
                <c:pt idx="27">
                  <c:v>2.363259195948381E-2</c:v>
                </c:pt>
                <c:pt idx="28">
                  <c:v>2.8208455945978417E-2</c:v>
                </c:pt>
                <c:pt idx="29">
                  <c:v>3.2784319932473029E-2</c:v>
                </c:pt>
                <c:pt idx="30">
                  <c:v>3.7360183918967636E-2</c:v>
                </c:pt>
                <c:pt idx="31">
                  <c:v>4.1936047905462244E-2</c:v>
                </c:pt>
                <c:pt idx="32">
                  <c:v>4.6511911891956852E-2</c:v>
                </c:pt>
                <c:pt idx="33">
                  <c:v>5.1087775878451459E-2</c:v>
                </c:pt>
                <c:pt idx="34">
                  <c:v>5.5663639864946067E-2</c:v>
                </c:pt>
                <c:pt idx="35">
                  <c:v>6.0239503851440675E-2</c:v>
                </c:pt>
                <c:pt idx="36">
                  <c:v>6.4815367837935289E-2</c:v>
                </c:pt>
                <c:pt idx="37">
                  <c:v>6.9391231824429897E-2</c:v>
                </c:pt>
                <c:pt idx="38">
                  <c:v>7.3967095810924505E-2</c:v>
                </c:pt>
                <c:pt idx="39">
                  <c:v>7.8542959797419112E-2</c:v>
                </c:pt>
                <c:pt idx="40">
                  <c:v>8.311882378391372E-2</c:v>
                </c:pt>
                <c:pt idx="41">
                  <c:v>8.7694687770408328E-2</c:v>
                </c:pt>
                <c:pt idx="42">
                  <c:v>9.2270551756902935E-2</c:v>
                </c:pt>
                <c:pt idx="43">
                  <c:v>9.6846415743397543E-2</c:v>
                </c:pt>
                <c:pt idx="44">
                  <c:v>0.10142227972989215</c:v>
                </c:pt>
                <c:pt idx="45">
                  <c:v>0.10599814371638676</c:v>
                </c:pt>
                <c:pt idx="46">
                  <c:v>0.11057400770288137</c:v>
                </c:pt>
                <c:pt idx="47">
                  <c:v>0.11514987168937597</c:v>
                </c:pt>
                <c:pt idx="48">
                  <c:v>0.11972573567587058</c:v>
                </c:pt>
                <c:pt idx="49">
                  <c:v>0.12430159966236519</c:v>
                </c:pt>
              </c:numCache>
            </c:numRef>
          </c:xVal>
          <c:yVal>
            <c:numRef>
              <c:f>MuitoRisco!$L$7:$L$56</c:f>
              <c:numCache>
                <c:formatCode>0.00</c:formatCode>
                <c:ptCount val="50"/>
                <c:pt idx="0">
                  <c:v>1.3607954676411745E-14</c:v>
                </c:pt>
                <c:pt idx="1">
                  <c:v>2.4344568380458053E-13</c:v>
                </c:pt>
                <c:pt idx="2">
                  <c:v>3.852199617965412E-12</c:v>
                </c:pt>
                <c:pt idx="3">
                  <c:v>5.3915416980105631E-11</c:v>
                </c:pt>
                <c:pt idx="4">
                  <c:v>6.6744369169927819E-10</c:v>
                </c:pt>
                <c:pt idx="5">
                  <c:v>7.3082564212836018E-9</c:v>
                </c:pt>
                <c:pt idx="6">
                  <c:v>7.077997432089126E-8</c:v>
                </c:pt>
                <c:pt idx="7">
                  <c:v>6.0632364436920369E-7</c:v>
                </c:pt>
                <c:pt idx="8">
                  <c:v>4.5940539174418778E-6</c:v>
                </c:pt>
                <c:pt idx="9">
                  <c:v>3.0788260409368288E-5</c:v>
                </c:pt>
                <c:pt idx="10">
                  <c:v>1.8250370869190536E-4</c:v>
                </c:pt>
                <c:pt idx="11">
                  <c:v>9.5687612163069472E-4</c:v>
                </c:pt>
                <c:pt idx="12">
                  <c:v>4.4374882873574354E-3</c:v>
                </c:pt>
                <c:pt idx="13">
                  <c:v>1.8201878127748112E-2</c:v>
                </c:pt>
                <c:pt idx="14">
                  <c:v>6.6037810304643119E-2</c:v>
                </c:pt>
                <c:pt idx="15">
                  <c:v>0.21191739483636843</c:v>
                </c:pt>
                <c:pt idx="16">
                  <c:v>0.60150331921604672</c:v>
                </c:pt>
                <c:pt idx="17">
                  <c:v>1.5101042498508701</c:v>
                </c:pt>
                <c:pt idx="18">
                  <c:v>3.3533069663464534</c:v>
                </c:pt>
                <c:pt idx="19">
                  <c:v>6.5862342393142548</c:v>
                </c:pt>
                <c:pt idx="20">
                  <c:v>11.44190962895825</c:v>
                </c:pt>
                <c:pt idx="21">
                  <c:v>17.581557041186297</c:v>
                </c:pt>
                <c:pt idx="22">
                  <c:v>23.895363119409584</c:v>
                </c:pt>
                <c:pt idx="23">
                  <c:v>28.725487965085396</c:v>
                </c:pt>
                <c:pt idx="24">
                  <c:v>30.543491089465629</c:v>
                </c:pt>
                <c:pt idx="25">
                  <c:v>28.725487965085421</c:v>
                </c:pt>
                <c:pt idx="26">
                  <c:v>23.895363119409623</c:v>
                </c:pt>
                <c:pt idx="27">
                  <c:v>17.58155704118634</c:v>
                </c:pt>
                <c:pt idx="28">
                  <c:v>11.441909628958287</c:v>
                </c:pt>
                <c:pt idx="29">
                  <c:v>6.5862342393142814</c:v>
                </c:pt>
                <c:pt idx="30">
                  <c:v>3.3533069663464685</c:v>
                </c:pt>
                <c:pt idx="31">
                  <c:v>1.5101042498508783</c:v>
                </c:pt>
                <c:pt idx="32">
                  <c:v>0.60150331921605049</c:v>
                </c:pt>
                <c:pt idx="33">
                  <c:v>0.21191739483636993</c:v>
                </c:pt>
                <c:pt idx="34">
                  <c:v>6.6037810304643521E-2</c:v>
                </c:pt>
                <c:pt idx="35">
                  <c:v>1.8201878127748275E-2</c:v>
                </c:pt>
                <c:pt idx="36">
                  <c:v>4.4374882873574519E-3</c:v>
                </c:pt>
                <c:pt idx="37">
                  <c:v>9.5687612163069809E-4</c:v>
                </c:pt>
                <c:pt idx="38">
                  <c:v>1.8250370869190701E-4</c:v>
                </c:pt>
                <c:pt idx="39">
                  <c:v>3.0788260409368396E-5</c:v>
                </c:pt>
                <c:pt idx="40">
                  <c:v>4.5940539174419015E-6</c:v>
                </c:pt>
                <c:pt idx="41">
                  <c:v>6.0632364436920581E-7</c:v>
                </c:pt>
                <c:pt idx="42">
                  <c:v>7.0779974320891776E-8</c:v>
                </c:pt>
                <c:pt idx="43">
                  <c:v>7.3082564212837052E-9</c:v>
                </c:pt>
                <c:pt idx="44">
                  <c:v>6.6744369169928284E-10</c:v>
                </c:pt>
                <c:pt idx="45">
                  <c:v>5.3915416980106013E-11</c:v>
                </c:pt>
                <c:pt idx="46">
                  <c:v>3.8521996179654395E-12</c:v>
                </c:pt>
                <c:pt idx="47">
                  <c:v>2.4344568380458401E-13</c:v>
                </c:pt>
                <c:pt idx="48">
                  <c:v>1.3607954676411939E-14</c:v>
                </c:pt>
                <c:pt idx="49">
                  <c:v>6.7279244957413993E-16</c:v>
                </c:pt>
              </c:numCache>
            </c:numRef>
          </c:yVal>
          <c:smooth val="1"/>
        </c:ser>
        <c:ser>
          <c:idx val="0"/>
          <c:order val="1"/>
          <c:tx>
            <c:v>Ativo 2</c:v>
          </c:tx>
          <c:marker>
            <c:symbol val="none"/>
          </c:marker>
          <c:xVal>
            <c:numRef>
              <c:f>MuitoRisco!$J$7:$J$56</c:f>
              <c:numCache>
                <c:formatCode>0%</c:formatCode>
                <c:ptCount val="50"/>
                <c:pt idx="0">
                  <c:v>-9.9915735675870601E-2</c:v>
                </c:pt>
                <c:pt idx="1">
                  <c:v>-9.5339871689375993E-2</c:v>
                </c:pt>
                <c:pt idx="2">
                  <c:v>-9.0764007702881386E-2</c:v>
                </c:pt>
                <c:pt idx="3">
                  <c:v>-8.6188143716386778E-2</c:v>
                </c:pt>
                <c:pt idx="4">
                  <c:v>-8.161227972989217E-2</c:v>
                </c:pt>
                <c:pt idx="5">
                  <c:v>-7.7036415743397563E-2</c:v>
                </c:pt>
                <c:pt idx="6">
                  <c:v>-7.2460551756902955E-2</c:v>
                </c:pt>
                <c:pt idx="7">
                  <c:v>-6.7884687770408347E-2</c:v>
                </c:pt>
                <c:pt idx="8">
                  <c:v>-6.330882378391374E-2</c:v>
                </c:pt>
                <c:pt idx="9">
                  <c:v>-5.8732959797419132E-2</c:v>
                </c:pt>
                <c:pt idx="10">
                  <c:v>-5.4157095810924524E-2</c:v>
                </c:pt>
                <c:pt idx="11">
                  <c:v>-4.9581231824429917E-2</c:v>
                </c:pt>
                <c:pt idx="12">
                  <c:v>-4.5005367837935309E-2</c:v>
                </c:pt>
                <c:pt idx="13">
                  <c:v>-4.0429503851440701E-2</c:v>
                </c:pt>
                <c:pt idx="14">
                  <c:v>-3.5853639864946094E-2</c:v>
                </c:pt>
                <c:pt idx="15">
                  <c:v>-3.1277775878451486E-2</c:v>
                </c:pt>
                <c:pt idx="16">
                  <c:v>-2.6701911891956878E-2</c:v>
                </c:pt>
                <c:pt idx="17">
                  <c:v>-2.2126047905462271E-2</c:v>
                </c:pt>
                <c:pt idx="18">
                  <c:v>-1.7550183918967663E-2</c:v>
                </c:pt>
                <c:pt idx="19">
                  <c:v>-1.2974319932473055E-2</c:v>
                </c:pt>
                <c:pt idx="20">
                  <c:v>-8.3984559459784475E-3</c:v>
                </c:pt>
                <c:pt idx="21">
                  <c:v>-3.8225919594838389E-3</c:v>
                </c:pt>
                <c:pt idx="22">
                  <c:v>7.5327202701076963E-4</c:v>
                </c:pt>
                <c:pt idx="23">
                  <c:v>5.3291360135053782E-3</c:v>
                </c:pt>
                <c:pt idx="24">
                  <c:v>9.9049999999999867E-3</c:v>
                </c:pt>
                <c:pt idx="25">
                  <c:v>1.4480863986494594E-2</c:v>
                </c:pt>
                <c:pt idx="26">
                  <c:v>1.9056727972989202E-2</c:v>
                </c:pt>
                <c:pt idx="27">
                  <c:v>2.363259195948381E-2</c:v>
                </c:pt>
                <c:pt idx="28">
                  <c:v>2.8208455945978417E-2</c:v>
                </c:pt>
                <c:pt idx="29">
                  <c:v>3.2784319932473029E-2</c:v>
                </c:pt>
                <c:pt idx="30">
                  <c:v>3.7360183918967636E-2</c:v>
                </c:pt>
                <c:pt idx="31">
                  <c:v>4.1936047905462244E-2</c:v>
                </c:pt>
                <c:pt idx="32">
                  <c:v>4.6511911891956852E-2</c:v>
                </c:pt>
                <c:pt idx="33">
                  <c:v>5.1087775878451459E-2</c:v>
                </c:pt>
                <c:pt idx="34">
                  <c:v>5.5663639864946067E-2</c:v>
                </c:pt>
                <c:pt idx="35">
                  <c:v>6.0239503851440675E-2</c:v>
                </c:pt>
                <c:pt idx="36">
                  <c:v>6.4815367837935289E-2</c:v>
                </c:pt>
                <c:pt idx="37">
                  <c:v>6.9391231824429897E-2</c:v>
                </c:pt>
                <c:pt idx="38">
                  <c:v>7.3967095810924505E-2</c:v>
                </c:pt>
                <c:pt idx="39">
                  <c:v>7.8542959797419112E-2</c:v>
                </c:pt>
                <c:pt idx="40">
                  <c:v>8.311882378391372E-2</c:v>
                </c:pt>
                <c:pt idx="41">
                  <c:v>8.7694687770408328E-2</c:v>
                </c:pt>
                <c:pt idx="42">
                  <c:v>9.2270551756902935E-2</c:v>
                </c:pt>
                <c:pt idx="43">
                  <c:v>9.6846415743397543E-2</c:v>
                </c:pt>
                <c:pt idx="44">
                  <c:v>0.10142227972989215</c:v>
                </c:pt>
                <c:pt idx="45">
                  <c:v>0.10599814371638676</c:v>
                </c:pt>
                <c:pt idx="46">
                  <c:v>0.11057400770288137</c:v>
                </c:pt>
                <c:pt idx="47">
                  <c:v>0.11514987168937597</c:v>
                </c:pt>
                <c:pt idx="48">
                  <c:v>0.11972573567587058</c:v>
                </c:pt>
                <c:pt idx="49">
                  <c:v>0.12430159966236519</c:v>
                </c:pt>
              </c:numCache>
            </c:numRef>
          </c:xVal>
          <c:yVal>
            <c:numRef>
              <c:f>MuitoRisco!$K$7:$K$56</c:f>
              <c:numCache>
                <c:formatCode>General</c:formatCode>
                <c:ptCount val="50"/>
                <c:pt idx="0">
                  <c:v>0.2195081518142161</c:v>
                </c:pt>
                <c:pt idx="1">
                  <c:v>0.29987790559641631</c:v>
                </c:pt>
                <c:pt idx="2">
                  <c:v>0.40427100166828855</c:v>
                </c:pt>
                <c:pt idx="3">
                  <c:v>0.53781760922722366</c:v>
                </c:pt>
                <c:pt idx="4">
                  <c:v>0.70604397404855834</c:v>
                </c:pt>
                <c:pt idx="5">
                  <c:v>0.91466653422598543</c:v>
                </c:pt>
                <c:pt idx="6">
                  <c:v>1.1693058805990657</c:v>
                </c:pt>
                <c:pt idx="7">
                  <c:v>1.4751214693502623</c:v>
                </c:pt>
                <c:pt idx="8">
                  <c:v>1.8363765558855574</c:v>
                </c:pt>
                <c:pt idx="9">
                  <c:v>2.2559527600140949</c:v>
                </c:pt>
                <c:pt idx="10">
                  <c:v>2.7348440625313146</c:v>
                </c:pt>
                <c:pt idx="11">
                  <c:v>3.27166962081728</c:v>
                </c:pt>
                <c:pt idx="12">
                  <c:v>3.8622521179176865</c:v>
                </c:pt>
                <c:pt idx="13">
                  <c:v>4.4993119424703352</c:v>
                </c:pt>
                <c:pt idx="14">
                  <c:v>5.1723260563454838</c:v>
                </c:pt>
                <c:pt idx="15">
                  <c:v>5.8675931131030143</c:v>
                </c:pt>
                <c:pt idx="16">
                  <c:v>6.5685330833230768</c:v>
                </c:pt>
                <c:pt idx="17">
                  <c:v>7.256230981773542</c:v>
                </c:pt>
                <c:pt idx="18">
                  <c:v>7.9102117926905224</c:v>
                </c:pt>
                <c:pt idx="19">
                  <c:v>8.509409627591614</c:v>
                </c:pt>
                <c:pt idx="20">
                  <c:v>9.0332713175740267</c:v>
                </c:pt>
                <c:pt idx="21">
                  <c:v>9.4629159925200863</c:v>
                </c:pt>
                <c:pt idx="22">
                  <c:v>9.7822604219665994</c:v>
                </c:pt>
                <c:pt idx="23">
                  <c:v>9.9790169844415111</c:v>
                </c:pt>
                <c:pt idx="24">
                  <c:v>10.045478048050866</c:v>
                </c:pt>
                <c:pt idx="25">
                  <c:v>9.9790169844415129</c:v>
                </c:pt>
                <c:pt idx="26">
                  <c:v>9.7822604219666029</c:v>
                </c:pt>
                <c:pt idx="27">
                  <c:v>9.4629159925200899</c:v>
                </c:pt>
                <c:pt idx="28">
                  <c:v>9.0332713175740302</c:v>
                </c:pt>
                <c:pt idx="29">
                  <c:v>8.5094096275916176</c:v>
                </c:pt>
                <c:pt idx="30">
                  <c:v>7.9102117926905269</c:v>
                </c:pt>
                <c:pt idx="31">
                  <c:v>7.2562309817735464</c:v>
                </c:pt>
                <c:pt idx="32">
                  <c:v>6.5685330833230822</c:v>
                </c:pt>
                <c:pt idx="33">
                  <c:v>5.8675931131030179</c:v>
                </c:pt>
                <c:pt idx="34">
                  <c:v>5.1723260563454874</c:v>
                </c:pt>
                <c:pt idx="35">
                  <c:v>4.4993119424703396</c:v>
                </c:pt>
                <c:pt idx="36">
                  <c:v>3.8622521179176892</c:v>
                </c:pt>
                <c:pt idx="37">
                  <c:v>3.2716696208172809</c:v>
                </c:pt>
                <c:pt idx="38">
                  <c:v>2.734844062531316</c:v>
                </c:pt>
                <c:pt idx="39">
                  <c:v>2.2559527600140967</c:v>
                </c:pt>
                <c:pt idx="40">
                  <c:v>1.8363765558855587</c:v>
                </c:pt>
                <c:pt idx="41">
                  <c:v>1.4751214693502628</c:v>
                </c:pt>
                <c:pt idx="42">
                  <c:v>1.1693058805990666</c:v>
                </c:pt>
                <c:pt idx="43">
                  <c:v>0.91466653422598632</c:v>
                </c:pt>
                <c:pt idx="44">
                  <c:v>0.70604397404855834</c:v>
                </c:pt>
                <c:pt idx="45">
                  <c:v>0.5378176092272241</c:v>
                </c:pt>
                <c:pt idx="46">
                  <c:v>0.40427100166828889</c:v>
                </c:pt>
                <c:pt idx="47">
                  <c:v>0.29987790559641631</c:v>
                </c:pt>
                <c:pt idx="48">
                  <c:v>0.21950815181421635</c:v>
                </c:pt>
                <c:pt idx="49">
                  <c:v>0.15855908940592633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162664"/>
        <c:axId val="217159920"/>
      </c:scatterChart>
      <c:valAx>
        <c:axId val="21716266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217159920"/>
        <c:crosses val="autoZero"/>
        <c:crossBetween val="midCat"/>
      </c:valAx>
      <c:valAx>
        <c:axId val="21715992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171626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8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Risco &amp; Diversificação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42998" y="77155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Porém, esse comportamento pode ser expresso em termos de desvio padrão</a:t>
            </a:r>
            <a:endParaRPr lang="pt-BR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42999" y="2733768"/>
          <a:ext cx="3529401" cy="1242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467"/>
                <a:gridCol w="1176467"/>
                <a:gridCol w="1176467"/>
              </a:tblGrid>
              <a:tr h="590097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err="1">
                          <a:effectLst/>
                        </a:rPr>
                        <a:t>DesvioP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1,3061%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ATIVO 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3,9714%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7020272" y="2679762"/>
            <a:ext cx="1152128" cy="13501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251520" y="573528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2347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Qual dos ativos é mais arriscado olhando para o gráfico?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912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de risco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27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60" y="987574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DIVERSIFICAÇÃO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(Importância)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783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Diversificação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580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21171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PLANILHA</a:t>
            </a:r>
            <a:r>
              <a:rPr lang="pt-BR" sz="2800" dirty="0" smtClean="0"/>
              <a:t>: Comparativo Correlação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44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BOLETIM FOCUS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23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23678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CONSIDERAÇÕES FINAIS E AGRADECIMENTOS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4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11710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Simulador ações e fundos imobiliários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</a:rPr>
              <a:t>Exercício</a:t>
            </a:r>
            <a:r>
              <a:rPr lang="pt-BR" sz="4400" dirty="0" smtClean="0"/>
              <a:t>: Investimentos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658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Finanças 4You</a:t>
            </a:r>
            <a:r>
              <a:rPr lang="pt-BR" sz="4000" dirty="0" smtClean="0"/>
              <a:t>: OBJETIVOS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8422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Avaliação do curso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990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1419622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</a:rPr>
              <a:t>Risco</a:t>
            </a:r>
            <a:br>
              <a:rPr lang="pt-BR" sz="4400" dirty="0" smtClean="0">
                <a:solidFill>
                  <a:schemeClr val="tx1"/>
                </a:solidFill>
              </a:rPr>
            </a:br>
            <a:r>
              <a:rPr lang="pt-BR" sz="4400" dirty="0" smtClean="0">
                <a:solidFill>
                  <a:schemeClr val="tx1"/>
                </a:solidFill>
              </a:rPr>
              <a:t>(Volatilidade)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549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/>
                <a:gridCol w="1141321"/>
                <a:gridCol w="1197120"/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2669" y="170765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Em uma análise VISUAL, qual dos ATIVOS possui maior risco (volatilidade)?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6812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707654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Vejamos os retornos em forma de gráfico...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75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627784" y="141481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Em termos Gráficos, qual ativo tem maior volatilidade?</a:t>
            </a:r>
            <a:endParaRPr lang="pt-BR" sz="20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539552" y="1059582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15839</TotalTime>
  <Words>353</Words>
  <Application>Microsoft Office PowerPoint</Application>
  <PresentationFormat>Apresentação na tela (16:9)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Balcão Envidraçado</vt:lpstr>
      <vt:lpstr>Aula 8:  Risco &amp; Diversificação</vt:lpstr>
      <vt:lpstr>Simulador ações e fundos imobiliários</vt:lpstr>
      <vt:lpstr>Exercício: Investimentos</vt:lpstr>
      <vt:lpstr>Finanças 4You: OBJETIVOS</vt:lpstr>
      <vt:lpstr>Avaliação do curso</vt:lpstr>
      <vt:lpstr>Risco (Volatilidade)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DIVERSIFICAÇÃO (Importância)</vt:lpstr>
      <vt:lpstr>Apresentação do PowerPoint</vt:lpstr>
      <vt:lpstr>Apresentação do PowerPoint</vt:lpstr>
      <vt:lpstr>BOLETIM FOCUS</vt:lpstr>
      <vt:lpstr>CONSIDERAÇÕES FINAIS E 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163</cp:revision>
  <dcterms:created xsi:type="dcterms:W3CDTF">2014-03-20T11:04:22Z</dcterms:created>
  <dcterms:modified xsi:type="dcterms:W3CDTF">2020-09-10T18:39:44Z</dcterms:modified>
</cp:coreProperties>
</file>