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3"/>
  </p:notesMasterIdLst>
  <p:sldIdLst>
    <p:sldId id="277" r:id="rId2"/>
    <p:sldId id="446" r:id="rId3"/>
    <p:sldId id="447" r:id="rId4"/>
    <p:sldId id="448" r:id="rId5"/>
    <p:sldId id="449" r:id="rId6"/>
    <p:sldId id="451" r:id="rId7"/>
    <p:sldId id="452" r:id="rId8"/>
    <p:sldId id="453" r:id="rId9"/>
    <p:sldId id="454" r:id="rId10"/>
    <p:sldId id="485" r:id="rId11"/>
    <p:sldId id="455" r:id="rId12"/>
    <p:sldId id="456" r:id="rId13"/>
    <p:sldId id="502" r:id="rId14"/>
    <p:sldId id="457" r:id="rId15"/>
    <p:sldId id="500" r:id="rId16"/>
    <p:sldId id="501" r:id="rId17"/>
    <p:sldId id="459" r:id="rId18"/>
    <p:sldId id="495" r:id="rId19"/>
    <p:sldId id="486" r:id="rId20"/>
    <p:sldId id="503" r:id="rId21"/>
    <p:sldId id="496" r:id="rId22"/>
    <p:sldId id="504" r:id="rId23"/>
    <p:sldId id="489" r:id="rId24"/>
    <p:sldId id="490" r:id="rId25"/>
    <p:sldId id="491" r:id="rId26"/>
    <p:sldId id="492" r:id="rId27"/>
    <p:sldId id="505" r:id="rId28"/>
    <p:sldId id="488" r:id="rId29"/>
    <p:sldId id="460" r:id="rId30"/>
    <p:sldId id="461" r:id="rId31"/>
    <p:sldId id="462" r:id="rId32"/>
    <p:sldId id="494" r:id="rId33"/>
    <p:sldId id="468" r:id="rId34"/>
    <p:sldId id="473" r:id="rId35"/>
    <p:sldId id="498" r:id="rId36"/>
    <p:sldId id="471" r:id="rId37"/>
    <p:sldId id="499" r:id="rId38"/>
    <p:sldId id="497" r:id="rId39"/>
    <p:sldId id="476" r:id="rId40"/>
    <p:sldId id="477" r:id="rId41"/>
    <p:sldId id="478" r:id="rId42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07/01/2021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07/01/2021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07/01/2021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07/01/2021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07/01/2021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07/01/2021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07/01/2021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07/01/2021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07/01/2021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07/01/2021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07/01/2021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07/01/2021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07/01/2021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valorinveste.globo.com/produtos/renda-fixa/cdb/noticia/2020/05/15/bancos-medios-engordam-retorno-de-cdbs-com-queda-dos-juros-vale-a-pena.ghtml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yubb.com.br/" TargetMode="Externa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yubb.com.br/" TargetMode="Externa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2</a:t>
            </a:r>
            <a:r>
              <a:rPr lang="pt-BR" sz="3200" dirty="0" smtClean="0"/>
              <a:t>: CDBs e </a:t>
            </a:r>
            <a:r>
              <a:rPr lang="pt-BR" sz="3200" dirty="0" err="1" smtClean="0"/>
              <a:t>LCIs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627534"/>
            <a:ext cx="7467600" cy="857250"/>
          </a:xfrm>
        </p:spPr>
        <p:txBody>
          <a:bodyPr/>
          <a:lstStyle/>
          <a:p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Exercício para casa</a:t>
            </a:r>
            <a:r>
              <a:rPr lang="pt-BR" dirty="0" smtClean="0"/>
              <a:t>: pesquisaram a taxa do </a:t>
            </a:r>
            <a:r>
              <a:rPr lang="pt-BR" dirty="0" err="1" smtClean="0"/>
              <a:t>cdb</a:t>
            </a:r>
            <a:r>
              <a:rPr lang="pt-BR" dirty="0" smtClean="0"/>
              <a:t> do seu banco?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971600" y="2859782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ANOTAR NO CADERNINHO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721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1707654"/>
            <a:ext cx="6172200" cy="742950"/>
          </a:xfrm>
        </p:spPr>
        <p:txBody>
          <a:bodyPr/>
          <a:lstStyle/>
          <a:p>
            <a:r>
              <a:rPr lang="pt-BR" dirty="0" smtClean="0"/>
              <a:t>Vamos para um exemplo prático...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688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87724" y="357504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Exemplo ITAÚ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819169"/>
            <a:ext cx="7802064" cy="412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73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635646"/>
            <a:ext cx="7467600" cy="857250"/>
          </a:xfrm>
        </p:spPr>
        <p:txBody>
          <a:bodyPr/>
          <a:lstStyle/>
          <a:p>
            <a:r>
              <a:rPr lang="pt-BR" dirty="0" smtClean="0"/>
              <a:t>ANOTEM NO CADERNO OS DADOS A SEGUIR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5109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555776" y="19548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CDB PLUS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64818"/>
            <a:ext cx="5420481" cy="454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19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555776" y="19548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CDB CDB-DI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759" y="804616"/>
            <a:ext cx="5420481" cy="353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8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2555776" y="19548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ITAUVEST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557666"/>
            <a:ext cx="5420481" cy="454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24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Tributação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5900" y="1200150"/>
            <a:ext cx="6172200" cy="110157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Tabela regressiva, comum à maioria das rendas fixas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658" y="2301720"/>
            <a:ext cx="6199738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78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2139702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EXEMPLO</a:t>
            </a:r>
            <a:r>
              <a:rPr lang="pt-BR" dirty="0" smtClean="0"/>
              <a:t> BANCO DAYCOVAL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933092" y="329183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ANOTE NO CADERNINHO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822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9782"/>
            <a:ext cx="9144000" cy="1204111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39502"/>
            <a:ext cx="5744377" cy="191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6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059582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Anotação no caderno</a:t>
            </a:r>
            <a:r>
              <a:rPr lang="pt-BR" dirty="0" smtClean="0"/>
              <a:t>: preços e taxas do tesouro direto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49016" y="2283718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Anote quais as taxas de juros disponíveis para cada título do Tesouro Direto, com seus respectivos vencimentos.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42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851670"/>
            <a:ext cx="7467600" cy="857250"/>
          </a:xfrm>
        </p:spPr>
        <p:txBody>
          <a:bodyPr/>
          <a:lstStyle/>
          <a:p>
            <a:r>
              <a:rPr lang="pt-BR" dirty="0" smtClean="0"/>
              <a:t>Esse banco também tem prefixado e </a:t>
            </a:r>
            <a:r>
              <a:rPr lang="pt-BR" dirty="0" err="1" smtClean="0"/>
              <a:t>ipca</a:t>
            </a:r>
            <a:r>
              <a:rPr lang="pt-BR" dirty="0" smtClean="0"/>
              <a:t> – COMPARAR COM TESOURO DIRETO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6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699542"/>
            <a:ext cx="6870228" cy="3517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6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7475"/>
            <a:ext cx="9144000" cy="1368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96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59582"/>
            <a:ext cx="8373644" cy="2791215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23528" y="4011910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hlinkClick r:id="rId3"/>
              </a:rPr>
              <a:t>https://valorinveste.globo.com/produtos/renda-fixa/cdb/noticia/2020/05/15/bancos-medios-engordam-retorno-de-cdbs-com-queda-dos-juros-vale-a-pena.ghtml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397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285" y="133009"/>
            <a:ext cx="6487430" cy="48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58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365" y="509299"/>
            <a:ext cx="4801270" cy="412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10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199" y="0"/>
            <a:ext cx="5739601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7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851670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SITE BTG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048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131590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Site </a:t>
            </a:r>
            <a:r>
              <a:rPr lang="pt-BR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yubb</a:t>
            </a:r>
            <a:r>
              <a:rPr lang="pt-BR" dirty="0" smtClean="0"/>
              <a:t>: comparador de investimentos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886448" y="2355726"/>
            <a:ext cx="4609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hlinkClick r:id="rId2"/>
              </a:rPr>
              <a:t>https://yubb.com.br/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675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658" y="2355726"/>
            <a:ext cx="6172200" cy="742950"/>
          </a:xfrm>
        </p:spPr>
        <p:txBody>
          <a:bodyPr>
            <a:noAutofit/>
          </a:bodyPr>
          <a:lstStyle/>
          <a:p>
            <a:pPr algn="ctr"/>
            <a:r>
              <a:rPr lang="pt-BR" sz="12450" dirty="0"/>
              <a:t>LCI</a:t>
            </a:r>
          </a:p>
        </p:txBody>
      </p:sp>
    </p:spTree>
    <p:extLst>
      <p:ext uri="{BB962C8B-B14F-4D97-AF65-F5344CB8AC3E}">
        <p14:creationId xmlns:p14="http://schemas.microsoft.com/office/powerpoint/2010/main" val="384539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826241" y="2469892"/>
            <a:ext cx="556572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dirty="0">
                <a:latin typeface="Cambria" panose="02040503050406030204" pitchFamily="18" charset="0"/>
              </a:rPr>
              <a:t>CDB</a:t>
            </a:r>
          </a:p>
        </p:txBody>
      </p:sp>
    </p:spTree>
    <p:extLst>
      <p:ext uri="{BB962C8B-B14F-4D97-AF65-F5344CB8AC3E}">
        <p14:creationId xmlns:p14="http://schemas.microsoft.com/office/powerpoint/2010/main" val="387422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LCI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Letras de crédito imobiliário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Você EMPRESTA dinheiro para o banco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Como todo título: tem vencimento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Garantia: imóveis</a:t>
            </a:r>
          </a:p>
          <a:p>
            <a:pPr>
              <a:lnSpc>
                <a:spcPct val="150000"/>
              </a:lnSpc>
            </a:pPr>
            <a:r>
              <a:rPr lang="pt-BR" i="1" dirty="0" err="1" smtClean="0"/>
              <a:t>Obs</a:t>
            </a:r>
            <a:r>
              <a:rPr lang="pt-BR" i="1" dirty="0" smtClean="0"/>
              <a:t>: no CDB você também empresta dinheiro para o banco, mas ele o usa como bem entender. Já na LCI é para crédito imobiliário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88468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39503"/>
            <a:ext cx="6984776" cy="385968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798803" y="4515966"/>
            <a:ext cx="31863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100" b="1" dirty="0"/>
              <a:t>Isenta de IR e TAXAS</a:t>
            </a:r>
          </a:p>
        </p:txBody>
      </p:sp>
      <p:sp>
        <p:nvSpPr>
          <p:cNvPr id="3" name="Retângulo 2"/>
          <p:cNvSpPr/>
          <p:nvPr/>
        </p:nvSpPr>
        <p:spPr>
          <a:xfrm>
            <a:off x="4139952" y="2643759"/>
            <a:ext cx="810090" cy="28803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>
              <a:rot lat="0" lon="0" rev="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</p:spTree>
    <p:extLst>
      <p:ext uri="{BB962C8B-B14F-4D97-AF65-F5344CB8AC3E}">
        <p14:creationId xmlns:p14="http://schemas.microsoft.com/office/powerpoint/2010/main" val="187236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2139702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EXEMPLO</a:t>
            </a:r>
            <a:r>
              <a:rPr lang="pt-BR" dirty="0" smtClean="0"/>
              <a:t> BANCO DAYCOVAL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933092" y="3291830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ANOTE NO CADERNINHO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90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756"/>
            <a:ext cx="9144000" cy="389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98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23528" y="411510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Com taxas pós-fixadas como essa, SEM cobrança de IR e SEM cobrança de TAXAS, torna-se um investimento extremamente competitivo, quando comparado a CDBs, Fundos e Tesouro Direto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23528" y="2523984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Um “problema” das </a:t>
            </a:r>
            <a:r>
              <a:rPr lang="pt-BR" sz="2400" dirty="0" err="1">
                <a:solidFill>
                  <a:schemeClr val="accent2">
                    <a:lumMod val="50000"/>
                  </a:schemeClr>
                </a:solidFill>
              </a:rPr>
              <a:t>LCIs</a:t>
            </a:r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 é a LÍQUIDEZ. Em geral, o dinheiro só poderá ser sacado no Vencimento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11560" y="3897795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6"/>
                </a:solidFill>
              </a:rPr>
              <a:t>Em geral, os valores exigidos para aplicação não são muito baixos.</a:t>
            </a:r>
          </a:p>
        </p:txBody>
      </p:sp>
    </p:spTree>
    <p:extLst>
      <p:ext uri="{BB962C8B-B14F-4D97-AF65-F5344CB8AC3E}">
        <p14:creationId xmlns:p14="http://schemas.microsoft.com/office/powerpoint/2010/main" val="119402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131590"/>
            <a:ext cx="7467600" cy="85725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Site </a:t>
            </a:r>
            <a:r>
              <a:rPr lang="pt-BR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yubb</a:t>
            </a:r>
            <a:r>
              <a:rPr lang="pt-BR" dirty="0" smtClean="0"/>
              <a:t>: comparador de investimentos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886448" y="2355726"/>
            <a:ext cx="4609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hlinkClick r:id="rId2"/>
              </a:rPr>
              <a:t>https://yubb.com.br/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99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763688" y="1419622"/>
            <a:ext cx="529258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300" b="1" dirty="0" smtClean="0"/>
              <a:t>Vamos pesquisar CDBs e </a:t>
            </a:r>
            <a:r>
              <a:rPr lang="pt-BR" sz="3300" b="1" dirty="0" err="1" smtClean="0"/>
              <a:t>LCIs</a:t>
            </a:r>
            <a:r>
              <a:rPr lang="pt-BR" sz="3300" b="1" dirty="0" smtClean="0"/>
              <a:t> do Banco BTG Pactual?</a:t>
            </a:r>
            <a:endParaRPr lang="pt-BR" sz="3300" b="1" dirty="0"/>
          </a:p>
        </p:txBody>
      </p:sp>
    </p:spTree>
    <p:extLst>
      <p:ext uri="{BB962C8B-B14F-4D97-AF65-F5344CB8AC3E}">
        <p14:creationId xmlns:p14="http://schemas.microsoft.com/office/powerpoint/2010/main" val="32854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2283718"/>
            <a:ext cx="7467600" cy="857250"/>
          </a:xfrm>
        </p:spPr>
        <p:txBody>
          <a:bodyPr>
            <a:noAutofit/>
          </a:bodyPr>
          <a:lstStyle/>
          <a:p>
            <a:r>
              <a:rPr lang="pt-BR" sz="3600" dirty="0" smtClean="0"/>
              <a:t>Site do </a:t>
            </a:r>
            <a:r>
              <a:rPr lang="pt-BR" sz="3600" dirty="0" smtClean="0"/>
              <a:t>tesouro simulador: </a:t>
            </a:r>
            <a:br>
              <a:rPr lang="pt-BR" sz="3600" dirty="0" smtClean="0"/>
            </a:br>
            <a:r>
              <a:rPr lang="pt-BR" sz="3600" dirty="0" smtClean="0"/>
              <a:t>comparativo </a:t>
            </a:r>
            <a:r>
              <a:rPr lang="pt-BR" sz="3600" dirty="0" smtClean="0"/>
              <a:t>de CDB, LCI e </a:t>
            </a:r>
            <a:r>
              <a:rPr lang="pt-BR" sz="3600" dirty="0" smtClean="0"/>
              <a:t>TD</a:t>
            </a:r>
            <a:br>
              <a:rPr lang="pt-BR" sz="3600" dirty="0" smtClean="0"/>
            </a:br>
            <a:r>
              <a:rPr lang="pt-BR" sz="3600" dirty="0" smtClean="0"/>
              <a:t>pós-fixado, apenas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69742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Fundo garantidor de crédito (FGC)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Aplicações em </a:t>
            </a:r>
            <a:r>
              <a:rPr lang="pt-BR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CDB e LCI são protegidas pelo FGC</a:t>
            </a:r>
            <a:r>
              <a:rPr lang="pt-BR" sz="2000" dirty="0" smtClean="0"/>
              <a:t> (Tesouro Direto não)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Garantia de até R$250 mil por CPF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O conto do FGC: </a:t>
            </a:r>
            <a:r>
              <a:rPr lang="pt-BR" sz="2000" dirty="0" err="1" smtClean="0"/>
              <a:t>Empiricus</a:t>
            </a:r>
            <a:endParaRPr lang="pt-B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Mas não é por causa do FGC que você vai investir em qualquer banco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Bacana olhar o RATING do banco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Veja site do BANCODATA</a:t>
            </a:r>
          </a:p>
          <a:p>
            <a:pPr>
              <a:lnSpc>
                <a:spcPct val="150000"/>
              </a:lnSpc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39129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658" y="1779662"/>
            <a:ext cx="5715000" cy="85725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Vamos refletir um pouco mais sobre CDBs, </a:t>
            </a:r>
            <a:r>
              <a:rPr lang="pt-BR" dirty="0" err="1" smtClean="0"/>
              <a:t>LCIs</a:t>
            </a:r>
            <a:r>
              <a:rPr lang="pt-BR" dirty="0"/>
              <a:t> </a:t>
            </a:r>
            <a:r>
              <a:rPr lang="pt-BR" dirty="0" smtClean="0"/>
              <a:t>e Tesouro Direto?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229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CDB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5900" y="1200150"/>
            <a:ext cx="6172200" cy="14796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Certificado de Depósito Bancário (CDB)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Título emitido pelo banco, diretamente para você: por isso não há cobrança de taxas de administração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152122" y="2919117"/>
            <a:ext cx="1458162" cy="151216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VOCÊ</a:t>
            </a:r>
          </a:p>
        </p:txBody>
      </p:sp>
      <p:sp>
        <p:nvSpPr>
          <p:cNvPr id="5" name="Retângulo 4"/>
          <p:cNvSpPr/>
          <p:nvPr/>
        </p:nvSpPr>
        <p:spPr>
          <a:xfrm>
            <a:off x="5804635" y="2885733"/>
            <a:ext cx="1458162" cy="151216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BANCO</a:t>
            </a:r>
          </a:p>
        </p:txBody>
      </p:sp>
      <p:cxnSp>
        <p:nvCxnSpPr>
          <p:cNvPr id="7" name="Conector de seta reta 6"/>
          <p:cNvCxnSpPr/>
          <p:nvPr/>
        </p:nvCxnSpPr>
        <p:spPr>
          <a:xfrm flipV="1">
            <a:off x="2870811" y="3543858"/>
            <a:ext cx="2673297" cy="36004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H="1">
            <a:off x="2870811" y="4029912"/>
            <a:ext cx="2673298" cy="11352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535345" y="2919117"/>
            <a:ext cx="18902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b="1" dirty="0"/>
              <a:t>HOJE, empresta $$$$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870811" y="4158175"/>
            <a:ext cx="279031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b="1" dirty="0"/>
              <a:t>Depois de certo prazo (vencimento) banco devolve principal, mais juros</a:t>
            </a:r>
          </a:p>
        </p:txBody>
      </p:sp>
    </p:spTree>
    <p:extLst>
      <p:ext uri="{BB962C8B-B14F-4D97-AF65-F5344CB8AC3E}">
        <p14:creationId xmlns:p14="http://schemas.microsoft.com/office/powerpoint/2010/main" val="244545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 animBg="1"/>
      <p:bldP spid="5" grpId="0" animBg="1"/>
      <p:bldP spid="11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Vamos debater sobre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Riscos (volatilidade e default)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Liquidez: transformar em dinheiro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Valor mínimo para investir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Horizonte de investimento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Facilidade de acesso (bons CDBs e </a:t>
            </a:r>
            <a:r>
              <a:rPr lang="pt-BR" dirty="0" err="1" smtClean="0"/>
              <a:t>LCIs</a:t>
            </a:r>
            <a:r>
              <a:rPr lang="pt-BR" dirty="0" smtClean="0"/>
              <a:t> em bancos específicos)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Tesouro: comparamos apenas o SELIC, mas existem os prefixados e </a:t>
            </a:r>
            <a:r>
              <a:rPr lang="pt-BR" dirty="0" err="1" smtClean="0"/>
              <a:t>IPCAs</a:t>
            </a:r>
            <a:r>
              <a:rPr lang="pt-BR" dirty="0" smtClean="0"/>
              <a:t> como alternativas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926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300" dirty="0"/>
              <a:t>Como veremos a seguir, o melhor investimento depende </a:t>
            </a:r>
            <a:r>
              <a:rPr lang="pt-BR" sz="4050" b="1" dirty="0"/>
              <a:t>DO INVESTIDOR </a:t>
            </a:r>
            <a:r>
              <a:rPr lang="pt-BR" sz="3300" dirty="0"/>
              <a:t>(objetivos, risco, liquidez </a:t>
            </a:r>
            <a:r>
              <a:rPr lang="pt-BR" sz="3300" dirty="0" err="1"/>
              <a:t>etc</a:t>
            </a:r>
            <a:r>
              <a:rPr lang="pt-BR" sz="33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277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Modalidades de CDB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Prefixada: acerta na data do investimento, qual percentual irá remunerar o capital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Pós-fixada: a remuneração vai depender de algum índice acordado na contratação do investimento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Em CDBs, os investimentos pós-fixados, geralmente seguem a taxa DI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Explicaremos essa taxa a seguir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393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247714"/>
            <a:ext cx="6172200" cy="742950"/>
          </a:xfrm>
        </p:spPr>
        <p:txBody>
          <a:bodyPr/>
          <a:lstStyle/>
          <a:p>
            <a:r>
              <a:rPr lang="pt-BR" dirty="0" smtClean="0"/>
              <a:t>TAXA DI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224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281287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Ao longo do dia, bancos recebem depósitos e seus clientes efetuam saques, fazem transferências...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1114514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No fechamento do dia, algumas instituições fecham no azul, outras no vermelho e precisam de dinheiro para fechar o caixa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38322" y="2004855"/>
            <a:ext cx="8094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É bastante comum uma instituição com sobras emprestar dinheiro para outra deficitária, por apenas UM DIA ÚTIL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99610" y="3098392"/>
            <a:ext cx="7888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Tal operação é denominada DEPÓSITO INTERBANCÁRIO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99610" y="3914930"/>
            <a:ext cx="7312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 média das taxas de juros interbancários, é a chamada TAXA DI</a:t>
            </a:r>
          </a:p>
        </p:txBody>
      </p:sp>
    </p:spTree>
    <p:extLst>
      <p:ext uri="{BB962C8B-B14F-4D97-AF65-F5344CB8AC3E}">
        <p14:creationId xmlns:p14="http://schemas.microsoft.com/office/powerpoint/2010/main" val="18679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658" y="627534"/>
            <a:ext cx="6172200" cy="742950"/>
          </a:xfrm>
        </p:spPr>
        <p:txBody>
          <a:bodyPr>
            <a:normAutofit/>
          </a:bodyPr>
          <a:lstStyle/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Usamos indistintamente taxa DI ou do CDI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493658" y="1396752"/>
            <a:ext cx="6172200" cy="101298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A razão é que os depósitos interbancários (DI) são feitos em um sistema denominado CETIP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493658" y="2422866"/>
            <a:ext cx="6172200" cy="117499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Na CETIP as operações entre bancos é feita através de CERTIFICADOS de depósitos interbancários (CDI)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493658" y="3773016"/>
            <a:ext cx="6172200" cy="117499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Em resumo, DI é um tipo de operação, e o CDI o instrumento, sendo as taxas divulgadas, referentes a esses dois elementos</a:t>
            </a:r>
          </a:p>
        </p:txBody>
      </p:sp>
    </p:spTree>
    <p:extLst>
      <p:ext uri="{BB962C8B-B14F-4D97-AF65-F5344CB8AC3E}">
        <p14:creationId xmlns:p14="http://schemas.microsoft.com/office/powerpoint/2010/main" val="353853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Selic versus Taxa DI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706" y="1167595"/>
            <a:ext cx="5522658" cy="359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78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2382</TotalTime>
  <Words>651</Words>
  <Application>Microsoft Office PowerPoint</Application>
  <PresentationFormat>Apresentação na tela (16:9)</PresentationFormat>
  <Paragraphs>80</Paragraphs>
  <Slides>41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47" baseType="lpstr">
      <vt:lpstr>Calibri</vt:lpstr>
      <vt:lpstr>Cambria</vt:lpstr>
      <vt:lpstr>Century Schoolbook</vt:lpstr>
      <vt:lpstr>Wingdings</vt:lpstr>
      <vt:lpstr>Wingdings 2</vt:lpstr>
      <vt:lpstr>Balcão Envidraçado</vt:lpstr>
      <vt:lpstr>Aula 2: CDBs e LCIs</vt:lpstr>
      <vt:lpstr>Anotação no caderno: preços e taxas do tesouro direto</vt:lpstr>
      <vt:lpstr>Apresentação do PowerPoint</vt:lpstr>
      <vt:lpstr>CDB</vt:lpstr>
      <vt:lpstr>Modalidades de CDB</vt:lpstr>
      <vt:lpstr>TAXA DI</vt:lpstr>
      <vt:lpstr>Apresentação do PowerPoint</vt:lpstr>
      <vt:lpstr>Usamos indistintamente taxa DI ou do CDI</vt:lpstr>
      <vt:lpstr>Selic versus Taxa DI</vt:lpstr>
      <vt:lpstr>Exercício para casa: pesquisaram a taxa do cdb do seu banco?</vt:lpstr>
      <vt:lpstr>Vamos para um exemplo prático...</vt:lpstr>
      <vt:lpstr>Apresentação do PowerPoint</vt:lpstr>
      <vt:lpstr>ANOTEM NO CADERNO OS DADOS A SEGUIR</vt:lpstr>
      <vt:lpstr>Apresentação do PowerPoint</vt:lpstr>
      <vt:lpstr>Apresentação do PowerPoint</vt:lpstr>
      <vt:lpstr>Apresentação do PowerPoint</vt:lpstr>
      <vt:lpstr>Tributação</vt:lpstr>
      <vt:lpstr>EXEMPLO BANCO DAYCOVAL</vt:lpstr>
      <vt:lpstr>Apresentação do PowerPoint</vt:lpstr>
      <vt:lpstr>Esse banco também tem prefixado e ipca – COMPARAR COM TESOURO DIRETO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SITE BTG</vt:lpstr>
      <vt:lpstr>Site yubb: comparador de investimentos</vt:lpstr>
      <vt:lpstr>LCI</vt:lpstr>
      <vt:lpstr>LCI</vt:lpstr>
      <vt:lpstr>Apresentação do PowerPoint</vt:lpstr>
      <vt:lpstr>EXEMPLO BANCO DAYCOVAL</vt:lpstr>
      <vt:lpstr>Apresentação do PowerPoint</vt:lpstr>
      <vt:lpstr>Apresentação do PowerPoint</vt:lpstr>
      <vt:lpstr>Site yubb: comparador de investimentos</vt:lpstr>
      <vt:lpstr>Apresentação do PowerPoint</vt:lpstr>
      <vt:lpstr>Site do tesouro simulador:  comparativo de CDB, LCI e TD pós-fixado, apenas</vt:lpstr>
      <vt:lpstr>Fundo garantidor de crédito (FGC)</vt:lpstr>
      <vt:lpstr>Vamos refletir um pouco mais sobre CDBs, LCIs e Tesouro Direto?</vt:lpstr>
      <vt:lpstr>Vamos debater sobre</vt:lpstr>
      <vt:lpstr>Conclusão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68</cp:revision>
  <dcterms:created xsi:type="dcterms:W3CDTF">2014-03-20T11:04:22Z</dcterms:created>
  <dcterms:modified xsi:type="dcterms:W3CDTF">2021-01-07T18:51:13Z</dcterms:modified>
</cp:coreProperties>
</file>