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5"/>
  </p:notesMasterIdLst>
  <p:sldIdLst>
    <p:sldId id="277" r:id="rId2"/>
    <p:sldId id="278" r:id="rId3"/>
    <p:sldId id="279" r:id="rId4"/>
    <p:sldId id="343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345" r:id="rId15"/>
    <p:sldId id="344" r:id="rId16"/>
    <p:sldId id="290" r:id="rId17"/>
    <p:sldId id="292" r:id="rId18"/>
    <p:sldId id="293" r:id="rId19"/>
    <p:sldId id="294" r:id="rId20"/>
    <p:sldId id="295" r:id="rId21"/>
    <p:sldId id="296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36" r:id="rId49"/>
    <p:sldId id="338" r:id="rId50"/>
    <p:sldId id="339" r:id="rId51"/>
    <p:sldId id="340" r:id="rId52"/>
    <p:sldId id="341" r:id="rId53"/>
    <p:sldId id="337" r:id="rId54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12/01/2021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3</a:t>
            </a:r>
            <a:r>
              <a:rPr lang="pt-BR" sz="3200" dirty="0" smtClean="0"/>
              <a:t>: FUNDOS DI e RENDA FIXA PREVIDÊNCIA PRIVADA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23678"/>
            <a:ext cx="7620000" cy="857250"/>
          </a:xfrm>
        </p:spPr>
        <p:txBody>
          <a:bodyPr/>
          <a:lstStyle/>
          <a:p>
            <a:r>
              <a:rPr lang="pt-BR" dirty="0" smtClean="0"/>
              <a:t>PRINCIPAIS FUNDOS DE RENDA FIXA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01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Renda Fixa Curto Prazo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400" dirty="0" smtClean="0"/>
              <a:t>Investem em títulos públicos e privados</a:t>
            </a:r>
          </a:p>
          <a:p>
            <a:pPr>
              <a:lnSpc>
                <a:spcPct val="200000"/>
              </a:lnSpc>
            </a:pPr>
            <a:r>
              <a:rPr lang="pt-BR" sz="2400" dirty="0" smtClean="0"/>
              <a:t>Tributação: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até 180 dias: 22,5%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Após 180 dias: 20%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0487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Renda fixa LONGO PRAZO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Títulos com prazo médio superior a 365 dias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Mínimo de 80% da carteira com RF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Tributação decrescente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/>
                <a:gridCol w="3886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82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Referenciados (RF)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Visam seguir algum índice, como o DI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 smtClean="0"/>
              <a:t>Tributação decrescente</a:t>
            </a:r>
            <a:endParaRPr lang="pt-BR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/>
                <a:gridCol w="3886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77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563638"/>
            <a:ext cx="7467600" cy="857250"/>
          </a:xfrm>
        </p:spPr>
        <p:txBody>
          <a:bodyPr/>
          <a:lstStyle/>
          <a:p>
            <a:pPr algn="ctr"/>
            <a:r>
              <a:rPr lang="pt-BR" dirty="0" err="1" smtClean="0"/>
              <a:t>Indices</a:t>
            </a:r>
            <a:r>
              <a:rPr lang="pt-BR" dirty="0" smtClean="0"/>
              <a:t> </a:t>
            </a:r>
            <a:r>
              <a:rPr lang="pt-BR" dirty="0" err="1" smtClean="0"/>
              <a:t>anbima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030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56363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Exemplos práticos: caderno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02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BRADESCO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Vamos </a:t>
            </a:r>
            <a:r>
              <a:rPr lang="pt-BR" dirty="0" smtClean="0"/>
              <a:t>clicar em FUNDOS e depois selecionar CDI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Exemplo com SIMPLES AUTOMÁTICO RF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Descrição: busca seguir o CDI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Aplicação inicial: </a:t>
            </a:r>
            <a:r>
              <a:rPr lang="pt-BR" dirty="0" smtClean="0"/>
              <a:t>R$1,00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Clicando em características: taxa de </a:t>
            </a:r>
            <a:r>
              <a:rPr lang="pt-BR" dirty="0" smtClean="0"/>
              <a:t>administração 1,5% </a:t>
            </a:r>
            <a:r>
              <a:rPr lang="pt-BR" dirty="0" smtClean="0"/>
              <a:t>ao ano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Tabela de </a:t>
            </a:r>
            <a:r>
              <a:rPr lang="pt-BR" dirty="0" smtClean="0"/>
              <a:t>rentabilidade e depois clicar no link do fundo (ver a % do CDI que esse fundo rendeu nos últimos anos)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59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HIPER FUNDO DI (BRADESCO)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3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BB RENDA FIXA SIMPLES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9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BB Renda Fixa Referenciado DI Plus Ágil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1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779662"/>
            <a:ext cx="7467600" cy="85725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Antes de começarmos, vamos rever um pouquinho as diferenças entre </a:t>
            </a:r>
            <a:r>
              <a:rPr lang="pt-BR" b="1" dirty="0" smtClean="0">
                <a:solidFill>
                  <a:schemeClr val="accent3"/>
                </a:solidFill>
              </a:rPr>
              <a:t>TESOURO DIRETO, CDB e LCI</a:t>
            </a:r>
            <a:endParaRPr lang="pt-BR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SANTANDER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INFLAÇÃO RENDA FIXA</a:t>
            </a:r>
          </a:p>
        </p:txBody>
      </p:sp>
    </p:spTree>
    <p:extLst>
      <p:ext uri="{BB962C8B-B14F-4D97-AF65-F5344CB8AC3E}">
        <p14:creationId xmlns:p14="http://schemas.microsoft.com/office/powerpoint/2010/main" val="247352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Caixa FIC Objetivo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</a:rPr>
              <a:t>Pré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 RF Longo Prazo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4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41962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Fundo de Renda Fixa distribuído pela XP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85167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OLHAR TODOS OS FUNDOS DE RENDA FIXA DA XP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9542"/>
            <a:ext cx="7620000" cy="2804914"/>
          </a:xfrm>
        </p:spPr>
        <p:txBody>
          <a:bodyPr>
            <a:normAutofit/>
          </a:bodyPr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pt-BR" sz="5400" dirty="0" smtClean="0"/>
              <a:t>PREVIDÊNCIA PRIVADA</a:t>
            </a:r>
            <a:endParaRPr lang="pt-BR" sz="4000" i="1" dirty="0" smtClean="0"/>
          </a:p>
        </p:txBody>
      </p:sp>
    </p:spTree>
    <p:extLst>
      <p:ext uri="{BB962C8B-B14F-4D97-AF65-F5344CB8AC3E}">
        <p14:creationId xmlns:p14="http://schemas.microsoft.com/office/powerpoint/2010/main" val="3806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Planejamento financeiro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 dirty="0" smtClean="0"/>
              <a:t>Dentro de nossos objetivos precisamos focar no curto, médio e longo prazo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Objetivo de longo prazo: aposentadoria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Contribui enquanto trabalha para receber uma remuneração no futuro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É assim que funciona uma PREVIDÊNCIA PRIVADA</a:t>
            </a:r>
          </a:p>
          <a:p>
            <a:pPr>
              <a:lnSpc>
                <a:spcPct val="15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86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É uma aposentadoria garantida por uma instituição privada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Previdência fechada (só contribuem os funcionários da empresa patrocinadora; sem fins lucrativos) e aberta (qualquer um participa, com fins lucrativos)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Falaremos das ABERTAS</a:t>
            </a:r>
          </a:p>
        </p:txBody>
      </p:sp>
    </p:spTree>
    <p:extLst>
      <p:ext uri="{BB962C8B-B14F-4D97-AF65-F5344CB8AC3E}">
        <p14:creationId xmlns:p14="http://schemas.microsoft.com/office/powerpoint/2010/main" val="11675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Duas fases: acumulação e benefício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Contribui por mais tempo, recebe mais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Existem várias modalidades de previdência: com renda vitalícia, renda por tempo determinado </a:t>
            </a:r>
            <a:r>
              <a:rPr lang="pt-BR" dirty="0" err="1" smtClean="0"/>
              <a:t>etc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557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z="2400" dirty="0" smtClean="0"/>
              <a:t>As previdências abertas mais conhecidas e utilizadas são: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Plano gerador de benefícios líquidos (PGBL)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Vida gerador de benefícios líquidos (VGBL)</a:t>
            </a:r>
          </a:p>
        </p:txBody>
      </p:sp>
    </p:spTree>
    <p:extLst>
      <p:ext uri="{BB962C8B-B14F-4D97-AF65-F5344CB8AC3E}">
        <p14:creationId xmlns:p14="http://schemas.microsoft.com/office/powerpoint/2010/main" val="340185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Todas as instituições de previdência privada devem manter uma reserva técnica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Quem fiscaliza é a </a:t>
            </a:r>
            <a:r>
              <a:rPr lang="pt-BR" dirty="0" err="1" smtClean="0"/>
              <a:t>Susep</a:t>
            </a:r>
            <a:r>
              <a:rPr lang="pt-BR" dirty="0" smtClean="0"/>
              <a:t> (superintendência de seguros privados), que pode prever com antecedência algum problema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Portabilidade: a qualquer momento você pode mudar de administrador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62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9548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ATENÇÃO</a:t>
            </a:r>
            <a:r>
              <a:rPr lang="pt-BR" dirty="0" smtClean="0"/>
              <a:t>: ESSA É UMA SIMPLIFICAÇÃO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0675" y="6218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Suponha que ao longo de 2 anos, 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taxa acumulada do CDI tenha sido de 10%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7504" y="177966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 CDB que rende 120% do CDI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7504" y="2283718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Ou seja, render 120% do CDI, significa render 12% no período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779912" y="131625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CDB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8748" y="278777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R$1.120,00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30675" y="325688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Descontando 15% de imposto de renda, resgataríamos: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R$1.102,00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695071" y="379800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LCI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7830" y="4230054"/>
            <a:ext cx="788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uma LCI que rende 100% do CDI de 10%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7830" y="464922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R$1.100,00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731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PGBL e VGBL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Não asseguram rendimento mínimo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Todo o rendimento acima do esperado vai para cliente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É tão transparente quanto um fundo de investimento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O que vai ser recebido no futuro depende do que acontecer na economia</a:t>
            </a:r>
          </a:p>
        </p:txBody>
      </p:sp>
    </p:spTree>
    <p:extLst>
      <p:ext uri="{BB962C8B-B14F-4D97-AF65-F5344CB8AC3E}">
        <p14:creationId xmlns:p14="http://schemas.microsoft.com/office/powerpoint/2010/main" val="19732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3200" dirty="0" smtClean="0"/>
              <a:t>Modalidades de PGBL e VGBL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Soberano: 100% em títulos públicos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Renda fixa: 100% em títulos de renda fixa, públicos ou privados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Composto: até 49% em renda variável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Sua aposentadoria, portanto, também depende do fundo que você aplica e da competência do gestor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876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Taxas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Taxa de administração: paga ao administrador dos recursos</a:t>
            </a:r>
          </a:p>
          <a:p>
            <a:pPr>
              <a:lnSpc>
                <a:spcPct val="200000"/>
              </a:lnSpc>
              <a:defRPr/>
            </a:pP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Taxa de carregamento: é uma taxa cobrada sobre cada novo aporte de recurso</a:t>
            </a:r>
          </a:p>
        </p:txBody>
      </p:sp>
    </p:spTree>
    <p:extLst>
      <p:ext uri="{BB962C8B-B14F-4D97-AF65-F5344CB8AC3E}">
        <p14:creationId xmlns:p14="http://schemas.microsoft.com/office/powerpoint/2010/main" val="14412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Caso de morte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Ver o que está estipulado no contrato. De maneira geral: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Durante a fase de acumulação</a:t>
            </a:r>
          </a:p>
          <a:p>
            <a:pPr lvl="1">
              <a:lnSpc>
                <a:spcPct val="200000"/>
              </a:lnSpc>
              <a:defRPr/>
            </a:pPr>
            <a:r>
              <a:rPr lang="pt-BR" dirty="0" smtClean="0"/>
              <a:t>Os herdeiros recebem o que foi acumulado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Durante a fase de benefício</a:t>
            </a:r>
          </a:p>
          <a:p>
            <a:pPr lvl="1">
              <a:lnSpc>
                <a:spcPct val="200000"/>
              </a:lnSpc>
              <a:defRPr/>
            </a:pPr>
            <a:r>
              <a:rPr lang="pt-BR" dirty="0" smtClean="0"/>
              <a:t>Depende se há cláusula de reversibilidade</a:t>
            </a:r>
          </a:p>
        </p:txBody>
      </p:sp>
    </p:spTree>
    <p:extLst>
      <p:ext uri="{BB962C8B-B14F-4D97-AF65-F5344CB8AC3E}">
        <p14:creationId xmlns:p14="http://schemas.microsoft.com/office/powerpoint/2010/main" val="15005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BR" sz="2800" dirty="0" smtClean="0"/>
              <a:t>Diferenças entre PGBL e VGBL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59216" cy="37480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PGBL pode ser abatido do imposto de renda, anualmente, até limite de 12%. Quando receber o benefício, o </a:t>
            </a:r>
            <a:r>
              <a:rPr lang="pt-BR" sz="2000" b="1" dirty="0" smtClean="0"/>
              <a:t>IR incide sobre todo o valor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VGBL é mais indicado para pessoas que usam o método SIMPLIFICADO ou isentos. Quando receber o benefício, </a:t>
            </a:r>
            <a:r>
              <a:rPr lang="pt-BR" sz="2000" b="1" dirty="0" smtClean="0"/>
              <a:t>o IR incide somente sobre o rendimento</a:t>
            </a:r>
          </a:p>
        </p:txBody>
      </p:sp>
    </p:spTree>
    <p:extLst>
      <p:ext uri="{BB962C8B-B14F-4D97-AF65-F5344CB8AC3E}">
        <p14:creationId xmlns:p14="http://schemas.microsoft.com/office/powerpoint/2010/main" val="1167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63" y="2143125"/>
            <a:ext cx="8229600" cy="854869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IMPOSTO DE RENDA e PGBL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731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de IR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9622"/>
            <a:ext cx="8229600" cy="2615803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pt-BR" sz="4000" dirty="0" smtClean="0"/>
              <a:t>Você pode escolher entre a declaração SIMPLIFICADA e a COMPLETA</a:t>
            </a:r>
          </a:p>
        </p:txBody>
      </p:sp>
    </p:spTree>
    <p:extLst>
      <p:ext uri="{BB962C8B-B14F-4D97-AF65-F5344CB8AC3E}">
        <p14:creationId xmlns:p14="http://schemas.microsoft.com/office/powerpoint/2010/main" val="302933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715200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Na SIMPLIFICADA faz-se a dedução de 20% dos rendimentos tributáveis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Calcula-se quanto pagou de imposto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Daí faz pela diferença do pago e do que deveria ser pago. Restitui ou paga-se</a:t>
            </a:r>
          </a:p>
        </p:txBody>
      </p:sp>
    </p:spTree>
    <p:extLst>
      <p:ext uri="{BB962C8B-B14F-4D97-AF65-F5344CB8AC3E}">
        <p14:creationId xmlns:p14="http://schemas.microsoft.com/office/powerpoint/2010/main" val="30043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3600" dirty="0"/>
              <a:t>S</a:t>
            </a:r>
            <a:r>
              <a:rPr lang="pt-BR" sz="3600" dirty="0" smtClean="0"/>
              <a:t>implificada – EXEMPLO FICTÍCIO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Rendimento anual:     R$45.000,00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-------------------------------------------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Nova base de cálculo: R$ 36.000,00</a:t>
            </a:r>
          </a:p>
          <a:p>
            <a:pPr eaLnBrk="1" hangingPunct="1">
              <a:lnSpc>
                <a:spcPct val="150000"/>
              </a:lnSpc>
              <a:defRPr/>
            </a:pPr>
            <a:endParaRPr lang="pt-BR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Imposto pago: R$6.790,00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Deveria pagar: R$4.315,00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Restituição: R$2475,00</a:t>
            </a:r>
          </a:p>
        </p:txBody>
      </p:sp>
    </p:spTree>
    <p:extLst>
      <p:ext uri="{BB962C8B-B14F-4D97-AF65-F5344CB8AC3E}">
        <p14:creationId xmlns:p14="http://schemas.microsoft.com/office/powerpoint/2010/main" val="2913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211144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Se VOCÊ faz declaração simplificada, é indicado que escolha um VGBL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Não terá benefícios agora, mas no futuro, o IR incidirá apenas sobre o rendimento </a:t>
            </a:r>
          </a:p>
        </p:txBody>
      </p:sp>
    </p:spTree>
    <p:extLst>
      <p:ext uri="{BB962C8B-B14F-4D97-AF65-F5344CB8AC3E}">
        <p14:creationId xmlns:p14="http://schemas.microsoft.com/office/powerpoint/2010/main" val="21376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339502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dirty="0" smtClean="0"/>
              <a:t>VAMOS REVISAR E ANOTAR ALGUMAS RENTABILIDADES DE RENDA FIXA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156363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Anotações do caderno: como estavam as taxas de </a:t>
            </a:r>
            <a:r>
              <a:rPr lang="pt-BR" dirty="0" err="1" smtClean="0"/>
              <a:t>pré</a:t>
            </a:r>
            <a:r>
              <a:rPr lang="pt-BR" dirty="0" smtClean="0"/>
              <a:t> e pós-fixados de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TD, CDB e LCI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9512" y="242773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Vejamos as rentabilidades PASSADAS do Tesouro Direto (link)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321982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Vejamos as rentabilidades de OUTROS ÍNDICES (link)</a:t>
            </a:r>
          </a:p>
        </p:txBody>
      </p:sp>
    </p:spTree>
    <p:extLst>
      <p:ext uri="{BB962C8B-B14F-4D97-AF65-F5344CB8AC3E}">
        <p14:creationId xmlns:p14="http://schemas.microsoft.com/office/powerpoint/2010/main" val="225932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2664296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1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DECLARAÇÃO COMPLETA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9622"/>
            <a:ext cx="7620000" cy="338097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É possível fazer deduções: educação, saúde, dependentes </a:t>
            </a:r>
            <a:r>
              <a:rPr lang="pt-BR" dirty="0" err="1" smtClean="0"/>
              <a:t>etc</a:t>
            </a: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O PGBL pode ser usado para abater até 12% da renda anual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2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478"/>
            <a:ext cx="7467600" cy="8572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200" dirty="0" smtClean="0"/>
              <a:t>Completa – EXEMPLO FICTÍCIO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pt-BR" sz="1800" dirty="0" smtClean="0"/>
              <a:t>Rendimento anual:                              R$45.000,00</a:t>
            </a:r>
          </a:p>
          <a:p>
            <a:pPr eaLnBrk="1" hangingPunct="1">
              <a:defRPr/>
            </a:pPr>
            <a:r>
              <a:rPr lang="pt-BR" sz="1800" dirty="0" smtClean="0"/>
              <a:t>INSS:		</a:t>
            </a:r>
            <a:r>
              <a:rPr lang="pt-BR" sz="1800" dirty="0"/>
              <a:t> </a:t>
            </a:r>
            <a:r>
              <a:rPr lang="pt-BR" sz="1800" dirty="0" smtClean="0"/>
              <a:t>                                  R$3.700,00</a:t>
            </a:r>
          </a:p>
          <a:p>
            <a:pPr eaLnBrk="1" hangingPunct="1">
              <a:defRPr/>
            </a:pPr>
            <a:r>
              <a:rPr lang="pt-BR" sz="1800" dirty="0" smtClean="0"/>
              <a:t>2 filhos:			R$3.032,64</a:t>
            </a:r>
          </a:p>
          <a:p>
            <a:pPr eaLnBrk="1" hangingPunct="1">
              <a:defRPr/>
            </a:pPr>
            <a:r>
              <a:rPr lang="pt-BR" sz="1800" dirty="0" smtClean="0"/>
              <a:t>Educação:		                  R$2.373,84</a:t>
            </a:r>
          </a:p>
          <a:p>
            <a:pPr eaLnBrk="1" hangingPunct="1">
              <a:defRPr/>
            </a:pPr>
            <a:r>
              <a:rPr lang="pt-BR" sz="1800" dirty="0" smtClean="0"/>
              <a:t>Gasto com Saúde:	                  R$560,00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1800" dirty="0" smtClean="0"/>
              <a:t>-------------------------------------------</a:t>
            </a:r>
          </a:p>
          <a:p>
            <a:pPr eaLnBrk="1" hangingPunct="1">
              <a:defRPr/>
            </a:pPr>
            <a:r>
              <a:rPr lang="pt-BR" sz="1800" dirty="0" smtClean="0"/>
              <a:t>Nova base de cálculo:                          R$ 35.333,52</a:t>
            </a:r>
          </a:p>
          <a:p>
            <a:pPr eaLnBrk="1" hangingPunct="1">
              <a:defRPr/>
            </a:pPr>
            <a:endParaRPr lang="pt-BR" sz="1800" dirty="0"/>
          </a:p>
          <a:p>
            <a:pPr>
              <a:defRPr/>
            </a:pPr>
            <a:r>
              <a:rPr lang="pt-BR" sz="1800" dirty="0"/>
              <a:t>IR pago: R$6.790,00</a:t>
            </a:r>
          </a:p>
          <a:p>
            <a:pPr>
              <a:defRPr/>
            </a:pPr>
            <a:r>
              <a:rPr lang="pt-BR" sz="1800" dirty="0"/>
              <a:t>Deveria pagar: R$4.130,00</a:t>
            </a:r>
          </a:p>
          <a:p>
            <a:pPr>
              <a:defRPr/>
            </a:pPr>
            <a:r>
              <a:rPr lang="pt-BR" sz="1800" dirty="0"/>
              <a:t>Imposto a restituir: R$2.660,00</a:t>
            </a:r>
          </a:p>
          <a:p>
            <a:pPr eaLnBrk="1" hangingPunct="1">
              <a:defRPr/>
            </a:pPr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35374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com PGBL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9331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Rendimento anual:            R$45.000,00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INSS:		</a:t>
            </a:r>
            <a:r>
              <a:rPr lang="pt-BR" dirty="0"/>
              <a:t> </a:t>
            </a:r>
            <a:r>
              <a:rPr lang="pt-BR" dirty="0" smtClean="0"/>
              <a:t>              R$3.700,00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2 filhos:			   R$3.032,64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Educação:			   R$2.373,84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Gasto com Saúde:	   R$560,00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b="1" dirty="0" smtClean="0"/>
              <a:t>Valor do PGBL anual (12%)</a:t>
            </a:r>
            <a:r>
              <a:rPr lang="pt-BR" dirty="0" smtClean="0"/>
              <a:t>:         R$5.400,00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Nova base de cálculo:       R$29.933,00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Restituição: 		   R$4.140,00</a:t>
            </a:r>
          </a:p>
        </p:txBody>
      </p:sp>
    </p:spTree>
    <p:extLst>
      <p:ext uri="{BB962C8B-B14F-4D97-AF65-F5344CB8AC3E}">
        <p14:creationId xmlns:p14="http://schemas.microsoft.com/office/powerpoint/2010/main" val="207169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4385960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8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PGBL x VGBL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Ao investir a mesma quantia, certamente irá resgatar mais no VGBL</a:t>
            </a:r>
          </a:p>
          <a:p>
            <a:endParaRPr lang="pt-BR" dirty="0" smtClean="0"/>
          </a:p>
          <a:p>
            <a:r>
              <a:rPr lang="pt-BR" dirty="0" smtClean="0"/>
              <a:t>A não ser que se REAPLIQUE o valor restituído do IR ao longo dos anos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71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Tributação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Regimes Tributários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Progressivo (compensável): no resgate é tributado em 15%, depois faz o ajuste na declaração de IR. Se for nos benefícios, tributa através da tabela de IR</a:t>
            </a:r>
          </a:p>
        </p:txBody>
      </p:sp>
    </p:spTree>
    <p:extLst>
      <p:ext uri="{BB962C8B-B14F-4D97-AF65-F5344CB8AC3E}">
        <p14:creationId xmlns:p14="http://schemas.microsoft.com/office/powerpoint/2010/main" val="36055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Regressivo (definitiva): 35% se o resgate for feito antes de dois anos de aplicação. A cada dois anos, este percentual é reduzido em 5 pontos-base, até o piso de 10%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Diferentemente de fundos de renda fixa, o PGBL e VGBL não tem o “come cotas”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90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9954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PESQUISA NO SITE DA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BRASILPREV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(BANCO DO BRASIL)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271576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VOU ANALISAR O PLANO DE RENDA FIXA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98757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VII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06783" y="19236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CONCEPT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0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FUNDOS DE INVESTIMENTOS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5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EXERCÍCIO: qual das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opções disponíveis no site</a:t>
            </a:r>
            <a:r>
              <a:rPr lang="pt-BR" dirty="0" smtClean="0"/>
              <a:t> você escolheria e justifique a razão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53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07654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PLANILHA SIMULAÇÃO EXCEL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9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77155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SIMULADOR </a:t>
            </a:r>
            <a:r>
              <a:rPr lang="pt-BR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BRADESCO</a:t>
            </a:r>
            <a:endParaRPr lang="pt-BR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257175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SIMULADOR </a:t>
            </a:r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SANTANDER</a:t>
            </a:r>
            <a:endParaRPr lang="pt-BR" sz="3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4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Previdência privada é algo MUITO COMPLICADO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Em geral, cobra altas taxas e rende pouco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Vantagens: DISCIPLINA, menor carga tributária no regime regressivo, não vai para o inventário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9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Reunião de pessoas para investir em determinado fim</a:t>
            </a:r>
          </a:p>
          <a:p>
            <a:r>
              <a:rPr lang="pt-BR" dirty="0" smtClean="0"/>
              <a:t>Administração e gestão dos fundos é realizada por especialistas</a:t>
            </a:r>
          </a:p>
          <a:p>
            <a:r>
              <a:rPr lang="pt-BR" dirty="0" smtClean="0"/>
              <a:t>Administradores tratam dos aspectos jurídicos e legais</a:t>
            </a:r>
          </a:p>
          <a:p>
            <a:r>
              <a:rPr lang="pt-BR" dirty="0" smtClean="0"/>
              <a:t>Gestores da montagem da carteira</a:t>
            </a:r>
          </a:p>
          <a:p>
            <a:r>
              <a:rPr lang="pt-BR" dirty="0" smtClean="0"/>
              <a:t>Existem diversos tipos de fundo: curto prazo, ações, renda fixa, multimercados, cambial </a:t>
            </a:r>
            <a:r>
              <a:rPr lang="pt-BR" dirty="0" err="1" smtClean="0"/>
              <a:t>etc</a:t>
            </a:r>
            <a:endParaRPr lang="pt-BR" dirty="0" smtClean="0"/>
          </a:p>
          <a:p>
            <a:r>
              <a:rPr lang="pt-BR" dirty="0" smtClean="0"/>
              <a:t>Todo dinheiro dos fundos são divididos em cotas</a:t>
            </a:r>
          </a:p>
          <a:p>
            <a:r>
              <a:rPr lang="pt-BR" dirty="0" smtClean="0"/>
              <a:t>O valor da cota é atualizado diariamente, sendo o saldo o número de cotas, multiplicado pelo valor da cota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145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A Cota - Exemplo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60384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Data da aplicação: 03/03/2012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Aplicação: R$10.000,00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cota no dia da aplicação:  R$1,34593870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Quantidade de cotas adquiridas: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R$10.000,00 </a:t>
            </a:r>
            <a:r>
              <a:rPr lang="pt-BR" dirty="0" smtClean="0">
                <a:sym typeface="Symbol"/>
              </a:rPr>
              <a:t> 1,34593870 = 7.429,758873 cotas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>
              <a:sym typeface="Symbol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da cota em 09/11/2012: R$1,537370129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atual será: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7.429,758873 x 1,537370129 = R$11.422,29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636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Vantagens de um fundo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Gestão profissional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Facilidade de acessos a mercados com pouco dinheiro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Diversificação</a:t>
            </a:r>
          </a:p>
          <a:p>
            <a:pPr>
              <a:lnSpc>
                <a:spcPct val="150000"/>
              </a:lnSpc>
            </a:pPr>
            <a:endParaRPr lang="pt-BR" sz="2400" dirty="0" smtClean="0"/>
          </a:p>
          <a:p>
            <a:pPr>
              <a:lnSpc>
                <a:spcPct val="15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696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Taxas de Administração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É a remuneração do gestor/administrador do fundo e pode ser: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Fixa: calculada e provisionada diariamente, tendo por base uma porcentagem do patrimônio líquido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Performance: percentual calculado sobre o que variar acima de uma referência (</a:t>
            </a:r>
            <a:r>
              <a:rPr lang="pt-BR" i="1" dirty="0" smtClean="0">
                <a:latin typeface="Arial" charset="0"/>
                <a:cs typeface="Arial" charset="0"/>
              </a:rPr>
              <a:t>benchmark</a:t>
            </a:r>
            <a:r>
              <a:rPr lang="pt-BR" dirty="0" smtClean="0">
                <a:latin typeface="Arial" charset="0"/>
                <a:cs typeface="Arial" charset="0"/>
              </a:rPr>
              <a:t>) estabelecida. Pode ser DI, Ibovespa </a:t>
            </a:r>
            <a:r>
              <a:rPr lang="pt-BR" dirty="0" err="1" smtClean="0">
                <a:latin typeface="Arial" charset="0"/>
                <a:cs typeface="Arial" charset="0"/>
              </a:rPr>
              <a:t>etc</a:t>
            </a:r>
            <a:endParaRPr lang="pt-BR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70000"/>
              </a:lnSpc>
            </a:pPr>
            <a:endParaRPr lang="pt-BR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4080</TotalTime>
  <Words>1401</Words>
  <Application>Microsoft Office PowerPoint</Application>
  <PresentationFormat>Apresentação na tela (16:9)</PresentationFormat>
  <Paragraphs>217</Paragraphs>
  <Slides>53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53</vt:i4>
      </vt:variant>
    </vt:vector>
  </HeadingPairs>
  <TitlesOfParts>
    <vt:vector size="60" baseType="lpstr">
      <vt:lpstr>Arial</vt:lpstr>
      <vt:lpstr>Calibri</vt:lpstr>
      <vt:lpstr>Century Schoolbook</vt:lpstr>
      <vt:lpstr>Symbol</vt:lpstr>
      <vt:lpstr>Wingdings</vt:lpstr>
      <vt:lpstr>Wingdings 2</vt:lpstr>
      <vt:lpstr>Balcão Envidraçado</vt:lpstr>
      <vt:lpstr>Aula 3: FUNDOS DI e RENDA FIXA PREVIDÊNCIA PRIVADA</vt:lpstr>
      <vt:lpstr>Antes de começarmos, vamos rever um pouquinho as diferenças entre TESOURO DIRETO, CDB e LCI</vt:lpstr>
      <vt:lpstr>Apresentação do PowerPoint</vt:lpstr>
      <vt:lpstr>VAMOS REVISAR E ANOTAR ALGUMAS RENTABILIDADES DE RENDA FIXA</vt:lpstr>
      <vt:lpstr>FUNDOS DE INVESTIMENTOS</vt:lpstr>
      <vt:lpstr>Fundos</vt:lpstr>
      <vt:lpstr>A Cota - Exemplo</vt:lpstr>
      <vt:lpstr>Vantagens de um fundo</vt:lpstr>
      <vt:lpstr>Taxas de Administração</vt:lpstr>
      <vt:lpstr>PRINCIPAIS FUNDOS DE RENDA FIXA </vt:lpstr>
      <vt:lpstr>Renda Fixa Curto Prazo</vt:lpstr>
      <vt:lpstr>Renda fixa LONGO PRAZO</vt:lpstr>
      <vt:lpstr>Referenciados (RF)</vt:lpstr>
      <vt:lpstr>Indices anbima</vt:lpstr>
      <vt:lpstr>Exemplos práticos: caderno</vt:lpstr>
      <vt:lpstr>Exemplo: BRADESCO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Planejamento financeiro</vt:lpstr>
      <vt:lpstr>Previdência Privada</vt:lpstr>
      <vt:lpstr>Previdência Privada</vt:lpstr>
      <vt:lpstr>Previdência Privada</vt:lpstr>
      <vt:lpstr>Segurança</vt:lpstr>
      <vt:lpstr>PGBL e VGBL</vt:lpstr>
      <vt:lpstr>Modalidades de PGBL e VGBL</vt:lpstr>
      <vt:lpstr>Taxas</vt:lpstr>
      <vt:lpstr>Caso de morte</vt:lpstr>
      <vt:lpstr>Diferenças entre PGBL e VGBL</vt:lpstr>
      <vt:lpstr>IMPOSTO DE RENDA e PGBL</vt:lpstr>
      <vt:lpstr>Declaração de IR</vt:lpstr>
      <vt:lpstr>Declaração SIMPLIFICADA</vt:lpstr>
      <vt:lpstr>Simplificada – EXEMPLO FICTÍCIO</vt:lpstr>
      <vt:lpstr>Declaração SIMPLIFICADA</vt:lpstr>
      <vt:lpstr>Apresentação do PowerPoint</vt:lpstr>
      <vt:lpstr>DECLARAÇÃO COMPLETA</vt:lpstr>
      <vt:lpstr>Completa – EXEMPLO FICTÍCIO</vt:lpstr>
      <vt:lpstr>Declaração com PGBL</vt:lpstr>
      <vt:lpstr>Apresentação do PowerPoint</vt:lpstr>
      <vt:lpstr>PGBL x VGBL</vt:lpstr>
      <vt:lpstr>Tributação</vt:lpstr>
      <vt:lpstr>Tributação</vt:lpstr>
      <vt:lpstr>PESQUISA NO SITE DA BRASILPREV  (BANCO DO BRASIL)</vt:lpstr>
      <vt:lpstr>Apresentação do PowerPoint</vt:lpstr>
      <vt:lpstr>EXERCÍCIO: qual das opções disponíveis no site você escolheria e justifique a razão</vt:lpstr>
      <vt:lpstr>PLANILHA SIMULAÇÃO EXCEL</vt:lpstr>
      <vt:lpstr>Apresentação do PowerPoint</vt:lpstr>
      <vt:lpstr>Considerações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94</cp:revision>
  <dcterms:created xsi:type="dcterms:W3CDTF">2014-03-20T11:04:22Z</dcterms:created>
  <dcterms:modified xsi:type="dcterms:W3CDTF">2021-01-13T00:23:01Z</dcterms:modified>
</cp:coreProperties>
</file>