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7"/>
  </p:notesMasterIdLst>
  <p:sldIdLst>
    <p:sldId id="277" r:id="rId2"/>
    <p:sldId id="394" r:id="rId3"/>
    <p:sldId id="344" r:id="rId4"/>
    <p:sldId id="346" r:id="rId5"/>
    <p:sldId id="376" r:id="rId6"/>
    <p:sldId id="347" r:id="rId7"/>
    <p:sldId id="377" r:id="rId8"/>
    <p:sldId id="349" r:id="rId9"/>
    <p:sldId id="350" r:id="rId10"/>
    <p:sldId id="351" r:id="rId11"/>
    <p:sldId id="352" r:id="rId12"/>
    <p:sldId id="378" r:id="rId13"/>
    <p:sldId id="380" r:id="rId14"/>
    <p:sldId id="353" r:id="rId15"/>
    <p:sldId id="379" r:id="rId16"/>
    <p:sldId id="354" r:id="rId17"/>
    <p:sldId id="355" r:id="rId18"/>
    <p:sldId id="356" r:id="rId19"/>
    <p:sldId id="357" r:id="rId20"/>
    <p:sldId id="358" r:id="rId21"/>
    <p:sldId id="359" r:id="rId22"/>
    <p:sldId id="360" r:id="rId23"/>
    <p:sldId id="361" r:id="rId24"/>
    <p:sldId id="362" r:id="rId25"/>
    <p:sldId id="381" r:id="rId26"/>
    <p:sldId id="363" r:id="rId27"/>
    <p:sldId id="364" r:id="rId28"/>
    <p:sldId id="382" r:id="rId29"/>
    <p:sldId id="367" r:id="rId30"/>
    <p:sldId id="368" r:id="rId31"/>
    <p:sldId id="369" r:id="rId32"/>
    <p:sldId id="383" r:id="rId33"/>
    <p:sldId id="373" r:id="rId34"/>
    <p:sldId id="385" r:id="rId35"/>
    <p:sldId id="386" r:id="rId36"/>
    <p:sldId id="387" r:id="rId37"/>
    <p:sldId id="388" r:id="rId38"/>
    <p:sldId id="393" r:id="rId39"/>
    <p:sldId id="389" r:id="rId40"/>
    <p:sldId id="390" r:id="rId41"/>
    <p:sldId id="391" r:id="rId42"/>
    <p:sldId id="395" r:id="rId43"/>
    <p:sldId id="392" r:id="rId44"/>
    <p:sldId id="396" r:id="rId45"/>
    <p:sldId id="397" r:id="rId46"/>
  </p:sldIdLst>
  <p:sldSz cx="9144000" cy="5143500" type="screen16x9"/>
  <p:notesSz cx="6858000" cy="9144000"/>
  <p:defaultTextStyle>
    <a:defPPr>
      <a:defRPr lang="pt-BR"/>
    </a:defPPr>
    <a:lvl1pPr marL="0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7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3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0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06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82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59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35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12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726" y="66"/>
      </p:cViewPr>
      <p:guideLst>
        <p:guide orient="horz" pos="1620"/>
        <p:guide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E4630A-FCF1-43EE-A223-679DD66787FC}" type="datetimeFigureOut">
              <a:rPr lang="pt-BR" smtClean="0"/>
              <a:t>14/01/2021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5A22B-7DE4-488C-9343-776456B668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0628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7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53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30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06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82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59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35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12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2343150"/>
            <a:ext cx="6172200" cy="142077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3752492"/>
            <a:ext cx="6172200" cy="1028700"/>
          </a:xfrm>
        </p:spPr>
        <p:txBody>
          <a:bodyPr/>
          <a:lstStyle>
            <a:lvl1pPr marL="0" indent="0" algn="l">
              <a:buNone/>
              <a:defRPr sz="1300" b="1">
                <a:solidFill>
                  <a:schemeClr val="tx2"/>
                </a:solidFill>
              </a:defRPr>
            </a:lvl1pPr>
            <a:lvl2pPr marL="342882" indent="0" algn="ctr">
              <a:buNone/>
            </a:lvl2pPr>
            <a:lvl3pPr marL="685764" indent="0" algn="ctr">
              <a:buNone/>
            </a:lvl3pPr>
            <a:lvl4pPr marL="1028647" indent="0" algn="ctr">
              <a:buNone/>
            </a:lvl4pPr>
            <a:lvl5pPr marL="1371530" indent="0" algn="ctr">
              <a:buNone/>
            </a:lvl5pPr>
            <a:lvl6pPr marL="1714412" indent="0" algn="ctr">
              <a:buNone/>
            </a:lvl6pPr>
            <a:lvl7pPr marL="2057294" indent="0" algn="ctr">
              <a:buNone/>
            </a:lvl7pPr>
            <a:lvl8pPr marL="2400177" indent="0" algn="ctr">
              <a:buNone/>
            </a:lvl8pPr>
            <a:lvl9pPr marL="2743059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8050371" y="832948"/>
            <a:ext cx="1714500" cy="381000"/>
          </a:xfrm>
        </p:spPr>
        <p:txBody>
          <a:bodyPr/>
          <a:lstStyle/>
          <a:p>
            <a:fld id="{2EAFCFB7-0662-4950-B842-D91136DD0A31}" type="datetimeFigureOut">
              <a:rPr lang="pt-BR" smtClean="0"/>
              <a:t>14/01/2021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534469" y="3088246"/>
            <a:ext cx="27432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51435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2" name="Retângulo 11"/>
          <p:cNvSpPr/>
          <p:nvPr/>
        </p:nvSpPr>
        <p:spPr bwMode="auto">
          <a:xfrm>
            <a:off x="276337" y="0"/>
            <a:ext cx="104664" cy="51435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51435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51435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51435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27" name="Retângulo 26"/>
          <p:cNvSpPr/>
          <p:nvPr/>
        </p:nvSpPr>
        <p:spPr bwMode="auto">
          <a:xfrm>
            <a:off x="1219201" y="0"/>
            <a:ext cx="76200" cy="51435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2571750"/>
            <a:ext cx="1295400" cy="97155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3650064"/>
            <a:ext cx="641424" cy="481068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4125475"/>
            <a:ext cx="137160" cy="10287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4341114"/>
            <a:ext cx="274320" cy="20574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5" name="Elipse 24"/>
          <p:cNvSpPr/>
          <p:nvPr/>
        </p:nvSpPr>
        <p:spPr>
          <a:xfrm>
            <a:off x="1905000" y="3371850"/>
            <a:ext cx="365760" cy="27432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3696530"/>
            <a:ext cx="609600" cy="388143"/>
          </a:xfrm>
        </p:spPr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FCFB7-0662-4950-B842-D91136DD0A31}" type="datetimeFigureOut">
              <a:rPr lang="pt-BR" smtClean="0"/>
              <a:t>14/01/2021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1676400" cy="4388644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FCFB7-0662-4950-B842-D91136DD0A31}" type="datetimeFigureOut">
              <a:rPr lang="pt-BR" smtClean="0"/>
              <a:t>14/01/2021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200150"/>
            <a:ext cx="7467600" cy="3655314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EAFCFB7-0662-4950-B842-D91136DD0A31}" type="datetimeFigureOut">
              <a:rPr lang="pt-BR" smtClean="0"/>
              <a:t>14/01/2021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3">
        <p:tmplLst>
          <p:tmpl lvl="1">
            <p:tnLst>
              <p:par>
                <p:cTn presetID="16" presetClass="entr" presetSubtype="2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6" presetClass="entr" presetSubtype="2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6" presetClass="entr" presetSubtype="2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6" presetClass="entr" presetSubtype="2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6" presetClass="entr" presetSubtype="2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171703"/>
            <a:ext cx="6172200" cy="1540193"/>
          </a:xfrm>
        </p:spPr>
        <p:txBody>
          <a:bodyPr/>
          <a:lstStyle>
            <a:lvl1pPr algn="l">
              <a:buNone/>
              <a:defRPr sz="2300" b="1" cap="sm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3757613"/>
            <a:ext cx="6172200" cy="1028700"/>
          </a:xfrm>
        </p:spPr>
        <p:txBody>
          <a:bodyPr anchor="t"/>
          <a:lstStyle>
            <a:lvl1pPr marL="0" indent="0">
              <a:buNone/>
              <a:defRPr sz="1300" b="1">
                <a:solidFill>
                  <a:schemeClr val="tx2"/>
                </a:solidFill>
              </a:defRPr>
            </a:lvl1pPr>
            <a:lvl2pPr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8049006" y="830199"/>
            <a:ext cx="1714500" cy="381000"/>
          </a:xfrm>
        </p:spPr>
        <p:txBody>
          <a:bodyPr/>
          <a:lstStyle/>
          <a:p>
            <a:fld id="{2EAFCFB7-0662-4950-B842-D91136DD0A31}" type="datetimeFigureOut">
              <a:rPr lang="pt-BR" smtClean="0"/>
              <a:t>14/01/2021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534656" y="3086100"/>
            <a:ext cx="27432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51435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0" name="Retângulo 9"/>
          <p:cNvSpPr/>
          <p:nvPr/>
        </p:nvSpPr>
        <p:spPr bwMode="auto">
          <a:xfrm>
            <a:off x="276337" y="0"/>
            <a:ext cx="104664" cy="51435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51435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51435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51435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8" name="Retângulo 17"/>
          <p:cNvSpPr/>
          <p:nvPr/>
        </p:nvSpPr>
        <p:spPr bwMode="auto">
          <a:xfrm>
            <a:off x="1219201" y="0"/>
            <a:ext cx="76200" cy="51435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2571750"/>
            <a:ext cx="1295400" cy="97155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3650064"/>
            <a:ext cx="641424" cy="481068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4125475"/>
            <a:ext cx="137160" cy="10287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4343400"/>
            <a:ext cx="274320" cy="20574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3359916"/>
            <a:ext cx="365760" cy="27432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3696530"/>
            <a:ext cx="609600" cy="388143"/>
          </a:xfrm>
        </p:spPr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FCFB7-0662-4950-B842-D91136DD0A31}" type="datetimeFigureOut">
              <a:rPr lang="pt-BR" smtClean="0"/>
              <a:t>14/01/2021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200151"/>
            <a:ext cx="3657600" cy="3429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200151"/>
            <a:ext cx="3657600" cy="3429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7543800" cy="85725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FCFB7-0662-4950-B842-D91136DD0A31}" type="datetimeFigureOut">
              <a:rPr lang="pt-BR" smtClean="0"/>
              <a:t>14/01/2021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1771651"/>
            <a:ext cx="3657600" cy="291465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1771651"/>
            <a:ext cx="3657600" cy="291465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177290"/>
            <a:ext cx="3657600" cy="49377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15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177290"/>
            <a:ext cx="3657600" cy="49377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15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EAFCFB7-0662-4950-B842-D91136DD0A31}" type="datetimeFigureOut">
              <a:rPr lang="pt-BR" smtClean="0"/>
              <a:t>14/01/2021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FCFB7-0662-4950-B842-D91136DD0A31}" type="datetimeFigureOut">
              <a:rPr lang="pt-BR" smtClean="0"/>
              <a:t>14/01/2021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4160521" y="2343150"/>
            <a:ext cx="4732020" cy="457200"/>
          </a:xfrm>
        </p:spPr>
        <p:txBody>
          <a:bodyPr anchor="b"/>
          <a:lstStyle>
            <a:lvl1pPr algn="l">
              <a:buNone/>
              <a:defRPr sz="1500" b="1" cap="sm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05741"/>
            <a:ext cx="1527048" cy="3737610"/>
          </a:xfrm>
        </p:spPr>
        <p:txBody>
          <a:bodyPr/>
          <a:lstStyle>
            <a:lvl1pPr marL="0" indent="0">
              <a:spcBef>
                <a:spcPts val="300"/>
              </a:spcBef>
              <a:spcAft>
                <a:spcPts val="750"/>
              </a:spcAft>
              <a:buNone/>
              <a:defRPr sz="900"/>
            </a:lvl1pPr>
            <a:lvl2pPr>
              <a:buNone/>
              <a:defRPr sz="900"/>
            </a:lvl2pPr>
            <a:lvl3pPr>
              <a:buNone/>
              <a:defRPr sz="800"/>
            </a:lvl3pPr>
            <a:lvl4pPr>
              <a:buNone/>
              <a:defRPr sz="700"/>
            </a:lvl4pPr>
            <a:lvl5pPr>
              <a:buNone/>
              <a:defRPr sz="7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51435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4" name="Elipse 13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05740"/>
            <a:ext cx="5638800" cy="4745736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EAFCFB7-0662-4950-B842-D91136DD0A31}" type="datetimeFigureOut">
              <a:rPr lang="pt-BR" smtClean="0"/>
              <a:t>14/01/2021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3" name="Elipse 12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4138803" y="2343150"/>
            <a:ext cx="4732020" cy="457200"/>
          </a:xfrm>
        </p:spPr>
        <p:txBody>
          <a:bodyPr anchor="b"/>
          <a:lstStyle>
            <a:lvl1pPr algn="l">
              <a:buNone/>
              <a:defRPr sz="15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51435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24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9" y="198596"/>
            <a:ext cx="1524000" cy="3717036"/>
          </a:xfrm>
        </p:spPr>
        <p:txBody>
          <a:bodyPr rot="0" spcFirstLastPara="0" vertOverflow="overflow" horzOverflow="overflow" vert="horz" wrap="square" lIns="91435" tIns="45718" rIns="91435" bIns="45718" numCol="1" spcCol="274306" rtlCol="0" fromWordArt="0" anchor="t" anchorCtr="0" forceAA="0" compatLnSpc="1">
            <a:normAutofit/>
          </a:bodyPr>
          <a:lstStyle>
            <a:lvl1pPr marL="0" indent="0">
              <a:spcBef>
                <a:spcPts val="75"/>
              </a:spcBef>
              <a:spcAft>
                <a:spcPts val="300"/>
              </a:spcAft>
              <a:buFontTx/>
              <a:buNone/>
              <a:defRPr sz="9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51435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EAFCFB7-0662-4950-B842-D91136DD0A31}" type="datetimeFigureOut">
              <a:rPr lang="pt-BR" smtClean="0"/>
              <a:t>14/01/2021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91435" tIns="45718" rIns="91435" bIns="45718" anchor="b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7467600" cy="3655314"/>
          </a:xfrm>
          <a:prstGeom prst="rect">
            <a:avLst/>
          </a:prstGeom>
        </p:spPr>
        <p:txBody>
          <a:bodyPr vert="horz" lIns="91435" tIns="45718" rIns="91435" bIns="45718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840981" y="763382"/>
            <a:ext cx="1508760" cy="384048"/>
          </a:xfrm>
          <a:prstGeom prst="rect">
            <a:avLst/>
          </a:prstGeom>
        </p:spPr>
        <p:txBody>
          <a:bodyPr vert="horz" lIns="91435" tIns="45718" rIns="91435" bIns="45718" anchor="ctr" anchorCtr="0"/>
          <a:lstStyle>
            <a:lvl1pPr algn="r" eaLnBrk="1" latinLnBrk="0" hangingPunct="1">
              <a:defRPr kumimoji="0" sz="900">
                <a:solidFill>
                  <a:schemeClr val="tx2"/>
                </a:solidFill>
              </a:defRPr>
            </a:lvl1pPr>
          </a:lstStyle>
          <a:p>
            <a:fld id="{2EAFCFB7-0662-4950-B842-D91136DD0A31}" type="datetimeFigureOut">
              <a:rPr lang="pt-BR" smtClean="0"/>
              <a:t>14/01/2021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7390237" y="2757210"/>
            <a:ext cx="2400300" cy="365760"/>
          </a:xfrm>
          <a:prstGeom prst="rect">
            <a:avLst/>
          </a:prstGeom>
        </p:spPr>
        <p:txBody>
          <a:bodyPr vert="horz" lIns="91435" tIns="45718" rIns="91435" bIns="45718" anchor="ctr" anchorCtr="0"/>
          <a:lstStyle>
            <a:lvl1pPr algn="l" eaLnBrk="1" latinLnBrk="0" hangingPunct="1">
              <a:defRPr kumimoji="0" sz="9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2" name="Elipse 11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4300539"/>
            <a:ext cx="609600" cy="390906"/>
          </a:xfrm>
          <a:prstGeom prst="rect">
            <a:avLst/>
          </a:prstGeom>
        </p:spPr>
        <p:txBody>
          <a:bodyPr vert="horz" lIns="91435" tIns="45718" rIns="91435" bIns="45718" anchor="ctr"/>
          <a:lstStyle>
            <a:lvl1pPr algn="ctr" eaLnBrk="1" latinLnBrk="0" hangingPunct="1">
              <a:defRPr kumimoji="0" sz="1100" b="1">
                <a:solidFill>
                  <a:srgbClr val="FFFFFF"/>
                </a:solidFill>
              </a:defRPr>
            </a:lvl1pPr>
          </a:lstStyle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23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05730" indent="-205730" algn="l" rtl="0" eaLnBrk="1" latinLnBrk="0" hangingPunct="1">
        <a:spcBef>
          <a:spcPts val="450"/>
        </a:spcBef>
        <a:buClr>
          <a:schemeClr val="accent1"/>
        </a:buClr>
        <a:buSzPct val="7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80035" indent="-20573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4" indent="-137153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891494" indent="-137153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24" indent="-137153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302953" indent="-137153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508682" indent="-137153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1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1714412" indent="-137153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1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1920141" indent="-137153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1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5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267744" y="1559140"/>
            <a:ext cx="6172200" cy="1065579"/>
          </a:xfrm>
        </p:spPr>
        <p:txBody>
          <a:bodyPr>
            <a:noAutofit/>
          </a:bodyPr>
          <a:lstStyle/>
          <a:p>
            <a:pPr algn="ctr"/>
            <a:r>
              <a:rPr lang="pt-BR" sz="3200" dirty="0" smtClean="0">
                <a:solidFill>
                  <a:schemeClr val="accent1"/>
                </a:solidFill>
              </a:rPr>
              <a:t>Aula 4</a:t>
            </a:r>
            <a:r>
              <a:rPr lang="pt-BR" sz="3200" dirty="0" smtClean="0"/>
              <a:t>: Mercado de AÇÕES</a:t>
            </a:r>
            <a:endParaRPr lang="pt-BR" sz="3200" dirty="0"/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>
          <a:xfrm>
            <a:off x="2267744" y="3435846"/>
            <a:ext cx="6172200" cy="771525"/>
          </a:xfrm>
        </p:spPr>
        <p:txBody>
          <a:bodyPr>
            <a:normAutofit/>
          </a:bodyPr>
          <a:lstStyle/>
          <a:p>
            <a:pPr algn="ctr"/>
            <a:r>
              <a:rPr lang="pt-BR" sz="1600" dirty="0" smtClean="0"/>
              <a:t>Prof. </a:t>
            </a:r>
            <a:r>
              <a:rPr lang="pt-BR" sz="1600" dirty="0" err="1" smtClean="0"/>
              <a:t>Elisson</a:t>
            </a:r>
            <a:r>
              <a:rPr lang="pt-BR" sz="1600" dirty="0" smtClean="0"/>
              <a:t> de Andrade</a:t>
            </a:r>
          </a:p>
          <a:p>
            <a:pPr algn="ctr"/>
            <a:r>
              <a:rPr lang="pt-BR" sz="1600" dirty="0" smtClean="0"/>
              <a:t>eapandra@gmail.com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324217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to 5"/>
          <p:cNvCxnSpPr/>
          <p:nvPr/>
        </p:nvCxnSpPr>
        <p:spPr>
          <a:xfrm>
            <a:off x="0" y="951570"/>
            <a:ext cx="8964488" cy="0"/>
          </a:xfrm>
          <a:prstGeom prst="line">
            <a:avLst/>
          </a:prstGeom>
          <a:ln w="25400">
            <a:solidFill>
              <a:schemeClr val="tx1"/>
            </a:solidFill>
          </a:ln>
          <a:scene3d>
            <a:camera prst="orthographicFront"/>
            <a:lightRig rig="threePt" dir="t"/>
          </a:scene3d>
          <a:sp3d extrusionH="76200">
            <a:bevelT/>
            <a:extrusionClr>
              <a:schemeClr val="tx2"/>
            </a:extrusion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304800" y="342900"/>
            <a:ext cx="8686800" cy="628650"/>
          </a:xfrm>
        </p:spPr>
        <p:txBody>
          <a:bodyPr/>
          <a:lstStyle/>
          <a:p>
            <a:pPr eaLnBrk="1" hangingPunct="1"/>
            <a:r>
              <a:rPr lang="pt-BR" dirty="0" smtClean="0"/>
              <a:t>Operando no mercado</a:t>
            </a:r>
          </a:p>
        </p:txBody>
      </p:sp>
      <p:sp>
        <p:nvSpPr>
          <p:cNvPr id="8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67544" y="1167594"/>
            <a:ext cx="8038728" cy="3888432"/>
          </a:xfrm>
        </p:spPr>
        <p:txBody>
          <a:bodyPr>
            <a:normAutofit/>
          </a:bodyPr>
          <a:lstStyle/>
          <a:p>
            <a:pPr eaLnBrk="1" hangingPunct="1"/>
            <a:r>
              <a:rPr lang="pt-BR" sz="2000" dirty="0" smtClean="0"/>
              <a:t>Na Bovespa todas empresas são identificadas por um código, que traz quatro letras e um número </a:t>
            </a:r>
          </a:p>
          <a:p>
            <a:pPr eaLnBrk="1" hangingPunct="1"/>
            <a:r>
              <a:rPr lang="pt-BR" sz="2000" dirty="0" smtClean="0"/>
              <a:t>EXEMPLOS</a:t>
            </a:r>
          </a:p>
          <a:p>
            <a:pPr lvl="1" eaLnBrk="1" hangingPunct="1"/>
            <a:r>
              <a:rPr lang="pt-BR" sz="2000" dirty="0" smtClean="0">
                <a:latin typeface="Arial" charset="0"/>
                <a:cs typeface="Arial" charset="0"/>
              </a:rPr>
              <a:t>NATU3: Natura ON</a:t>
            </a:r>
          </a:p>
          <a:p>
            <a:pPr lvl="1" eaLnBrk="1" hangingPunct="1"/>
            <a:r>
              <a:rPr lang="pt-BR" sz="2000" dirty="0" smtClean="0">
                <a:latin typeface="Arial" charset="0"/>
                <a:cs typeface="Arial" charset="0"/>
              </a:rPr>
              <a:t>PETR4: Petrobrás PN</a:t>
            </a:r>
          </a:p>
          <a:p>
            <a:pPr lvl="1" eaLnBrk="1" hangingPunct="1"/>
            <a:r>
              <a:rPr lang="pt-BR" sz="2000" dirty="0" smtClean="0">
                <a:latin typeface="Arial" charset="0"/>
                <a:cs typeface="Arial" charset="0"/>
              </a:rPr>
              <a:t>VALE3: Vale do Rio Doce ON</a:t>
            </a:r>
          </a:p>
          <a:p>
            <a:pPr lvl="1" eaLnBrk="1" hangingPunct="1"/>
            <a:r>
              <a:rPr lang="pt-BR" sz="2000" dirty="0" smtClean="0">
                <a:latin typeface="Arial" charset="0"/>
                <a:cs typeface="Arial" charset="0"/>
              </a:rPr>
              <a:t>BBDC3: Bradesco ON</a:t>
            </a:r>
          </a:p>
          <a:p>
            <a:pPr lvl="1" eaLnBrk="1" hangingPunct="1"/>
            <a:r>
              <a:rPr lang="pt-BR" sz="2000" dirty="0" smtClean="0">
                <a:latin typeface="Arial" charset="0"/>
                <a:cs typeface="Arial" charset="0"/>
              </a:rPr>
              <a:t>AMAR3: Lojas Marisa ON</a:t>
            </a:r>
          </a:p>
          <a:p>
            <a:pPr lvl="1" eaLnBrk="1" hangingPunct="1"/>
            <a:endParaRPr lang="pt-BR" sz="20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728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to 5"/>
          <p:cNvCxnSpPr/>
          <p:nvPr/>
        </p:nvCxnSpPr>
        <p:spPr>
          <a:xfrm>
            <a:off x="0" y="951570"/>
            <a:ext cx="8964488" cy="0"/>
          </a:xfrm>
          <a:prstGeom prst="line">
            <a:avLst/>
          </a:prstGeom>
          <a:ln w="25400">
            <a:solidFill>
              <a:schemeClr val="tx1"/>
            </a:solidFill>
          </a:ln>
          <a:scene3d>
            <a:camera prst="orthographicFront"/>
            <a:lightRig rig="threePt" dir="t"/>
          </a:scene3d>
          <a:sp3d extrusionH="76200">
            <a:bevelT/>
            <a:extrusionClr>
              <a:schemeClr val="tx2"/>
            </a:extrusion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304800" y="342900"/>
            <a:ext cx="8686800" cy="628650"/>
          </a:xfrm>
        </p:spPr>
        <p:txBody>
          <a:bodyPr/>
          <a:lstStyle/>
          <a:p>
            <a:pPr eaLnBrk="1" hangingPunct="1"/>
            <a:r>
              <a:rPr lang="pt-BR" dirty="0" smtClean="0"/>
              <a:t>Operando no mercado</a:t>
            </a:r>
          </a:p>
        </p:txBody>
      </p:sp>
      <p:sp>
        <p:nvSpPr>
          <p:cNvPr id="10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4800" y="1165621"/>
            <a:ext cx="7867600" cy="3782393"/>
          </a:xfrm>
        </p:spPr>
        <p:txBody>
          <a:bodyPr>
            <a:normAutofit/>
          </a:bodyPr>
          <a:lstStyle/>
          <a:p>
            <a:pPr eaLnBrk="1" hangingPunct="1">
              <a:lnSpc>
                <a:spcPct val="200000"/>
              </a:lnSpc>
            </a:pPr>
            <a:r>
              <a:rPr lang="pt-BR" dirty="0" smtClean="0"/>
              <a:t>LOTE</a:t>
            </a:r>
          </a:p>
          <a:p>
            <a:pPr lvl="1" eaLnBrk="1" hangingPunct="1">
              <a:lnSpc>
                <a:spcPct val="200000"/>
              </a:lnSpc>
            </a:pPr>
            <a:r>
              <a:rPr lang="pt-BR" dirty="0"/>
              <a:t>T</a:t>
            </a:r>
            <a:r>
              <a:rPr lang="pt-BR" dirty="0" smtClean="0"/>
              <a:t>odas as ações são negociadas por lotes. Geralmente de 100 ações.</a:t>
            </a:r>
          </a:p>
          <a:p>
            <a:pPr lvl="1" eaLnBrk="1" hangingPunct="1">
              <a:lnSpc>
                <a:spcPct val="200000"/>
              </a:lnSpc>
            </a:pPr>
            <a:r>
              <a:rPr lang="pt-BR" dirty="0" smtClean="0"/>
              <a:t>Os lotes servem para que se possa negociar valores mais altos. </a:t>
            </a:r>
          </a:p>
        </p:txBody>
      </p:sp>
    </p:spTree>
    <p:extLst>
      <p:ext uri="{BB962C8B-B14F-4D97-AF65-F5344CB8AC3E}">
        <p14:creationId xmlns:p14="http://schemas.microsoft.com/office/powerpoint/2010/main" val="2919658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55"/>
            <a:ext cx="9144000" cy="5140990"/>
          </a:xfrm>
          <a:prstGeom prst="rect">
            <a:avLst/>
          </a:prstGeom>
        </p:spPr>
      </p:pic>
      <p:sp>
        <p:nvSpPr>
          <p:cNvPr id="3" name="Elipse 2"/>
          <p:cNvSpPr/>
          <p:nvPr/>
        </p:nvSpPr>
        <p:spPr>
          <a:xfrm>
            <a:off x="611560" y="843558"/>
            <a:ext cx="720080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5" name="Conector de seta reta 4"/>
          <p:cNvCxnSpPr/>
          <p:nvPr/>
        </p:nvCxnSpPr>
        <p:spPr>
          <a:xfrm flipH="1" flipV="1">
            <a:off x="1348810" y="1203598"/>
            <a:ext cx="864096" cy="42115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2813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411510"/>
            <a:ext cx="7467600" cy="857250"/>
          </a:xfrm>
        </p:spPr>
        <p:txBody>
          <a:bodyPr/>
          <a:lstStyle/>
          <a:p>
            <a:pPr algn="ctr"/>
            <a:r>
              <a:rPr lang="pt-BR" dirty="0" smtClean="0"/>
              <a:t>SISTEMA DE LEILÃO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323528" y="1707654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- Livro de OFERTAS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323528" y="2331214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- Melhor preço fica no TOPO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323528" y="3066514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- Ofertas iguais: negocia quem a colocou primeiro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11060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smtClean="0"/>
          </a:p>
        </p:txBody>
      </p:sp>
      <p:sp>
        <p:nvSpPr>
          <p:cNvPr id="19459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pt-BR" smtClean="0"/>
          </a:p>
        </p:txBody>
      </p:sp>
      <p:pic>
        <p:nvPicPr>
          <p:cNvPr id="1946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172" y="0"/>
            <a:ext cx="8388424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5386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2574" y="299720"/>
            <a:ext cx="6458851" cy="4544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171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to 5"/>
          <p:cNvCxnSpPr/>
          <p:nvPr/>
        </p:nvCxnSpPr>
        <p:spPr>
          <a:xfrm>
            <a:off x="0" y="951570"/>
            <a:ext cx="8964488" cy="0"/>
          </a:xfrm>
          <a:prstGeom prst="line">
            <a:avLst/>
          </a:prstGeom>
          <a:ln w="25400">
            <a:solidFill>
              <a:schemeClr val="tx1"/>
            </a:solidFill>
          </a:ln>
          <a:scene3d>
            <a:camera prst="orthographicFront"/>
            <a:lightRig rig="threePt" dir="t"/>
          </a:scene3d>
          <a:sp3d extrusionH="76200">
            <a:bevelT/>
            <a:extrusionClr>
              <a:schemeClr val="tx2"/>
            </a:extrusion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500063" y="2411016"/>
            <a:ext cx="8229600" cy="857250"/>
          </a:xfrm>
        </p:spPr>
        <p:txBody>
          <a:bodyPr>
            <a:noAutofit/>
          </a:bodyPr>
          <a:lstStyle/>
          <a:p>
            <a:pPr algn="ctr" eaLnBrk="1" hangingPunct="1"/>
            <a:r>
              <a:rPr lang="pt-BR" sz="3600" dirty="0" smtClean="0"/>
              <a:t>Agora vamos acompanhar as cotações ao longo do tempo</a:t>
            </a:r>
          </a:p>
        </p:txBody>
      </p:sp>
    </p:spTree>
    <p:extLst>
      <p:ext uri="{BB962C8B-B14F-4D97-AF65-F5344CB8AC3E}">
        <p14:creationId xmlns:p14="http://schemas.microsoft.com/office/powerpoint/2010/main" val="823710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smtClean="0"/>
          </a:p>
        </p:txBody>
      </p:sp>
      <p:sp>
        <p:nvSpPr>
          <p:cNvPr id="24579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pt-BR" smtClean="0"/>
          </a:p>
        </p:txBody>
      </p:sp>
      <p:pic>
        <p:nvPicPr>
          <p:cNvPr id="2458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3589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smtClean="0"/>
          </a:p>
        </p:txBody>
      </p:sp>
      <p:sp>
        <p:nvSpPr>
          <p:cNvPr id="2560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pt-BR" smtClean="0"/>
          </a:p>
        </p:txBody>
      </p:sp>
      <p:pic>
        <p:nvPicPr>
          <p:cNvPr id="2560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5722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smtClean="0"/>
          </a:p>
        </p:txBody>
      </p:sp>
      <p:sp>
        <p:nvSpPr>
          <p:cNvPr id="26627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pt-BR" smtClean="0"/>
          </a:p>
        </p:txBody>
      </p:sp>
      <p:pic>
        <p:nvPicPr>
          <p:cNvPr id="2662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4595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7584" y="3003798"/>
            <a:ext cx="7467600" cy="857250"/>
          </a:xfrm>
        </p:spPr>
        <p:txBody>
          <a:bodyPr>
            <a:noAutofit/>
          </a:bodyPr>
          <a:lstStyle/>
          <a:p>
            <a:pPr algn="ctr"/>
            <a:r>
              <a:rPr lang="pt-BR" sz="3200" b="1" dirty="0" smtClean="0"/>
              <a:t>Pergunta</a:t>
            </a:r>
            <a:r>
              <a:rPr lang="pt-BR" sz="3200" dirty="0" smtClean="0"/>
              <a:t>: escreva num papel quais os investimentos em renda fixa </a:t>
            </a:r>
            <a:r>
              <a:rPr lang="pt-BR" sz="3200" b="1" u="sng" dirty="0" smtClean="0">
                <a:solidFill>
                  <a:schemeClr val="accent1"/>
                </a:solidFill>
              </a:rPr>
              <a:t>parecem</a:t>
            </a:r>
            <a:r>
              <a:rPr lang="pt-BR" sz="3200" b="1" dirty="0" smtClean="0">
                <a:solidFill>
                  <a:schemeClr val="accent1"/>
                </a:solidFill>
              </a:rPr>
              <a:t> ser mais interessantes para o seu caso</a:t>
            </a:r>
            <a:r>
              <a:rPr lang="pt-BR" sz="3200" dirty="0" smtClean="0"/>
              <a:t>? Escreva, no mínimo, duas justificativas para essa impressão.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1768827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Tipos de ordem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pt-BR" b="1" dirty="0" smtClean="0"/>
              <a:t>A mercado</a:t>
            </a:r>
            <a:r>
              <a:rPr lang="pt-BR" dirty="0" smtClean="0"/>
              <a:t>: aceita o preço de compra ou venda que estão no livro de ofertas</a:t>
            </a:r>
          </a:p>
          <a:p>
            <a:pPr>
              <a:lnSpc>
                <a:spcPct val="200000"/>
              </a:lnSpc>
            </a:pPr>
            <a:r>
              <a:rPr lang="pt-BR" b="1" dirty="0" smtClean="0"/>
              <a:t>Limitada</a:t>
            </a:r>
            <a:r>
              <a:rPr lang="pt-BR" dirty="0" smtClean="0"/>
              <a:t>: dá uma ordem de compra ou venda e espera o movimento do mercado</a:t>
            </a:r>
          </a:p>
          <a:p>
            <a:pPr>
              <a:lnSpc>
                <a:spcPct val="200000"/>
              </a:lnSpc>
            </a:pPr>
            <a:r>
              <a:rPr lang="pt-BR" dirty="0" smtClean="0"/>
              <a:t>Existem outras ordens mais complexas, como </a:t>
            </a:r>
            <a:r>
              <a:rPr lang="pt-BR" b="1" dirty="0" smtClean="0"/>
              <a:t>Stop e Start 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325953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Considere o livro de ofertas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2895786"/>
            <a:ext cx="8487746" cy="1998223"/>
          </a:xfrm>
        </p:spPr>
        <p:txBody>
          <a:bodyPr>
            <a:normAutofit/>
          </a:bodyPr>
          <a:lstStyle/>
          <a:p>
            <a:r>
              <a:rPr lang="pt-BR" dirty="0" smtClean="0"/>
              <a:t>O que significa COMPRAR a Mercado</a:t>
            </a:r>
          </a:p>
          <a:p>
            <a:r>
              <a:rPr lang="pt-BR" dirty="0" smtClean="0"/>
              <a:t>O que significa VENDER a Mercado</a:t>
            </a:r>
          </a:p>
          <a:p>
            <a:r>
              <a:rPr lang="pt-BR" dirty="0" smtClean="0"/>
              <a:t>O que significa dar uma ordem de COMPRA limitada</a:t>
            </a:r>
          </a:p>
          <a:p>
            <a:r>
              <a:rPr lang="pt-BR" dirty="0" smtClean="0"/>
              <a:t>E uma ordem de VENDA limitada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59" t="54863" r="4426" b="24590"/>
          <a:stretch/>
        </p:blipFill>
        <p:spPr bwMode="auto">
          <a:xfrm>
            <a:off x="1824971" y="1203598"/>
            <a:ext cx="5340844" cy="135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9092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to 5"/>
          <p:cNvCxnSpPr/>
          <p:nvPr/>
        </p:nvCxnSpPr>
        <p:spPr>
          <a:xfrm>
            <a:off x="0" y="951570"/>
            <a:ext cx="8964488" cy="0"/>
          </a:xfrm>
          <a:prstGeom prst="line">
            <a:avLst/>
          </a:prstGeom>
          <a:ln w="25400">
            <a:solidFill>
              <a:schemeClr val="tx1"/>
            </a:solidFill>
          </a:ln>
          <a:scene3d>
            <a:camera prst="orthographicFront"/>
            <a:lightRig rig="threePt" dir="t"/>
          </a:scene3d>
          <a:sp3d extrusionH="76200">
            <a:bevelT/>
            <a:extrusionClr>
              <a:schemeClr val="tx2"/>
            </a:extrusion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428625" y="2303860"/>
            <a:ext cx="8229600" cy="857250"/>
          </a:xfrm>
        </p:spPr>
        <p:txBody>
          <a:bodyPr/>
          <a:lstStyle/>
          <a:p>
            <a:pPr algn="ctr" eaLnBrk="1" hangingPunct="1"/>
            <a:r>
              <a:rPr lang="pt-BR" dirty="0" smtClean="0"/>
              <a:t>LIQUIDEZ</a:t>
            </a:r>
          </a:p>
        </p:txBody>
      </p:sp>
    </p:spTree>
    <p:extLst>
      <p:ext uri="{BB962C8B-B14F-4D97-AF65-F5344CB8AC3E}">
        <p14:creationId xmlns:p14="http://schemas.microsoft.com/office/powerpoint/2010/main" val="3633871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smtClean="0"/>
          </a:p>
        </p:txBody>
      </p:sp>
      <p:sp>
        <p:nvSpPr>
          <p:cNvPr id="26627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pt-BR" smtClean="0"/>
          </a:p>
        </p:txBody>
      </p:sp>
      <p:pic>
        <p:nvPicPr>
          <p:cNvPr id="2662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3478"/>
            <a:ext cx="8028384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1582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smtClean="0"/>
          </a:p>
        </p:txBody>
      </p:sp>
      <p:sp>
        <p:nvSpPr>
          <p:cNvPr id="2253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pt-BR" smtClean="0"/>
          </a:p>
        </p:txBody>
      </p:sp>
      <p:pic>
        <p:nvPicPr>
          <p:cNvPr id="2253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729" y="0"/>
            <a:ext cx="8100392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4536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3568" y="1923678"/>
            <a:ext cx="7467600" cy="857250"/>
          </a:xfrm>
        </p:spPr>
        <p:txBody>
          <a:bodyPr>
            <a:normAutofit/>
          </a:bodyPr>
          <a:lstStyle/>
          <a:p>
            <a:pPr algn="ctr"/>
            <a:r>
              <a:rPr lang="pt-BR" sz="4000" dirty="0" smtClean="0"/>
              <a:t>VÍDEO HOMEBROKER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296644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to 5"/>
          <p:cNvCxnSpPr/>
          <p:nvPr/>
        </p:nvCxnSpPr>
        <p:spPr>
          <a:xfrm>
            <a:off x="0" y="951570"/>
            <a:ext cx="8964488" cy="0"/>
          </a:xfrm>
          <a:prstGeom prst="line">
            <a:avLst/>
          </a:prstGeom>
          <a:ln w="25400">
            <a:solidFill>
              <a:schemeClr val="tx1"/>
            </a:solidFill>
          </a:ln>
          <a:scene3d>
            <a:camera prst="orthographicFront"/>
            <a:lightRig rig="threePt" dir="t"/>
          </a:scene3d>
          <a:sp3d extrusionH="76200">
            <a:bevelT/>
            <a:extrusionClr>
              <a:schemeClr val="tx2"/>
            </a:extrusion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304800" y="342900"/>
            <a:ext cx="8686800" cy="628650"/>
          </a:xfrm>
        </p:spPr>
        <p:txBody>
          <a:bodyPr/>
          <a:lstStyle/>
          <a:p>
            <a:pPr eaLnBrk="1" hangingPunct="1"/>
            <a:r>
              <a:rPr lang="pt-BR" dirty="0" smtClean="0"/>
              <a:t>Negociando diretamente</a:t>
            </a:r>
          </a:p>
        </p:txBody>
      </p:sp>
      <p:sp>
        <p:nvSpPr>
          <p:cNvPr id="8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4800" y="1203598"/>
            <a:ext cx="8083624" cy="3394472"/>
          </a:xfrm>
        </p:spPr>
        <p:txBody>
          <a:bodyPr>
            <a:normAutofit/>
          </a:bodyPr>
          <a:lstStyle/>
          <a:p>
            <a:pPr eaLnBrk="1" hangingPunct="1">
              <a:lnSpc>
                <a:spcPct val="200000"/>
              </a:lnSpc>
            </a:pPr>
            <a:endParaRPr lang="pt-BR" b="1" dirty="0" smtClean="0"/>
          </a:p>
          <a:p>
            <a:pPr eaLnBrk="1" hangingPunct="1">
              <a:lnSpc>
                <a:spcPct val="200000"/>
              </a:lnSpc>
            </a:pPr>
            <a:r>
              <a:rPr lang="pt-BR" b="1" dirty="0" smtClean="0"/>
              <a:t>Vantagens</a:t>
            </a:r>
            <a:r>
              <a:rPr lang="pt-BR" dirty="0" smtClean="0"/>
              <a:t>: maior agilidade e controle das tomadas de decisão, menores custos</a:t>
            </a:r>
          </a:p>
          <a:p>
            <a:pPr eaLnBrk="1" hangingPunct="1">
              <a:lnSpc>
                <a:spcPct val="200000"/>
              </a:lnSpc>
            </a:pPr>
            <a:r>
              <a:rPr lang="pt-BR" b="1" dirty="0" smtClean="0"/>
              <a:t>Desvantagem</a:t>
            </a:r>
            <a:r>
              <a:rPr lang="pt-BR" dirty="0" smtClean="0"/>
              <a:t>: necessidade de alto grau de conhecimento do mercado e alto nível de investimento requerido</a:t>
            </a:r>
          </a:p>
        </p:txBody>
      </p:sp>
    </p:spTree>
    <p:extLst>
      <p:ext uri="{BB962C8B-B14F-4D97-AF65-F5344CB8AC3E}">
        <p14:creationId xmlns:p14="http://schemas.microsoft.com/office/powerpoint/2010/main" val="2397868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to 5"/>
          <p:cNvCxnSpPr/>
          <p:nvPr/>
        </p:nvCxnSpPr>
        <p:spPr>
          <a:xfrm>
            <a:off x="0" y="951570"/>
            <a:ext cx="8964488" cy="0"/>
          </a:xfrm>
          <a:prstGeom prst="line">
            <a:avLst/>
          </a:prstGeom>
          <a:ln w="25400">
            <a:solidFill>
              <a:schemeClr val="tx1"/>
            </a:solidFill>
          </a:ln>
          <a:scene3d>
            <a:camera prst="orthographicFront"/>
            <a:lightRig rig="threePt" dir="t"/>
          </a:scene3d>
          <a:sp3d extrusionH="76200">
            <a:bevelT/>
            <a:extrusionClr>
              <a:schemeClr val="tx2"/>
            </a:extrusion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304800" y="342900"/>
            <a:ext cx="8686800" cy="628650"/>
          </a:xfrm>
        </p:spPr>
        <p:txBody>
          <a:bodyPr/>
          <a:lstStyle/>
          <a:p>
            <a:pPr eaLnBrk="1" hangingPunct="1"/>
            <a:r>
              <a:rPr lang="pt-BR" dirty="0"/>
              <a:t>I</a:t>
            </a:r>
            <a:r>
              <a:rPr lang="pt-BR" dirty="0" smtClean="0"/>
              <a:t>BOVESPA</a:t>
            </a:r>
          </a:p>
        </p:txBody>
      </p:sp>
      <p:sp>
        <p:nvSpPr>
          <p:cNvPr id="8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4800" y="1165622"/>
            <a:ext cx="7723584" cy="3394472"/>
          </a:xfrm>
        </p:spPr>
        <p:txBody>
          <a:bodyPr>
            <a:noAutofit/>
          </a:bodyPr>
          <a:lstStyle/>
          <a:p>
            <a:pPr eaLnBrk="1" hangingPunct="1">
              <a:lnSpc>
                <a:spcPct val="200000"/>
              </a:lnSpc>
            </a:pPr>
            <a:r>
              <a:rPr lang="pt-BR" sz="2400" dirty="0" smtClean="0"/>
              <a:t> O que significa a frase: a bolsa caiu ou a bolsa subiu?</a:t>
            </a:r>
          </a:p>
          <a:p>
            <a:pPr lvl="1" eaLnBrk="1" hangingPunct="1">
              <a:lnSpc>
                <a:spcPct val="200000"/>
              </a:lnSpc>
            </a:pPr>
            <a:r>
              <a:rPr lang="pt-BR" sz="2000" dirty="0" smtClean="0"/>
              <a:t>Índice de ações: </a:t>
            </a:r>
            <a:r>
              <a:rPr lang="pt-BR" sz="2000" dirty="0" err="1" smtClean="0"/>
              <a:t>ibovespa</a:t>
            </a:r>
            <a:r>
              <a:rPr lang="pt-BR" sz="2000" dirty="0" smtClean="0"/>
              <a:t> (ver link)</a:t>
            </a:r>
          </a:p>
        </p:txBody>
      </p:sp>
    </p:spTree>
    <p:extLst>
      <p:ext uri="{BB962C8B-B14F-4D97-AF65-F5344CB8AC3E}">
        <p14:creationId xmlns:p14="http://schemas.microsoft.com/office/powerpoint/2010/main" val="1826854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3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to 5"/>
          <p:cNvCxnSpPr/>
          <p:nvPr/>
        </p:nvCxnSpPr>
        <p:spPr>
          <a:xfrm>
            <a:off x="0" y="951570"/>
            <a:ext cx="8964488" cy="0"/>
          </a:xfrm>
          <a:prstGeom prst="line">
            <a:avLst/>
          </a:prstGeom>
          <a:ln w="25400">
            <a:solidFill>
              <a:schemeClr val="tx1"/>
            </a:solidFill>
          </a:ln>
          <a:scene3d>
            <a:camera prst="orthographicFront"/>
            <a:lightRig rig="threePt" dir="t"/>
          </a:scene3d>
          <a:sp3d extrusionH="76200">
            <a:bevelT/>
            <a:extrusionClr>
              <a:schemeClr val="tx2"/>
            </a:extrusion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304800" y="342900"/>
            <a:ext cx="8686800" cy="628650"/>
          </a:xfrm>
        </p:spPr>
        <p:txBody>
          <a:bodyPr/>
          <a:lstStyle/>
          <a:p>
            <a:pPr eaLnBrk="1" hangingPunct="1"/>
            <a:r>
              <a:rPr lang="pt-BR" dirty="0" smtClean="0"/>
              <a:t>CUSTOS</a:t>
            </a:r>
          </a:p>
        </p:txBody>
      </p:sp>
      <p:sp>
        <p:nvSpPr>
          <p:cNvPr id="8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4800" y="1165622"/>
            <a:ext cx="7723584" cy="3394472"/>
          </a:xfrm>
        </p:spPr>
        <p:txBody>
          <a:bodyPr>
            <a:noAutofit/>
          </a:bodyPr>
          <a:lstStyle/>
          <a:p>
            <a:pPr eaLnBrk="1" hangingPunct="1">
              <a:lnSpc>
                <a:spcPct val="200000"/>
              </a:lnSpc>
            </a:pPr>
            <a:r>
              <a:rPr lang="pt-BR" sz="2400" dirty="0" smtClean="0"/>
              <a:t>Custos: </a:t>
            </a:r>
          </a:p>
          <a:p>
            <a:pPr lvl="1">
              <a:lnSpc>
                <a:spcPct val="200000"/>
              </a:lnSpc>
            </a:pPr>
            <a:r>
              <a:rPr lang="pt-BR" sz="2200" dirty="0" smtClean="0"/>
              <a:t>corretagem; </a:t>
            </a:r>
          </a:p>
          <a:p>
            <a:pPr lvl="1">
              <a:lnSpc>
                <a:spcPct val="200000"/>
              </a:lnSpc>
            </a:pPr>
            <a:r>
              <a:rPr lang="pt-BR" sz="2200" dirty="0" smtClean="0"/>
              <a:t>emolumentos; </a:t>
            </a:r>
          </a:p>
          <a:p>
            <a:pPr lvl="1">
              <a:lnSpc>
                <a:spcPct val="200000"/>
              </a:lnSpc>
            </a:pPr>
            <a:r>
              <a:rPr lang="pt-BR" sz="2200" dirty="0" smtClean="0"/>
              <a:t>Custódia</a:t>
            </a:r>
          </a:p>
        </p:txBody>
      </p:sp>
    </p:spTree>
    <p:extLst>
      <p:ext uri="{BB962C8B-B14F-4D97-AF65-F5344CB8AC3E}">
        <p14:creationId xmlns:p14="http://schemas.microsoft.com/office/powerpoint/2010/main" val="4235230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3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Custos de operação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pt-BR" sz="2400" dirty="0" smtClean="0"/>
              <a:t>Corretagem</a:t>
            </a:r>
          </a:p>
          <a:p>
            <a:pPr lvl="1">
              <a:lnSpc>
                <a:spcPct val="200000"/>
              </a:lnSpc>
            </a:pPr>
            <a:r>
              <a:rPr lang="pt-BR" sz="2000" dirty="0" smtClean="0"/>
              <a:t>Fonte de receita das corretoras</a:t>
            </a:r>
          </a:p>
          <a:p>
            <a:pPr lvl="1">
              <a:lnSpc>
                <a:spcPct val="200000"/>
              </a:lnSpc>
            </a:pPr>
            <a:r>
              <a:rPr lang="pt-BR" sz="2000" dirty="0" smtClean="0"/>
              <a:t>Cobrada em toda COMPRA e </a:t>
            </a:r>
            <a:r>
              <a:rPr lang="pt-BR" sz="2000" dirty="0" smtClean="0"/>
              <a:t>VENDA</a:t>
            </a:r>
            <a:endParaRPr lang="pt-BR" sz="2000" dirty="0" smtClean="0"/>
          </a:p>
        </p:txBody>
      </p:sp>
    </p:spTree>
    <p:extLst>
      <p:ext uri="{BB962C8B-B14F-4D97-AF65-F5344CB8AC3E}">
        <p14:creationId xmlns:p14="http://schemas.microsoft.com/office/powerpoint/2010/main" val="1334188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193708"/>
            <a:ext cx="7620000" cy="857250"/>
          </a:xfrm>
        </p:spPr>
        <p:txBody>
          <a:bodyPr>
            <a:noAutofit/>
          </a:bodyPr>
          <a:lstStyle/>
          <a:p>
            <a:pPr algn="ctr"/>
            <a:r>
              <a:rPr lang="pt-BR" sz="6000" dirty="0" smtClean="0"/>
              <a:t>Como surge o mercado de ações?</a:t>
            </a:r>
            <a:endParaRPr lang="pt-BR" sz="6000" dirty="0"/>
          </a:p>
        </p:txBody>
      </p:sp>
    </p:spTree>
    <p:extLst>
      <p:ext uri="{BB962C8B-B14F-4D97-AF65-F5344CB8AC3E}">
        <p14:creationId xmlns:p14="http://schemas.microsoft.com/office/powerpoint/2010/main" val="1554987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Custos de operação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400" dirty="0" smtClean="0"/>
              <a:t>Emolumentos + Liquidação</a:t>
            </a:r>
          </a:p>
          <a:p>
            <a:pPr lvl="1">
              <a:lnSpc>
                <a:spcPct val="150000"/>
              </a:lnSpc>
            </a:pPr>
            <a:r>
              <a:rPr lang="pt-BR" sz="2000" dirty="0" smtClean="0"/>
              <a:t>Fonte de receita da Bolsa (e </a:t>
            </a:r>
            <a:r>
              <a:rPr lang="pt-BR" sz="2000" dirty="0" err="1" smtClean="0"/>
              <a:t>Clearing</a:t>
            </a:r>
            <a:r>
              <a:rPr lang="pt-BR" sz="2000" dirty="0" smtClean="0"/>
              <a:t>)</a:t>
            </a:r>
          </a:p>
          <a:p>
            <a:pPr lvl="1">
              <a:lnSpc>
                <a:spcPct val="150000"/>
              </a:lnSpc>
            </a:pPr>
            <a:r>
              <a:rPr lang="pt-BR" sz="2000" dirty="0" smtClean="0"/>
              <a:t>Cobrada em toda COMPRA e VENDA</a:t>
            </a:r>
          </a:p>
          <a:p>
            <a:pPr lvl="1">
              <a:lnSpc>
                <a:spcPct val="150000"/>
              </a:lnSpc>
            </a:pPr>
            <a:r>
              <a:rPr lang="pt-BR" sz="2000" dirty="0" smtClean="0"/>
              <a:t>Taxa de </a:t>
            </a:r>
            <a:r>
              <a:rPr lang="pt-BR" sz="2000" dirty="0" smtClean="0"/>
              <a:t>0,030596% </a:t>
            </a:r>
            <a:r>
              <a:rPr lang="pt-BR" sz="2000" dirty="0" smtClean="0"/>
              <a:t>para operações normais (</a:t>
            </a:r>
            <a:r>
              <a:rPr lang="pt-BR" sz="2000" dirty="0" smtClean="0"/>
              <a:t>0,023096% </a:t>
            </a:r>
            <a:r>
              <a:rPr lang="pt-BR" sz="2000" dirty="0" err="1" smtClean="0"/>
              <a:t>day</a:t>
            </a:r>
            <a:r>
              <a:rPr lang="pt-BR" sz="2000" dirty="0" smtClean="0"/>
              <a:t> trade)</a:t>
            </a:r>
          </a:p>
          <a:p>
            <a:pPr lvl="1">
              <a:lnSpc>
                <a:spcPct val="150000"/>
              </a:lnSpc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4030693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Custos de operação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000" dirty="0" smtClean="0"/>
              <a:t>Taxa de custódia</a:t>
            </a:r>
          </a:p>
          <a:p>
            <a:pPr lvl="1">
              <a:lnSpc>
                <a:spcPct val="150000"/>
              </a:lnSpc>
            </a:pPr>
            <a:r>
              <a:rPr lang="pt-BR" sz="1800" dirty="0" smtClean="0"/>
              <a:t>A bolsa cobra um valor mensal das corretoras pela custódia das ações</a:t>
            </a:r>
          </a:p>
          <a:p>
            <a:pPr lvl="1">
              <a:lnSpc>
                <a:spcPct val="150000"/>
              </a:lnSpc>
            </a:pPr>
            <a:r>
              <a:rPr lang="pt-BR" sz="1800" dirty="0" smtClean="0"/>
              <a:t>As corretoras podem ou não repassar esse custo para seus clientes</a:t>
            </a:r>
          </a:p>
          <a:p>
            <a:pPr lvl="1">
              <a:lnSpc>
                <a:spcPct val="150000"/>
              </a:lnSpc>
            </a:pPr>
            <a:r>
              <a:rPr lang="pt-BR" sz="1800" dirty="0" smtClean="0"/>
              <a:t>Algumas isentam apenas se houver operação no mês</a:t>
            </a:r>
          </a:p>
          <a:p>
            <a:pPr lvl="1">
              <a:lnSpc>
                <a:spcPct val="150000"/>
              </a:lnSpc>
            </a:pP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2091353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to 5"/>
          <p:cNvCxnSpPr/>
          <p:nvPr/>
        </p:nvCxnSpPr>
        <p:spPr>
          <a:xfrm>
            <a:off x="0" y="951570"/>
            <a:ext cx="8964488" cy="0"/>
          </a:xfrm>
          <a:prstGeom prst="line">
            <a:avLst/>
          </a:prstGeom>
          <a:ln w="25400">
            <a:solidFill>
              <a:schemeClr val="tx1"/>
            </a:solidFill>
          </a:ln>
          <a:scene3d>
            <a:camera prst="orthographicFront"/>
            <a:lightRig rig="threePt" dir="t"/>
          </a:scene3d>
          <a:sp3d extrusionH="76200">
            <a:bevelT/>
            <a:extrusionClr>
              <a:schemeClr val="tx2"/>
            </a:extrusion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304800" y="342900"/>
            <a:ext cx="8686800" cy="628650"/>
          </a:xfrm>
        </p:spPr>
        <p:txBody>
          <a:bodyPr/>
          <a:lstStyle/>
          <a:p>
            <a:pPr eaLnBrk="1" hangingPunct="1"/>
            <a:r>
              <a:rPr lang="pt-BR" dirty="0" smtClean="0"/>
              <a:t>CUSTOS</a:t>
            </a:r>
          </a:p>
        </p:txBody>
      </p:sp>
      <p:sp>
        <p:nvSpPr>
          <p:cNvPr id="8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4800" y="1165622"/>
            <a:ext cx="7723584" cy="3394472"/>
          </a:xfrm>
        </p:spPr>
        <p:txBody>
          <a:bodyPr>
            <a:noAutofit/>
          </a:bodyPr>
          <a:lstStyle/>
          <a:p>
            <a:pPr eaLnBrk="1" hangingPunct="1">
              <a:lnSpc>
                <a:spcPct val="200000"/>
              </a:lnSpc>
            </a:pPr>
            <a:r>
              <a:rPr lang="pt-BR" sz="2400" dirty="0" smtClean="0"/>
              <a:t>Ver links EXEMPLO 1, 2 e 3</a:t>
            </a:r>
          </a:p>
        </p:txBody>
      </p:sp>
    </p:spTree>
    <p:extLst>
      <p:ext uri="{BB962C8B-B14F-4D97-AF65-F5344CB8AC3E}">
        <p14:creationId xmlns:p14="http://schemas.microsoft.com/office/powerpoint/2010/main" val="2467515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3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-290568"/>
            <a:ext cx="7772400" cy="914400"/>
          </a:xfrm>
        </p:spPr>
        <p:txBody>
          <a:bodyPr/>
          <a:lstStyle/>
          <a:p>
            <a:r>
              <a:rPr lang="pt-BR" dirty="0" smtClean="0"/>
              <a:t>TRIBUTAÇÃO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789552"/>
            <a:ext cx="8064896" cy="408391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pt-BR" sz="2000" dirty="0" smtClean="0"/>
              <a:t>IMPOSTO DE RENDA</a:t>
            </a:r>
          </a:p>
          <a:p>
            <a:pPr lvl="1">
              <a:lnSpc>
                <a:spcPct val="150000"/>
              </a:lnSpc>
            </a:pPr>
            <a:r>
              <a:rPr lang="pt-BR" sz="1800" dirty="0" smtClean="0"/>
              <a:t>Operações de VENDA menores que R$20 mil em um mês, são ISENTAS de tributação</a:t>
            </a:r>
          </a:p>
          <a:p>
            <a:pPr lvl="1">
              <a:lnSpc>
                <a:spcPct val="150000"/>
              </a:lnSpc>
            </a:pPr>
            <a:r>
              <a:rPr lang="pt-BR" sz="1800" dirty="0" smtClean="0"/>
              <a:t>Alíquota: 15% (“normal”) e 20% (</a:t>
            </a:r>
            <a:r>
              <a:rPr lang="pt-BR" sz="1800" dirty="0" err="1" smtClean="0"/>
              <a:t>day</a:t>
            </a:r>
            <a:r>
              <a:rPr lang="pt-BR" sz="1800" dirty="0" smtClean="0"/>
              <a:t> trade)</a:t>
            </a:r>
          </a:p>
          <a:p>
            <a:pPr lvl="1">
              <a:lnSpc>
                <a:spcPct val="150000"/>
              </a:lnSpc>
            </a:pPr>
            <a:r>
              <a:rPr lang="pt-BR" sz="1800" dirty="0" smtClean="0"/>
              <a:t>Base de cálculo: ganho líquido de venda acima de R$20 mil</a:t>
            </a:r>
          </a:p>
          <a:p>
            <a:pPr lvl="1">
              <a:lnSpc>
                <a:spcPct val="150000"/>
              </a:lnSpc>
            </a:pPr>
            <a:r>
              <a:rPr lang="pt-BR" sz="1800" dirty="0" smtClean="0"/>
              <a:t>Pode-se descontar perdas ocorridas em meses anteriores</a:t>
            </a:r>
          </a:p>
          <a:p>
            <a:pPr lvl="1">
              <a:lnSpc>
                <a:spcPct val="150000"/>
              </a:lnSpc>
            </a:pPr>
            <a:r>
              <a:rPr lang="pt-BR" sz="1800" dirty="0" smtClean="0"/>
              <a:t>Na fonte é descontado 0,005% do total vendido/comprado (“normal”) ou 1% do ganho auferido em </a:t>
            </a:r>
            <a:r>
              <a:rPr lang="pt-BR" sz="1800" dirty="0" err="1" smtClean="0"/>
              <a:t>day</a:t>
            </a:r>
            <a:r>
              <a:rPr lang="pt-BR" sz="1800" dirty="0" smtClean="0"/>
              <a:t> trade</a:t>
            </a:r>
          </a:p>
          <a:p>
            <a:pPr lvl="1">
              <a:lnSpc>
                <a:spcPct val="150000"/>
              </a:lnSpc>
            </a:pPr>
            <a:r>
              <a:rPr lang="pt-BR" sz="1800" dirty="0" smtClean="0"/>
              <a:t>Recolhimento do IR até último dia útil do mês seguinte</a:t>
            </a:r>
          </a:p>
          <a:p>
            <a:pPr>
              <a:lnSpc>
                <a:spcPct val="150000"/>
              </a:lnSpc>
            </a:pPr>
            <a:r>
              <a:rPr lang="pt-BR" sz="2000" dirty="0" smtClean="0"/>
              <a:t>Recolhe-se também ISS da cidade em que a corretora se situa.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727025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 ECONÔMICO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000" dirty="0" smtClean="0"/>
              <a:t>Resultado de investimento em ações advém de dois componentes:</a:t>
            </a:r>
          </a:p>
          <a:p>
            <a:pPr lvl="1">
              <a:lnSpc>
                <a:spcPct val="150000"/>
              </a:lnSpc>
            </a:pPr>
            <a:r>
              <a:rPr lang="pt-BR" sz="1800" dirty="0" smtClean="0"/>
              <a:t>Ganho/Perda de Capital: oscilação do preço das ações no mercado</a:t>
            </a:r>
          </a:p>
          <a:p>
            <a:pPr marL="205740" lvl="1" indent="0">
              <a:lnSpc>
                <a:spcPct val="150000"/>
              </a:lnSpc>
              <a:buNone/>
            </a:pPr>
            <a:r>
              <a:rPr lang="pt-BR" sz="1800" dirty="0" smtClean="0"/>
              <a:t>+</a:t>
            </a:r>
          </a:p>
          <a:p>
            <a:pPr lvl="1">
              <a:lnSpc>
                <a:spcPct val="150000"/>
              </a:lnSpc>
            </a:pPr>
            <a:r>
              <a:rPr lang="pt-BR" sz="1800" dirty="0" smtClean="0"/>
              <a:t>Proventos: renda proveniente da distribuição de lucro gerado pela empresa</a:t>
            </a: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2846433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Proventos (dividendos)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000" dirty="0" smtClean="0"/>
              <a:t>Em Assembleia decide-se o destino do lucro líquido do período</a:t>
            </a:r>
          </a:p>
          <a:p>
            <a:pPr>
              <a:lnSpc>
                <a:spcPct val="150000"/>
              </a:lnSpc>
            </a:pPr>
            <a:r>
              <a:rPr lang="pt-BR" sz="2000" dirty="0" smtClean="0"/>
              <a:t>A periodicidade de distribuição deverá estar no estatuto da empresa (mensal, semestral, anual)</a:t>
            </a:r>
          </a:p>
          <a:p>
            <a:pPr>
              <a:lnSpc>
                <a:spcPct val="150000"/>
              </a:lnSpc>
            </a:pPr>
            <a:r>
              <a:rPr lang="pt-BR" sz="2000" dirty="0" smtClean="0"/>
              <a:t>Geralmente expresso em R$ dividendos/ preço da ação</a:t>
            </a:r>
          </a:p>
          <a:p>
            <a:pPr>
              <a:lnSpc>
                <a:spcPct val="150000"/>
              </a:lnSpc>
            </a:pPr>
            <a:r>
              <a:rPr lang="pt-BR" sz="2000" dirty="0" smtClean="0"/>
              <a:t>Esse é o DIVIDEND YIELD</a:t>
            </a:r>
          </a:p>
          <a:p>
            <a:pPr>
              <a:lnSpc>
                <a:spcPct val="150000"/>
              </a:lnSpc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470319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Proventos (dividendos)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400" dirty="0" smtClean="0"/>
              <a:t>Ação </a:t>
            </a:r>
            <a:r>
              <a:rPr lang="pt-BR" sz="2400" b="1" dirty="0" err="1" smtClean="0">
                <a:solidFill>
                  <a:srgbClr val="FFC000"/>
                </a:solidFill>
              </a:rPr>
              <a:t>ex</a:t>
            </a:r>
            <a:r>
              <a:rPr lang="pt-BR" sz="2400" dirty="0" smtClean="0"/>
              <a:t> (vazia) </a:t>
            </a:r>
            <a:r>
              <a:rPr lang="pt-BR" sz="2400" i="1" dirty="0" smtClean="0"/>
              <a:t>versus</a:t>
            </a:r>
            <a:r>
              <a:rPr lang="pt-BR" sz="2400" dirty="0" smtClean="0"/>
              <a:t> </a:t>
            </a:r>
            <a:r>
              <a:rPr lang="pt-BR" sz="2400" b="1" dirty="0" smtClean="0">
                <a:solidFill>
                  <a:srgbClr val="FFC000"/>
                </a:solidFill>
              </a:rPr>
              <a:t>com</a:t>
            </a:r>
            <a:r>
              <a:rPr lang="pt-BR" sz="2400" dirty="0" smtClean="0"/>
              <a:t> (cheia)</a:t>
            </a:r>
          </a:p>
          <a:p>
            <a:pPr>
              <a:lnSpc>
                <a:spcPct val="150000"/>
              </a:lnSpc>
            </a:pPr>
            <a:r>
              <a:rPr lang="pt-BR" sz="2400" dirty="0" err="1" smtClean="0"/>
              <a:t>Ex</a:t>
            </a:r>
            <a:r>
              <a:rPr lang="pt-BR" sz="2400" dirty="0" smtClean="0"/>
              <a:t>: Dia 15/01 a Assembleia aprova pagamento de dividendos para dia 22/02. No dia seguinte à aprovação (16/01) a ação estará </a:t>
            </a:r>
            <a:r>
              <a:rPr lang="pt-BR" sz="2400" b="1" dirty="0" smtClean="0">
                <a:solidFill>
                  <a:srgbClr val="FFC000"/>
                </a:solidFill>
              </a:rPr>
              <a:t>ex</a:t>
            </a:r>
            <a:r>
              <a:rPr lang="pt-BR" sz="2400" dirty="0" smtClean="0"/>
              <a:t>. Logo, quem terminou o dia 15/01 com a ação </a:t>
            </a:r>
            <a:r>
              <a:rPr lang="pt-BR" sz="2400" b="1" dirty="0" smtClean="0">
                <a:solidFill>
                  <a:srgbClr val="FFC000"/>
                </a:solidFill>
              </a:rPr>
              <a:t>com</a:t>
            </a:r>
            <a:r>
              <a:rPr lang="pt-BR" sz="2400" dirty="0" smtClean="0"/>
              <a:t> irá receber os dividendos dia 22/02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628564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50" r="36984" b="16189"/>
          <a:stretch/>
        </p:blipFill>
        <p:spPr bwMode="auto">
          <a:xfrm>
            <a:off x="1143000" y="103329"/>
            <a:ext cx="6858000" cy="4898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4904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2067694"/>
            <a:ext cx="7467600" cy="857250"/>
          </a:xfrm>
        </p:spPr>
        <p:txBody>
          <a:bodyPr>
            <a:normAutofit/>
          </a:bodyPr>
          <a:lstStyle/>
          <a:p>
            <a:pPr algn="ctr"/>
            <a:r>
              <a:rPr lang="pt-BR" sz="4400" dirty="0" smtClean="0"/>
              <a:t>Ver sites de proventos</a:t>
            </a:r>
            <a:endParaRPr lang="pt-BR" sz="4400" dirty="0"/>
          </a:p>
        </p:txBody>
      </p:sp>
    </p:spTree>
    <p:extLst>
      <p:ext uri="{BB962C8B-B14F-4D97-AF65-F5344CB8AC3E}">
        <p14:creationId xmlns:p14="http://schemas.microsoft.com/office/powerpoint/2010/main" val="3371525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47664" y="2085696"/>
            <a:ext cx="5829300" cy="914400"/>
          </a:xfrm>
        </p:spPr>
        <p:txBody>
          <a:bodyPr/>
          <a:lstStyle/>
          <a:p>
            <a:r>
              <a:rPr lang="pt-BR" dirty="0" smtClean="0"/>
              <a:t>COMO ESCOLHER UMA AÇÃO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65259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to 5"/>
          <p:cNvCxnSpPr/>
          <p:nvPr/>
        </p:nvCxnSpPr>
        <p:spPr>
          <a:xfrm>
            <a:off x="0" y="951570"/>
            <a:ext cx="8964488" cy="0"/>
          </a:xfrm>
          <a:prstGeom prst="line">
            <a:avLst/>
          </a:prstGeom>
          <a:ln w="25400">
            <a:solidFill>
              <a:schemeClr val="tx1"/>
            </a:solidFill>
          </a:ln>
          <a:scene3d>
            <a:camera prst="orthographicFront"/>
            <a:lightRig rig="threePt" dir="t"/>
          </a:scene3d>
          <a:sp3d extrusionH="76200">
            <a:bevelT/>
            <a:extrusionClr>
              <a:schemeClr val="tx2"/>
            </a:extrusion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304800" y="342900"/>
            <a:ext cx="8686800" cy="628650"/>
          </a:xfrm>
        </p:spPr>
        <p:txBody>
          <a:bodyPr>
            <a:normAutofit/>
          </a:bodyPr>
          <a:lstStyle/>
          <a:p>
            <a:r>
              <a:rPr lang="pt-BR" dirty="0" smtClean="0"/>
              <a:t>Quem pode ter ações na bolsa de valores?</a:t>
            </a:r>
          </a:p>
        </p:txBody>
      </p:sp>
      <p:sp>
        <p:nvSpPr>
          <p:cNvPr id="8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95536" y="1329613"/>
            <a:ext cx="8320140" cy="3394472"/>
          </a:xfrm>
        </p:spPr>
        <p:txBody>
          <a:bodyPr>
            <a:noAutofit/>
          </a:bodyPr>
          <a:lstStyle/>
          <a:p>
            <a:pPr marL="274320" indent="-274320" fontAlgn="auto">
              <a:lnSpc>
                <a:spcPct val="20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t-BR" sz="2000" dirty="0" smtClean="0"/>
              <a:t>Quais são as formas mais comuns de se estruturar uma empresa?</a:t>
            </a:r>
          </a:p>
          <a:p>
            <a:pPr marL="640080" lvl="1" indent="-246888" fontAlgn="auto">
              <a:lnSpc>
                <a:spcPct val="20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pt-BR" sz="1800" dirty="0" smtClean="0"/>
              <a:t>LTDA: capital dividido em quotas</a:t>
            </a:r>
          </a:p>
          <a:p>
            <a:pPr marL="640080" lvl="1" indent="-246888" fontAlgn="auto">
              <a:lnSpc>
                <a:spcPct val="20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pt-BR" sz="1800" dirty="0" smtClean="0"/>
              <a:t>S.A. (aberta e fechada): capital dividido em ações</a:t>
            </a:r>
          </a:p>
          <a:p>
            <a:pPr marL="274320" indent="-274320" fontAlgn="auto">
              <a:lnSpc>
                <a:spcPct val="20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t-BR" sz="2000" dirty="0" smtClean="0"/>
              <a:t>Apenas S.A. aberta pode negociar ações em Bolsa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257443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3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ANÁLISE FUNDAMENTALISTA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000" dirty="0" smtClean="0"/>
              <a:t>Pressuposto: valor da empresa está associado às suas características financeiras</a:t>
            </a:r>
          </a:p>
          <a:p>
            <a:pPr>
              <a:lnSpc>
                <a:spcPct val="150000"/>
              </a:lnSpc>
            </a:pPr>
            <a:r>
              <a:rPr lang="pt-BR" sz="2000" dirty="0" smtClean="0"/>
              <a:t>Análise de médio/longo prazo</a:t>
            </a:r>
          </a:p>
          <a:p>
            <a:pPr>
              <a:lnSpc>
                <a:spcPct val="150000"/>
              </a:lnSpc>
            </a:pPr>
            <a:r>
              <a:rPr lang="pt-BR" sz="2000" dirty="0" smtClean="0"/>
              <a:t>Busca responder à pergunta: qual o valor potencial/justo de determinada empresa?</a:t>
            </a:r>
          </a:p>
          <a:p>
            <a:pPr>
              <a:lnSpc>
                <a:spcPct val="150000"/>
              </a:lnSpc>
            </a:pPr>
            <a:r>
              <a:rPr lang="pt-BR" sz="2000" dirty="0" smtClean="0"/>
              <a:t>Se valor de mercado &lt; potencial = COMPRA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343114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ANÁLISE FUNDAMENTALISTA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400" dirty="0" smtClean="0"/>
              <a:t>De forma resumida, estuda-se:</a:t>
            </a:r>
          </a:p>
          <a:p>
            <a:pPr lvl="1">
              <a:lnSpc>
                <a:spcPct val="150000"/>
              </a:lnSpc>
            </a:pPr>
            <a:r>
              <a:rPr lang="pt-BR" sz="2000" dirty="0" smtClean="0"/>
              <a:t>Fatores macroeconômicos (inflação, juros, câmbio </a:t>
            </a:r>
            <a:r>
              <a:rPr lang="pt-BR" sz="2000" dirty="0" err="1" smtClean="0"/>
              <a:t>etc</a:t>
            </a:r>
            <a:r>
              <a:rPr lang="pt-BR" sz="2000" dirty="0" smtClean="0"/>
              <a:t>)</a:t>
            </a:r>
          </a:p>
          <a:p>
            <a:pPr lvl="1">
              <a:lnSpc>
                <a:spcPct val="150000"/>
              </a:lnSpc>
            </a:pPr>
            <a:r>
              <a:rPr lang="pt-BR" sz="2000" dirty="0" smtClean="0"/>
              <a:t>O setor em que está inserida - vantagens e desvantagens da empresa em questão</a:t>
            </a:r>
          </a:p>
          <a:p>
            <a:pPr lvl="1">
              <a:lnSpc>
                <a:spcPct val="150000"/>
              </a:lnSpc>
            </a:pPr>
            <a:r>
              <a:rPr lang="pt-BR" sz="2000" dirty="0" smtClean="0"/>
              <a:t>A empresa: reuniões com diretoria, relatórios financeiros </a:t>
            </a:r>
            <a:r>
              <a:rPr lang="pt-BR" sz="2000" dirty="0" err="1" smtClean="0"/>
              <a:t>etc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411697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1707654"/>
            <a:ext cx="7467600" cy="857250"/>
          </a:xfrm>
        </p:spPr>
        <p:txBody>
          <a:bodyPr>
            <a:normAutofit/>
          </a:bodyPr>
          <a:lstStyle/>
          <a:p>
            <a:pPr algn="ctr"/>
            <a:r>
              <a:rPr lang="pt-BR" sz="4800" dirty="0" smtClean="0"/>
              <a:t>	link no site</a:t>
            </a:r>
            <a:endParaRPr lang="pt-BR" sz="4800" dirty="0"/>
          </a:p>
        </p:txBody>
      </p:sp>
    </p:spTree>
    <p:extLst>
      <p:ext uri="{BB962C8B-B14F-4D97-AF65-F5344CB8AC3E}">
        <p14:creationId xmlns:p14="http://schemas.microsoft.com/office/powerpoint/2010/main" val="179824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ANÁLISE TÉCNICA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t-BR" sz="2200" dirty="0" smtClean="0"/>
              <a:t>PREMISSA: todas informações estão representadas nos gráficos (comportamento do mercado)</a:t>
            </a:r>
          </a:p>
          <a:p>
            <a:pPr>
              <a:lnSpc>
                <a:spcPct val="150000"/>
              </a:lnSpc>
            </a:pPr>
            <a:r>
              <a:rPr lang="pt-BR" sz="2200" dirty="0" smtClean="0"/>
              <a:t>Mais utilizada para o curto prazo (agilidade de decisões)</a:t>
            </a:r>
          </a:p>
          <a:p>
            <a:pPr>
              <a:lnSpc>
                <a:spcPct val="150000"/>
              </a:lnSpc>
            </a:pPr>
            <a:r>
              <a:rPr lang="pt-BR" sz="2200" dirty="0" smtClean="0"/>
              <a:t>A configuração gráfica dos preços indicam que rumo irão tomar</a:t>
            </a:r>
          </a:p>
          <a:p>
            <a:pPr>
              <a:lnSpc>
                <a:spcPct val="150000"/>
              </a:lnSpc>
            </a:pP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3195141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1707654"/>
            <a:ext cx="7467600" cy="857250"/>
          </a:xfrm>
        </p:spPr>
        <p:txBody>
          <a:bodyPr>
            <a:normAutofit/>
          </a:bodyPr>
          <a:lstStyle/>
          <a:p>
            <a:pPr algn="ctr"/>
            <a:r>
              <a:rPr lang="pt-BR" sz="4800" dirty="0" smtClean="0"/>
              <a:t>	link no site</a:t>
            </a:r>
            <a:endParaRPr lang="pt-BR" sz="4800" dirty="0"/>
          </a:p>
        </p:txBody>
      </p:sp>
    </p:spTree>
    <p:extLst>
      <p:ext uri="{BB962C8B-B14F-4D97-AF65-F5344CB8AC3E}">
        <p14:creationId xmlns:p14="http://schemas.microsoft.com/office/powerpoint/2010/main" val="385560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5576" y="2139702"/>
            <a:ext cx="7467600" cy="857250"/>
          </a:xfrm>
        </p:spPr>
        <p:txBody>
          <a:bodyPr/>
          <a:lstStyle/>
          <a:p>
            <a:r>
              <a:rPr lang="pt-BR" dirty="0" smtClean="0"/>
              <a:t>MATERIAL DE ESTUDO COMPLEMENTAR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770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to 5"/>
          <p:cNvCxnSpPr/>
          <p:nvPr/>
        </p:nvCxnSpPr>
        <p:spPr>
          <a:xfrm>
            <a:off x="0" y="951570"/>
            <a:ext cx="8964488" cy="0"/>
          </a:xfrm>
          <a:prstGeom prst="line">
            <a:avLst/>
          </a:prstGeom>
          <a:ln w="25400">
            <a:solidFill>
              <a:schemeClr val="tx1"/>
            </a:solidFill>
          </a:ln>
          <a:scene3d>
            <a:camera prst="orthographicFront"/>
            <a:lightRig rig="threePt" dir="t"/>
          </a:scene3d>
          <a:sp3d extrusionH="76200">
            <a:bevelT/>
            <a:extrusionClr>
              <a:schemeClr val="tx2"/>
            </a:extrusion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304800" y="342900"/>
            <a:ext cx="8686800" cy="628650"/>
          </a:xfrm>
        </p:spPr>
        <p:txBody>
          <a:bodyPr>
            <a:normAutofit/>
          </a:bodyPr>
          <a:lstStyle/>
          <a:p>
            <a:r>
              <a:rPr lang="pt-BR" dirty="0" smtClean="0"/>
              <a:t>Captação de recursos por parte das empresas</a:t>
            </a:r>
          </a:p>
        </p:txBody>
      </p:sp>
      <p:sp>
        <p:nvSpPr>
          <p:cNvPr id="8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4800" y="1203598"/>
            <a:ext cx="8410876" cy="3394472"/>
          </a:xfrm>
        </p:spPr>
        <p:txBody>
          <a:bodyPr>
            <a:noAutofit/>
          </a:bodyPr>
          <a:lstStyle/>
          <a:p>
            <a:pPr marL="274320" indent="-274320" fontAlgn="auto">
              <a:lnSpc>
                <a:spcPct val="20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t-BR" sz="2000" dirty="0" smtClean="0"/>
              <a:t>Quais as formas de captação de recursos financeiros pelas empresas?</a:t>
            </a:r>
          </a:p>
          <a:p>
            <a:pPr marL="640080" lvl="1" indent="-246888" fontAlgn="auto">
              <a:lnSpc>
                <a:spcPct val="20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pt-BR" sz="1800" dirty="0" smtClean="0"/>
              <a:t>Empréstimos (financiamentos)</a:t>
            </a:r>
          </a:p>
          <a:p>
            <a:pPr marL="640080" lvl="1" indent="-246888" fontAlgn="auto">
              <a:lnSpc>
                <a:spcPct val="20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pt-BR" sz="1800" dirty="0" smtClean="0"/>
              <a:t>Capital próprio (dinheiro dos acionistas atuais)</a:t>
            </a:r>
          </a:p>
          <a:p>
            <a:pPr marL="640080" lvl="1" indent="-246888" fontAlgn="auto">
              <a:lnSpc>
                <a:spcPct val="20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pt-BR" sz="1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MERCADO DE CAPITAIS</a:t>
            </a:r>
            <a:r>
              <a:rPr lang="pt-BR" sz="1800" dirty="0" smtClean="0"/>
              <a:t>: novos acionistas (lançando ações) ou emitindo títulos (debêntures)</a:t>
            </a:r>
          </a:p>
        </p:txBody>
      </p:sp>
    </p:spTree>
    <p:extLst>
      <p:ext uri="{BB962C8B-B14F-4D97-AF65-F5344CB8AC3E}">
        <p14:creationId xmlns:p14="http://schemas.microsoft.com/office/powerpoint/2010/main" val="1690451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3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to 5"/>
          <p:cNvCxnSpPr/>
          <p:nvPr/>
        </p:nvCxnSpPr>
        <p:spPr>
          <a:xfrm>
            <a:off x="0" y="951570"/>
            <a:ext cx="8964488" cy="0"/>
          </a:xfrm>
          <a:prstGeom prst="line">
            <a:avLst/>
          </a:prstGeom>
          <a:ln w="25400">
            <a:solidFill>
              <a:schemeClr val="tx1"/>
            </a:solidFill>
          </a:ln>
          <a:scene3d>
            <a:camera prst="orthographicFront"/>
            <a:lightRig rig="threePt" dir="t"/>
          </a:scene3d>
          <a:sp3d extrusionH="76200">
            <a:bevelT/>
            <a:extrusionClr>
              <a:schemeClr val="tx2"/>
            </a:extrusion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304800" y="342900"/>
            <a:ext cx="8686800" cy="628650"/>
          </a:xfrm>
        </p:spPr>
        <p:txBody>
          <a:bodyPr>
            <a:normAutofit/>
          </a:bodyPr>
          <a:lstStyle/>
          <a:p>
            <a:r>
              <a:rPr lang="pt-BR" dirty="0" smtClean="0"/>
              <a:t>Mercado de Ações</a:t>
            </a:r>
          </a:p>
        </p:txBody>
      </p:sp>
      <p:sp>
        <p:nvSpPr>
          <p:cNvPr id="8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4800" y="1221600"/>
            <a:ext cx="8227640" cy="3394472"/>
          </a:xfrm>
        </p:spPr>
        <p:txBody>
          <a:bodyPr>
            <a:normAutofit/>
          </a:bodyPr>
          <a:lstStyle/>
          <a:p>
            <a:endParaRPr lang="pt-BR" sz="2000" dirty="0" smtClean="0"/>
          </a:p>
          <a:p>
            <a:r>
              <a:rPr lang="pt-BR" sz="2000" b="1" dirty="0" smtClean="0"/>
              <a:t>Mercado Primário</a:t>
            </a:r>
            <a:r>
              <a:rPr lang="pt-BR" sz="2000" dirty="0" smtClean="0"/>
              <a:t>: entrada de recursos nas empresas. Pode ser feita para o público em geral </a:t>
            </a:r>
          </a:p>
          <a:p>
            <a:endParaRPr lang="pt-BR" sz="2000" dirty="0"/>
          </a:p>
          <a:p>
            <a:endParaRPr lang="pt-BR" sz="2000" dirty="0" smtClean="0"/>
          </a:p>
          <a:p>
            <a:r>
              <a:rPr lang="pt-BR" sz="2000" b="1" dirty="0" smtClean="0"/>
              <a:t>Mercado Secundário</a:t>
            </a:r>
            <a:r>
              <a:rPr lang="pt-BR" sz="2000" dirty="0" smtClean="0"/>
              <a:t>: transferência de títulos entre investidores. Oferece liquidez.</a:t>
            </a:r>
          </a:p>
        </p:txBody>
      </p:sp>
    </p:spTree>
    <p:extLst>
      <p:ext uri="{BB962C8B-B14F-4D97-AF65-F5344CB8AC3E}">
        <p14:creationId xmlns:p14="http://schemas.microsoft.com/office/powerpoint/2010/main" val="440762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923678"/>
            <a:ext cx="7467600" cy="857250"/>
          </a:xfrm>
        </p:spPr>
        <p:txBody>
          <a:bodyPr/>
          <a:lstStyle/>
          <a:p>
            <a:pPr algn="ctr"/>
            <a:r>
              <a:rPr lang="pt-BR" dirty="0" smtClean="0"/>
              <a:t>Quais empresas estão listadas na b3, por setor?</a:t>
            </a:r>
            <a:br>
              <a:rPr lang="pt-BR" dirty="0" smtClean="0"/>
            </a:br>
            <a:r>
              <a:rPr lang="pt-BR" dirty="0" smtClean="0"/>
              <a:t>Link no SITE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92311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to 5"/>
          <p:cNvCxnSpPr/>
          <p:nvPr/>
        </p:nvCxnSpPr>
        <p:spPr>
          <a:xfrm>
            <a:off x="0" y="951570"/>
            <a:ext cx="8964488" cy="0"/>
          </a:xfrm>
          <a:prstGeom prst="line">
            <a:avLst/>
          </a:prstGeom>
          <a:ln w="25400">
            <a:solidFill>
              <a:schemeClr val="tx1"/>
            </a:solidFill>
          </a:ln>
          <a:scene3d>
            <a:camera prst="orthographicFront"/>
            <a:lightRig rig="threePt" dir="t"/>
          </a:scene3d>
          <a:sp3d extrusionH="76200">
            <a:bevelT/>
            <a:extrusionClr>
              <a:schemeClr val="tx2"/>
            </a:extrusion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304800" y="342900"/>
            <a:ext cx="8686800" cy="628650"/>
          </a:xfrm>
        </p:spPr>
        <p:txBody>
          <a:bodyPr>
            <a:normAutofit/>
          </a:bodyPr>
          <a:lstStyle/>
          <a:p>
            <a:r>
              <a:rPr lang="pt-BR" smtClean="0"/>
              <a:t>Como investir em ações</a:t>
            </a:r>
          </a:p>
        </p:txBody>
      </p:sp>
      <p:sp>
        <p:nvSpPr>
          <p:cNvPr id="8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77688" y="1221600"/>
            <a:ext cx="8686800" cy="3394472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pt-BR" dirty="0" smtClean="0"/>
              <a:t>Formas de investimento</a:t>
            </a:r>
          </a:p>
          <a:p>
            <a:pPr lvl="1">
              <a:lnSpc>
                <a:spcPct val="200000"/>
              </a:lnSpc>
            </a:pPr>
            <a:r>
              <a:rPr lang="pt-BR" sz="2400" dirty="0" smtClean="0"/>
              <a:t>Fundo de ações</a:t>
            </a:r>
          </a:p>
          <a:p>
            <a:pPr lvl="1">
              <a:lnSpc>
                <a:spcPct val="200000"/>
              </a:lnSpc>
            </a:pPr>
            <a:r>
              <a:rPr lang="pt-BR" sz="2400" dirty="0" smtClean="0"/>
              <a:t>Clubes de Investimento</a:t>
            </a:r>
          </a:p>
          <a:p>
            <a:pPr lvl="1">
              <a:lnSpc>
                <a:spcPct val="200000"/>
              </a:lnSpc>
            </a:pPr>
            <a:r>
              <a:rPr lang="pt-BR" sz="24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Diretamente (</a:t>
            </a:r>
            <a:r>
              <a:rPr lang="pt-BR" sz="2400" b="1" i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home </a:t>
            </a:r>
            <a:r>
              <a:rPr lang="pt-BR" sz="2400" b="1" i="1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broker</a:t>
            </a:r>
            <a:r>
              <a:rPr lang="pt-BR" sz="24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, corretora</a:t>
            </a:r>
            <a:r>
              <a:rPr lang="pt-BR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)</a:t>
            </a:r>
          </a:p>
          <a:p>
            <a:pPr lvl="1">
              <a:lnSpc>
                <a:spcPct val="200000"/>
              </a:lnSpc>
            </a:pP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1602917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to 5"/>
          <p:cNvCxnSpPr/>
          <p:nvPr/>
        </p:nvCxnSpPr>
        <p:spPr>
          <a:xfrm>
            <a:off x="0" y="951570"/>
            <a:ext cx="8964488" cy="0"/>
          </a:xfrm>
          <a:prstGeom prst="line">
            <a:avLst/>
          </a:prstGeom>
          <a:ln w="25400">
            <a:solidFill>
              <a:schemeClr val="tx1"/>
            </a:solidFill>
          </a:ln>
          <a:scene3d>
            <a:camera prst="orthographicFront"/>
            <a:lightRig rig="threePt" dir="t"/>
          </a:scene3d>
          <a:sp3d extrusionH="76200">
            <a:bevelT/>
            <a:extrusionClr>
              <a:schemeClr val="tx2"/>
            </a:extrusion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971600" y="2247714"/>
            <a:ext cx="7467600" cy="857250"/>
          </a:xfrm>
        </p:spPr>
        <p:txBody>
          <a:bodyPr>
            <a:normAutofit/>
          </a:bodyPr>
          <a:lstStyle/>
          <a:p>
            <a:pPr algn="ctr"/>
            <a:r>
              <a:rPr lang="pt-BR" dirty="0" smtClean="0"/>
              <a:t>COMO FUNCIONA A COMPRA E VENDA DE AÇÕES PELO HOME BROKER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81146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6938</TotalTime>
  <Words>921</Words>
  <Application>Microsoft Office PowerPoint</Application>
  <PresentationFormat>Apresentação na tela (16:9)</PresentationFormat>
  <Paragraphs>125</Paragraphs>
  <Slides>45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45</vt:i4>
      </vt:variant>
    </vt:vector>
  </HeadingPairs>
  <TitlesOfParts>
    <vt:vector size="51" baseType="lpstr">
      <vt:lpstr>Arial</vt:lpstr>
      <vt:lpstr>Calibri</vt:lpstr>
      <vt:lpstr>Century Schoolbook</vt:lpstr>
      <vt:lpstr>Wingdings</vt:lpstr>
      <vt:lpstr>Wingdings 2</vt:lpstr>
      <vt:lpstr>Balcão Envidraçado</vt:lpstr>
      <vt:lpstr>Aula 4: Mercado de AÇÕES</vt:lpstr>
      <vt:lpstr>Pergunta: escreva num papel quais os investimentos em renda fixa parecem ser mais interessantes para o seu caso? Escreva, no mínimo, duas justificativas para essa impressão.</vt:lpstr>
      <vt:lpstr>Como surge o mercado de ações?</vt:lpstr>
      <vt:lpstr>Quem pode ter ações na bolsa de valores?</vt:lpstr>
      <vt:lpstr>Captação de recursos por parte das empresas</vt:lpstr>
      <vt:lpstr>Mercado de Ações</vt:lpstr>
      <vt:lpstr>Quais empresas estão listadas na b3, por setor? Link no SITE</vt:lpstr>
      <vt:lpstr>Como investir em ações</vt:lpstr>
      <vt:lpstr>COMO FUNCIONA A COMPRA E VENDA DE AÇÕES PELO HOME BROKER</vt:lpstr>
      <vt:lpstr>Operando no mercado</vt:lpstr>
      <vt:lpstr>Operando no mercado</vt:lpstr>
      <vt:lpstr>Apresentação do PowerPoint</vt:lpstr>
      <vt:lpstr>SISTEMA DE LEILÃO</vt:lpstr>
      <vt:lpstr>Apresentação do PowerPoint</vt:lpstr>
      <vt:lpstr>Apresentação do PowerPoint</vt:lpstr>
      <vt:lpstr>Agora vamos acompanhar as cotações ao longo do tempo</vt:lpstr>
      <vt:lpstr>Apresentação do PowerPoint</vt:lpstr>
      <vt:lpstr>Apresentação do PowerPoint</vt:lpstr>
      <vt:lpstr>Apresentação do PowerPoint</vt:lpstr>
      <vt:lpstr>Tipos de ordem</vt:lpstr>
      <vt:lpstr>Considere o livro de ofertas</vt:lpstr>
      <vt:lpstr>LIQUIDEZ</vt:lpstr>
      <vt:lpstr>Apresentação do PowerPoint</vt:lpstr>
      <vt:lpstr>Apresentação do PowerPoint</vt:lpstr>
      <vt:lpstr>VÍDEO HOMEBROKER</vt:lpstr>
      <vt:lpstr>Negociando diretamente</vt:lpstr>
      <vt:lpstr>IBOVESPA</vt:lpstr>
      <vt:lpstr>CUSTOS</vt:lpstr>
      <vt:lpstr>Custos de operação</vt:lpstr>
      <vt:lpstr>Custos de operação</vt:lpstr>
      <vt:lpstr>Custos de operação</vt:lpstr>
      <vt:lpstr>CUSTOS</vt:lpstr>
      <vt:lpstr>TRIBUTAÇÃO</vt:lpstr>
      <vt:lpstr>RESULTADO ECONÔMICO</vt:lpstr>
      <vt:lpstr>Proventos (dividendos)</vt:lpstr>
      <vt:lpstr>Proventos (dividendos)</vt:lpstr>
      <vt:lpstr>Apresentação do PowerPoint</vt:lpstr>
      <vt:lpstr>Ver sites de proventos</vt:lpstr>
      <vt:lpstr>COMO ESCOLHER UMA AÇÃO</vt:lpstr>
      <vt:lpstr>ANÁLISE FUNDAMENTALISTA</vt:lpstr>
      <vt:lpstr>ANÁLISE FUNDAMENTALISTA</vt:lpstr>
      <vt:lpstr> link no site</vt:lpstr>
      <vt:lpstr>ANÁLISE TÉCNICA</vt:lpstr>
      <vt:lpstr> link no site</vt:lpstr>
      <vt:lpstr>MATERIAL DE ESTUDO COMPLEMENTAR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Elisson</dc:creator>
  <cp:lastModifiedBy>elisson.augusto elisson.augusto</cp:lastModifiedBy>
  <cp:revision>102</cp:revision>
  <dcterms:created xsi:type="dcterms:W3CDTF">2014-03-20T11:04:22Z</dcterms:created>
  <dcterms:modified xsi:type="dcterms:W3CDTF">2021-01-14T18:01:57Z</dcterms:modified>
</cp:coreProperties>
</file>