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277" r:id="rId2"/>
    <p:sldId id="394" r:id="rId3"/>
    <p:sldId id="344" r:id="rId4"/>
    <p:sldId id="346" r:id="rId5"/>
    <p:sldId id="376" r:id="rId6"/>
    <p:sldId id="347" r:id="rId7"/>
    <p:sldId id="377" r:id="rId8"/>
    <p:sldId id="349" r:id="rId9"/>
    <p:sldId id="350" r:id="rId10"/>
    <p:sldId id="351" r:id="rId11"/>
    <p:sldId id="352" r:id="rId12"/>
    <p:sldId id="378" r:id="rId13"/>
    <p:sldId id="380" r:id="rId14"/>
    <p:sldId id="353" r:id="rId15"/>
    <p:sldId id="379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81" r:id="rId26"/>
    <p:sldId id="363" r:id="rId27"/>
    <p:sldId id="364" r:id="rId28"/>
    <p:sldId id="382" r:id="rId29"/>
    <p:sldId id="367" r:id="rId30"/>
    <p:sldId id="368" r:id="rId31"/>
    <p:sldId id="369" r:id="rId32"/>
    <p:sldId id="383" r:id="rId33"/>
    <p:sldId id="373" r:id="rId34"/>
    <p:sldId id="385" r:id="rId35"/>
    <p:sldId id="386" r:id="rId36"/>
    <p:sldId id="387" r:id="rId37"/>
    <p:sldId id="388" r:id="rId38"/>
    <p:sldId id="393" r:id="rId39"/>
    <p:sldId id="389" r:id="rId40"/>
    <p:sldId id="390" r:id="rId41"/>
    <p:sldId id="391" r:id="rId42"/>
    <p:sldId id="395" r:id="rId43"/>
    <p:sldId id="392" r:id="rId44"/>
    <p:sldId id="396" r:id="rId45"/>
    <p:sldId id="397" r:id="rId46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14/01/2021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4</a:t>
            </a:r>
            <a:r>
              <a:rPr lang="pt-BR" sz="3200" dirty="0" smtClean="0"/>
              <a:t>: Mercado de AÇÕES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Operando no mercado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67594"/>
            <a:ext cx="8038728" cy="3888432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000" dirty="0" smtClean="0"/>
              <a:t>Na Bovespa todas empresas são identificadas por um código, que traz quatro letras e um número </a:t>
            </a:r>
          </a:p>
          <a:p>
            <a:pPr eaLnBrk="1" hangingPunct="1"/>
            <a:r>
              <a:rPr lang="pt-BR" sz="2000" dirty="0" smtClean="0"/>
              <a:t>EXEMPLOS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NATU3: Natura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PETR4: Petrobrás PN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VALE3: Vale do Rio Doce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BBDC3: Bradesco ON</a:t>
            </a:r>
          </a:p>
          <a:p>
            <a:pPr lvl="1" eaLnBrk="1" hangingPunct="1"/>
            <a:r>
              <a:rPr lang="pt-BR" sz="2000" dirty="0" smtClean="0">
                <a:latin typeface="Arial" charset="0"/>
                <a:cs typeface="Arial" charset="0"/>
              </a:rPr>
              <a:t>AMAR3: Lojas Marisa ON</a:t>
            </a:r>
          </a:p>
          <a:p>
            <a:pPr lvl="1" eaLnBrk="1" hangingPunct="1"/>
            <a:endParaRPr lang="pt-BR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Operando no mercado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1"/>
            <a:ext cx="7867600" cy="3782393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dirty="0" smtClean="0"/>
              <a:t>LOTE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/>
              <a:t>T</a:t>
            </a:r>
            <a:r>
              <a:rPr lang="pt-BR" dirty="0" smtClean="0"/>
              <a:t>odas as ações são negociadas por lotes. Geralmente de 100 ações.</a:t>
            </a:r>
          </a:p>
          <a:p>
            <a:pPr lvl="1" eaLnBrk="1" hangingPunct="1">
              <a:lnSpc>
                <a:spcPct val="200000"/>
              </a:lnSpc>
            </a:pPr>
            <a:r>
              <a:rPr lang="pt-BR" dirty="0" smtClean="0"/>
              <a:t>Os lotes servem para que se possa negociar valores mais altos. </a:t>
            </a:r>
          </a:p>
        </p:txBody>
      </p:sp>
    </p:spTree>
    <p:extLst>
      <p:ext uri="{BB962C8B-B14F-4D97-AF65-F5344CB8AC3E}">
        <p14:creationId xmlns:p14="http://schemas.microsoft.com/office/powerpoint/2010/main" val="291965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5"/>
            <a:ext cx="9144000" cy="514099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611560" y="843558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/>
          <p:cNvCxnSpPr/>
          <p:nvPr/>
        </p:nvCxnSpPr>
        <p:spPr>
          <a:xfrm flipH="1" flipV="1">
            <a:off x="1348810" y="1203598"/>
            <a:ext cx="864096" cy="421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81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0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SISTEMA DE LEILÃO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70765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Livro de OFERTAS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23312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Melhor preço fica no TOPO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306651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Ofertas iguais: negocia quem a colocou primeiro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10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72" y="0"/>
            <a:ext cx="838842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3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299720"/>
            <a:ext cx="645885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00063" y="2411016"/>
            <a:ext cx="8229600" cy="857250"/>
          </a:xfrm>
        </p:spPr>
        <p:txBody>
          <a:bodyPr>
            <a:noAutofit/>
          </a:bodyPr>
          <a:lstStyle/>
          <a:p>
            <a:pPr algn="ctr" eaLnBrk="1" hangingPunct="1"/>
            <a:r>
              <a:rPr lang="pt-BR" sz="3600" dirty="0" smtClean="0"/>
              <a:t>Agora vamos acompanhar as cotações ao longo do tempo</a:t>
            </a:r>
          </a:p>
        </p:txBody>
      </p:sp>
    </p:spTree>
    <p:extLst>
      <p:ext uri="{BB962C8B-B14F-4D97-AF65-F5344CB8AC3E}">
        <p14:creationId xmlns:p14="http://schemas.microsoft.com/office/powerpoint/2010/main" val="82371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58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7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59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003798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Pergunta</a:t>
            </a:r>
            <a:r>
              <a:rPr lang="pt-BR" sz="3200" dirty="0" smtClean="0"/>
              <a:t>: escreva num papel quais os investimentos em renda fixa </a:t>
            </a:r>
            <a:r>
              <a:rPr lang="pt-BR" sz="3200" b="1" u="sng" dirty="0" smtClean="0">
                <a:solidFill>
                  <a:schemeClr val="accent1"/>
                </a:solidFill>
              </a:rPr>
              <a:t>parecem</a:t>
            </a:r>
            <a:r>
              <a:rPr lang="pt-BR" sz="3200" b="1" dirty="0" smtClean="0">
                <a:solidFill>
                  <a:schemeClr val="accent1"/>
                </a:solidFill>
              </a:rPr>
              <a:t> ser mais interessantes para o seu caso</a:t>
            </a:r>
            <a:r>
              <a:rPr lang="pt-BR" sz="3200" dirty="0" smtClean="0"/>
              <a:t>? Escreva, no mínimo, duas justificativas para essa impressão.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688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ordem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b="1" dirty="0" smtClean="0"/>
              <a:t>A mercado</a:t>
            </a:r>
            <a:r>
              <a:rPr lang="pt-BR" dirty="0" smtClean="0"/>
              <a:t>: aceita o preço de compra ou venda que estão no livro de ofertas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Limitada</a:t>
            </a:r>
            <a:r>
              <a:rPr lang="pt-BR" dirty="0" smtClean="0"/>
              <a:t>: dá uma ordem de compra ou venda e espera o movimento do mercado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Existem outras ordens mais complexas, como </a:t>
            </a:r>
            <a:r>
              <a:rPr lang="pt-BR" b="1" dirty="0" smtClean="0"/>
              <a:t>Stop e Start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2595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Considere o livro de ofertas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895786"/>
            <a:ext cx="8487746" cy="1998223"/>
          </a:xfrm>
        </p:spPr>
        <p:txBody>
          <a:bodyPr>
            <a:normAutofit/>
          </a:bodyPr>
          <a:lstStyle/>
          <a:p>
            <a:r>
              <a:rPr lang="pt-BR" dirty="0" smtClean="0"/>
              <a:t>O que significa COMPRAR a Mercado</a:t>
            </a:r>
          </a:p>
          <a:p>
            <a:r>
              <a:rPr lang="pt-BR" dirty="0" smtClean="0"/>
              <a:t>O que significa VENDER a Mercado</a:t>
            </a:r>
          </a:p>
          <a:p>
            <a:r>
              <a:rPr lang="pt-BR" dirty="0" smtClean="0"/>
              <a:t>O que significa dar uma ordem de COMPRA limitada</a:t>
            </a:r>
          </a:p>
          <a:p>
            <a:r>
              <a:rPr lang="pt-BR" dirty="0" smtClean="0"/>
              <a:t>E uma ordem de VENDA limitada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59" t="54863" r="4426" b="24590"/>
          <a:stretch/>
        </p:blipFill>
        <p:spPr bwMode="auto">
          <a:xfrm>
            <a:off x="1824971" y="1203598"/>
            <a:ext cx="5340844" cy="135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09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28625" y="2303860"/>
            <a:ext cx="8229600" cy="857250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LIQUIDEZ</a:t>
            </a:r>
          </a:p>
        </p:txBody>
      </p:sp>
    </p:spTree>
    <p:extLst>
      <p:ext uri="{BB962C8B-B14F-4D97-AF65-F5344CB8AC3E}">
        <p14:creationId xmlns:p14="http://schemas.microsoft.com/office/powerpoint/2010/main" val="363387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478"/>
            <a:ext cx="802838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58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29" y="0"/>
            <a:ext cx="810039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53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VÍDEO HOMEBROKER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9664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Negociando diretamente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03598"/>
            <a:ext cx="8083624" cy="3394472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endParaRPr lang="pt-BR" b="1" dirty="0" smtClean="0"/>
          </a:p>
          <a:p>
            <a:pPr eaLnBrk="1" hangingPunct="1">
              <a:lnSpc>
                <a:spcPct val="200000"/>
              </a:lnSpc>
            </a:pPr>
            <a:r>
              <a:rPr lang="pt-BR" b="1" dirty="0" smtClean="0"/>
              <a:t>Vantagens</a:t>
            </a:r>
            <a:r>
              <a:rPr lang="pt-BR" dirty="0" smtClean="0"/>
              <a:t>: maior agilidade e controle das tomadas de decisão, menores custos</a:t>
            </a:r>
          </a:p>
          <a:p>
            <a:pPr eaLnBrk="1" hangingPunct="1">
              <a:lnSpc>
                <a:spcPct val="200000"/>
              </a:lnSpc>
            </a:pPr>
            <a:r>
              <a:rPr lang="pt-BR" b="1" dirty="0" smtClean="0"/>
              <a:t>Desvantagem</a:t>
            </a:r>
            <a:r>
              <a:rPr lang="pt-BR" dirty="0" smtClean="0"/>
              <a:t>: necessidade de alto grau de conhecimento do mercado e alto nível de investimento requerido</a:t>
            </a:r>
          </a:p>
        </p:txBody>
      </p:sp>
    </p:spTree>
    <p:extLst>
      <p:ext uri="{BB962C8B-B14F-4D97-AF65-F5344CB8AC3E}">
        <p14:creationId xmlns:p14="http://schemas.microsoft.com/office/powerpoint/2010/main" val="239786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/>
              <a:t>I</a:t>
            </a:r>
            <a:r>
              <a:rPr lang="pt-BR" dirty="0" smtClean="0"/>
              <a:t>BOVESPA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 O que significa a frase: a bolsa caiu ou a bolsa subiu?</a:t>
            </a:r>
          </a:p>
          <a:p>
            <a:pPr lvl="1" eaLnBrk="1" hangingPunct="1">
              <a:lnSpc>
                <a:spcPct val="200000"/>
              </a:lnSpc>
            </a:pPr>
            <a:r>
              <a:rPr lang="pt-BR" sz="2000" dirty="0" smtClean="0"/>
              <a:t>Índice de ações: </a:t>
            </a:r>
            <a:r>
              <a:rPr lang="pt-BR" sz="2000" dirty="0" err="1" smtClean="0"/>
              <a:t>ibovespa</a:t>
            </a:r>
            <a:r>
              <a:rPr lang="pt-BR" sz="2000" dirty="0" smtClean="0"/>
              <a:t> (ver link)</a:t>
            </a:r>
          </a:p>
        </p:txBody>
      </p:sp>
    </p:spTree>
    <p:extLst>
      <p:ext uri="{BB962C8B-B14F-4D97-AF65-F5344CB8AC3E}">
        <p14:creationId xmlns:p14="http://schemas.microsoft.com/office/powerpoint/2010/main" val="18268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CUSTOS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Custos: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corretagem;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emolumentos; </a:t>
            </a:r>
          </a:p>
          <a:p>
            <a:pPr lvl="1">
              <a:lnSpc>
                <a:spcPct val="200000"/>
              </a:lnSpc>
            </a:pPr>
            <a:r>
              <a:rPr lang="pt-BR" sz="2200" dirty="0" smtClean="0"/>
              <a:t>Custódia</a:t>
            </a:r>
          </a:p>
        </p:txBody>
      </p:sp>
    </p:spTree>
    <p:extLst>
      <p:ext uri="{BB962C8B-B14F-4D97-AF65-F5344CB8AC3E}">
        <p14:creationId xmlns:p14="http://schemas.microsoft.com/office/powerpoint/2010/main" val="423523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Corretagem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Fonte de receita das corretoras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Cobrada em toda COMPRA e </a:t>
            </a:r>
            <a:r>
              <a:rPr lang="pt-BR" sz="2000" dirty="0" smtClean="0"/>
              <a:t>VENDA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33418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93708"/>
            <a:ext cx="7620000" cy="857250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/>
              <a:t>Como surge o mercado de ações?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5549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Emolumentos + Liquidação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Fonte de receita da Bolsa (e </a:t>
            </a:r>
            <a:r>
              <a:rPr lang="pt-BR" sz="2000" dirty="0" err="1" smtClean="0"/>
              <a:t>Clearing</a:t>
            </a:r>
            <a:r>
              <a:rPr lang="pt-BR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Cobrada em toda COMPRA e VENDA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Taxa de </a:t>
            </a:r>
            <a:r>
              <a:rPr lang="pt-BR" sz="2000" dirty="0" smtClean="0"/>
              <a:t>0,030596% </a:t>
            </a:r>
            <a:r>
              <a:rPr lang="pt-BR" sz="2000" dirty="0" smtClean="0"/>
              <a:t>para operações normais (</a:t>
            </a:r>
            <a:r>
              <a:rPr lang="pt-BR" sz="2000" dirty="0" smtClean="0"/>
              <a:t>0,023096% </a:t>
            </a:r>
            <a:r>
              <a:rPr lang="pt-BR" sz="2000" dirty="0" err="1" smtClean="0"/>
              <a:t>day</a:t>
            </a:r>
            <a:r>
              <a:rPr lang="pt-BR" sz="2000" dirty="0" smtClean="0"/>
              <a:t> trade)</a:t>
            </a:r>
          </a:p>
          <a:p>
            <a:pPr lvl="1"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3069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de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Taxa de custódia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 bolsa cobra um valor mensal das corretoras pela custódia das ações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As corretoras podem ou não repassar esse custo para seus clientes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Algumas isentam apenas se houver operação no mês</a:t>
            </a:r>
          </a:p>
          <a:p>
            <a:pPr lvl="1">
              <a:lnSpc>
                <a:spcPct val="150000"/>
              </a:lnSpc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913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/>
          <a:lstStyle/>
          <a:p>
            <a:pPr eaLnBrk="1" hangingPunct="1"/>
            <a:r>
              <a:rPr lang="pt-BR" dirty="0" smtClean="0"/>
              <a:t>CUSTOS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165622"/>
            <a:ext cx="7723584" cy="3394472"/>
          </a:xfrm>
        </p:spPr>
        <p:txBody>
          <a:bodyPr>
            <a:noAutofit/>
          </a:bodyPr>
          <a:lstStyle/>
          <a:p>
            <a:pPr eaLnBrk="1" hangingPunct="1">
              <a:lnSpc>
                <a:spcPct val="200000"/>
              </a:lnSpc>
            </a:pPr>
            <a:r>
              <a:rPr lang="pt-BR" sz="2400" dirty="0" smtClean="0"/>
              <a:t>Ver links EXEMPLO 1, 2 e 3</a:t>
            </a:r>
          </a:p>
        </p:txBody>
      </p:sp>
    </p:spTree>
    <p:extLst>
      <p:ext uri="{BB962C8B-B14F-4D97-AF65-F5344CB8AC3E}">
        <p14:creationId xmlns:p14="http://schemas.microsoft.com/office/powerpoint/2010/main" val="246751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290568"/>
            <a:ext cx="7772400" cy="914400"/>
          </a:xfrm>
        </p:spPr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789552"/>
            <a:ext cx="8064896" cy="408391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IMPOSTO DE RENDA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Operações de VENDA menores que R$20 mil em um mês, são ISENTAS de tributação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Alíquota: 15% (“normal”) e 20% (</a:t>
            </a:r>
            <a:r>
              <a:rPr lang="pt-BR" sz="1800" dirty="0" err="1" smtClean="0"/>
              <a:t>day</a:t>
            </a:r>
            <a:r>
              <a:rPr lang="pt-BR" sz="1800" dirty="0" smtClean="0"/>
              <a:t> trade)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Base de cálculo: ganho líquido de venda acima de R$20 mil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Pode-se descontar perdas ocorridas em meses anteriores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Na fonte é descontado 0,005% do total vendido/comprado (“normal”) ou 1% do ganho auferido em </a:t>
            </a:r>
            <a:r>
              <a:rPr lang="pt-BR" sz="1800" dirty="0" err="1" smtClean="0"/>
              <a:t>day</a:t>
            </a:r>
            <a:r>
              <a:rPr lang="pt-BR" sz="1800" dirty="0" smtClean="0"/>
              <a:t> trade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Recolhimento do IR até último dia útil do mês seguinte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Recolhe-se também ISS da cidade em que a corretora se situa.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2702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ECONÔMICO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Resultado de investimento em ações advém de dois componentes: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Ganho/Perda de Capital: oscilação do preço das ações no mercado</a:t>
            </a:r>
          </a:p>
          <a:p>
            <a:pPr marL="205740" lvl="1" indent="0">
              <a:lnSpc>
                <a:spcPct val="150000"/>
              </a:lnSpc>
              <a:buNone/>
            </a:pPr>
            <a:r>
              <a:rPr lang="pt-BR" sz="1800" dirty="0" smtClean="0"/>
              <a:t>+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Proventos: renda proveniente da distribuição de lucro gerado pela empresa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8464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Proventos (dividendos)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Em Assembleia decide-se o destino do lucro líquido do período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A periodicidade de distribuição deverá estar no estatuto da empresa (mensal, semestral, anual)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Geralmente expresso em R$ dividendos/ preço da ação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Esse é o DIVIDEND YIELD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703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Proventos (dividendos)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Ação </a:t>
            </a:r>
            <a:r>
              <a:rPr lang="pt-BR" sz="2400" b="1" dirty="0" err="1" smtClean="0">
                <a:solidFill>
                  <a:srgbClr val="FFC000"/>
                </a:solidFill>
              </a:rPr>
              <a:t>ex</a:t>
            </a:r>
            <a:r>
              <a:rPr lang="pt-BR" sz="2400" dirty="0" smtClean="0"/>
              <a:t> (vazia) </a:t>
            </a:r>
            <a:r>
              <a:rPr lang="pt-BR" sz="2400" i="1" dirty="0" smtClean="0"/>
              <a:t>versus</a:t>
            </a:r>
            <a:r>
              <a:rPr lang="pt-BR" sz="2400" dirty="0" smtClean="0"/>
              <a:t> </a:t>
            </a:r>
            <a:r>
              <a:rPr lang="pt-BR" sz="2400" b="1" dirty="0" smtClean="0">
                <a:solidFill>
                  <a:srgbClr val="FFC000"/>
                </a:solidFill>
              </a:rPr>
              <a:t>com</a:t>
            </a:r>
            <a:r>
              <a:rPr lang="pt-BR" sz="2400" dirty="0" smtClean="0"/>
              <a:t> (cheia)</a:t>
            </a:r>
          </a:p>
          <a:p>
            <a:pPr>
              <a:lnSpc>
                <a:spcPct val="150000"/>
              </a:lnSpc>
            </a:pPr>
            <a:r>
              <a:rPr lang="pt-BR" sz="2400" dirty="0" err="1" smtClean="0"/>
              <a:t>Ex</a:t>
            </a:r>
            <a:r>
              <a:rPr lang="pt-BR" sz="2400" dirty="0" smtClean="0"/>
              <a:t>: Dia 15/01 a Assembleia aprova pagamento de dividendos para dia 22/02. No dia seguinte à aprovação (16/01) a ação estará </a:t>
            </a:r>
            <a:r>
              <a:rPr lang="pt-BR" sz="2400" b="1" dirty="0" smtClean="0">
                <a:solidFill>
                  <a:srgbClr val="FFC000"/>
                </a:solidFill>
              </a:rPr>
              <a:t>ex</a:t>
            </a:r>
            <a:r>
              <a:rPr lang="pt-BR" sz="2400" dirty="0" smtClean="0"/>
              <a:t>. Logo, quem terminou o dia 15/01 com a ação </a:t>
            </a:r>
            <a:r>
              <a:rPr lang="pt-BR" sz="2400" b="1" dirty="0" smtClean="0">
                <a:solidFill>
                  <a:srgbClr val="FFC000"/>
                </a:solidFill>
              </a:rPr>
              <a:t>com</a:t>
            </a:r>
            <a:r>
              <a:rPr lang="pt-BR" sz="2400" dirty="0" smtClean="0"/>
              <a:t> irá receber os dividendos dia 22/02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2856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" r="36984" b="16189"/>
          <a:stretch/>
        </p:blipFill>
        <p:spPr bwMode="auto">
          <a:xfrm>
            <a:off x="1143000" y="103329"/>
            <a:ext cx="6858000" cy="489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90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Ver sites de proventos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3715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085696"/>
            <a:ext cx="5829300" cy="914400"/>
          </a:xfrm>
        </p:spPr>
        <p:txBody>
          <a:bodyPr/>
          <a:lstStyle/>
          <a:p>
            <a:r>
              <a:rPr lang="pt-BR" dirty="0" smtClean="0"/>
              <a:t>COMO ESCOLHER UMA 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525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Quem pode ter ações na bolsa de valores?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329613"/>
            <a:ext cx="8320140" cy="3394472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Quais são as formas mais comuns de se estruturar uma empresa?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LTDA: capital dividido em quotas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S.A. (aberta e fechada): capital dividido em ações</a:t>
            </a:r>
          </a:p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Apenas S.A. aberta pode negociar ações em Bolsa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5744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FUNDAMENTALISTA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Pressuposto: valor da empresa está associado às suas características financeiras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Análise de médio/longo prazo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Busca responder à pergunta: qual o valor potencial/justo de determinada empresa?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Se valor de mercado &lt; potencial = COMPRA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4311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FUNDAMENTALISTA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De forma resumida, estuda-se: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Fatores macroeconômicos (inflação, juros, câmbio </a:t>
            </a:r>
            <a:r>
              <a:rPr lang="pt-BR" sz="2000" dirty="0" err="1" smtClean="0"/>
              <a:t>etc</a:t>
            </a:r>
            <a:r>
              <a:rPr lang="pt-BR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O setor em que está inserida - vantagens e desvantagens da empresa em questão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A empresa: reuniões com diretoria, relatórios financeiros </a:t>
            </a:r>
            <a:r>
              <a:rPr lang="pt-BR" sz="2000" dirty="0" err="1" smtClean="0"/>
              <a:t>etc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1169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70765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/>
              <a:t>	link no site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7982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TÉCNICA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200" dirty="0" smtClean="0"/>
              <a:t>PREMISSA: todas informações estão representadas nos gráficos (comportamento do mercado)</a:t>
            </a:r>
          </a:p>
          <a:p>
            <a:pPr>
              <a:lnSpc>
                <a:spcPct val="150000"/>
              </a:lnSpc>
            </a:pPr>
            <a:r>
              <a:rPr lang="pt-BR" sz="2200" dirty="0" smtClean="0"/>
              <a:t>Mais utilizada para o curto prazo (agilidade de decisões)</a:t>
            </a:r>
          </a:p>
          <a:p>
            <a:pPr>
              <a:lnSpc>
                <a:spcPct val="150000"/>
              </a:lnSpc>
            </a:pPr>
            <a:r>
              <a:rPr lang="pt-BR" sz="2200" dirty="0" smtClean="0"/>
              <a:t>A configuração gráfica dos preços indicam que rumo irão tomar</a:t>
            </a:r>
          </a:p>
          <a:p>
            <a:pPr>
              <a:lnSpc>
                <a:spcPct val="150000"/>
              </a:lnSpc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1951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70765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/>
              <a:t>	link no site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85560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r>
              <a:rPr lang="pt-BR" dirty="0" smtClean="0"/>
              <a:t>MATERIAL DE ESTUDO COMPLEMENTAR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7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Captação de recursos por parte das empresas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03598"/>
            <a:ext cx="8410876" cy="3394472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20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000" dirty="0" smtClean="0"/>
              <a:t>Quais as formas de captação de recursos financeiros pelas empresas?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Empréstimos (financiamentos)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dirty="0" smtClean="0"/>
              <a:t>Capital próprio (dinheiro dos acionistas atuais)</a:t>
            </a:r>
          </a:p>
          <a:p>
            <a:pPr marL="640080" lvl="1" indent="-246888" fontAlgn="auto">
              <a:lnSpc>
                <a:spcPct val="20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MERCADO DE CAPITAIS</a:t>
            </a:r>
            <a:r>
              <a:rPr lang="pt-BR" sz="1800" dirty="0" smtClean="0"/>
              <a:t>: novos acionistas (lançando ações) ou emitindo títulos (debêntures)</a:t>
            </a:r>
          </a:p>
        </p:txBody>
      </p:sp>
    </p:spTree>
    <p:extLst>
      <p:ext uri="{BB962C8B-B14F-4D97-AF65-F5344CB8AC3E}">
        <p14:creationId xmlns:p14="http://schemas.microsoft.com/office/powerpoint/2010/main" val="169045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dirty="0" smtClean="0"/>
              <a:t>Mercado de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221600"/>
            <a:ext cx="8227640" cy="3394472"/>
          </a:xfrm>
        </p:spPr>
        <p:txBody>
          <a:bodyPr>
            <a:normAutofit/>
          </a:bodyPr>
          <a:lstStyle/>
          <a:p>
            <a:endParaRPr lang="pt-BR" sz="2000" dirty="0" smtClean="0"/>
          </a:p>
          <a:p>
            <a:r>
              <a:rPr lang="pt-BR" sz="2000" b="1" dirty="0" smtClean="0"/>
              <a:t>Mercado Primário</a:t>
            </a:r>
            <a:r>
              <a:rPr lang="pt-BR" sz="2000" dirty="0" smtClean="0"/>
              <a:t>: entrada de recursos nas empresas. Pode ser feita para o público em geral </a:t>
            </a:r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b="1" dirty="0" smtClean="0"/>
              <a:t>Mercado Secundário</a:t>
            </a:r>
            <a:r>
              <a:rPr lang="pt-BR" sz="2000" dirty="0" smtClean="0"/>
              <a:t>: transferência de títulos entre investidores. Oferece liquidez.</a:t>
            </a:r>
          </a:p>
        </p:txBody>
      </p:sp>
    </p:spTree>
    <p:extLst>
      <p:ext uri="{BB962C8B-B14F-4D97-AF65-F5344CB8AC3E}">
        <p14:creationId xmlns:p14="http://schemas.microsoft.com/office/powerpoint/2010/main" val="44076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Quais empresas estão listadas na b3, por setor?</a:t>
            </a:r>
            <a:br>
              <a:rPr lang="pt-BR" dirty="0" smtClean="0"/>
            </a:br>
            <a:r>
              <a:rPr lang="pt-BR" dirty="0" smtClean="0"/>
              <a:t>Link no SITE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231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</p:spPr>
        <p:txBody>
          <a:bodyPr>
            <a:normAutofit/>
          </a:bodyPr>
          <a:lstStyle/>
          <a:p>
            <a:r>
              <a:rPr lang="pt-BR" smtClean="0"/>
              <a:t>Como investir em ações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77688" y="1221600"/>
            <a:ext cx="8686800" cy="339447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Formas de investimento</a:t>
            </a:r>
          </a:p>
          <a:p>
            <a:pPr lvl="1">
              <a:lnSpc>
                <a:spcPct val="200000"/>
              </a:lnSpc>
            </a:pPr>
            <a:r>
              <a:rPr lang="pt-BR" sz="2400" dirty="0" smtClean="0"/>
              <a:t>Fundo de ações</a:t>
            </a:r>
          </a:p>
          <a:p>
            <a:pPr lvl="1">
              <a:lnSpc>
                <a:spcPct val="200000"/>
              </a:lnSpc>
            </a:pPr>
            <a:r>
              <a:rPr lang="pt-BR" sz="2400" dirty="0" smtClean="0"/>
              <a:t>Clubes de Investimento</a:t>
            </a:r>
          </a:p>
          <a:p>
            <a:pPr lvl="1">
              <a:lnSpc>
                <a:spcPct val="200000"/>
              </a:lnSpc>
            </a:pP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Diretamente (</a:t>
            </a:r>
            <a:r>
              <a:rPr lang="pt-BR" sz="2400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home </a:t>
            </a:r>
            <a:r>
              <a:rPr lang="pt-BR" sz="2400" b="1" i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broker</a:t>
            </a:r>
            <a:r>
              <a:rPr lang="pt-BR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corretora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)</a:t>
            </a:r>
          </a:p>
          <a:p>
            <a:pPr lvl="1">
              <a:lnSpc>
                <a:spcPct val="200000"/>
              </a:lnSpc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60291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0" y="951570"/>
            <a:ext cx="8964488" cy="0"/>
          </a:xfrm>
          <a:prstGeom prst="line">
            <a:avLst/>
          </a:prstGeom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>
            <a:bevelT/>
            <a:extrusionClr>
              <a:schemeClr val="tx2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971600" y="224771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COMO FUNCIONA A COMPRA E VENDA DE AÇÕES PELO HOME BROKER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114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6938</TotalTime>
  <Words>921</Words>
  <Application>Microsoft Office PowerPoint</Application>
  <PresentationFormat>Apresentação na tela (16:9)</PresentationFormat>
  <Paragraphs>125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1" baseType="lpstr">
      <vt:lpstr>Arial</vt:lpstr>
      <vt:lpstr>Calibri</vt:lpstr>
      <vt:lpstr>Century Schoolbook</vt:lpstr>
      <vt:lpstr>Wingdings</vt:lpstr>
      <vt:lpstr>Wingdings 2</vt:lpstr>
      <vt:lpstr>Balcão Envidraçado</vt:lpstr>
      <vt:lpstr>Aula 4: Mercado de AÇÕES</vt:lpstr>
      <vt:lpstr>Pergunta: escreva num papel quais os investimentos em renda fixa parecem ser mais interessantes para o seu caso? Escreva, no mínimo, duas justificativas para essa impressão.</vt:lpstr>
      <vt:lpstr>Como surge o mercado de ações?</vt:lpstr>
      <vt:lpstr>Quem pode ter ações na bolsa de valores?</vt:lpstr>
      <vt:lpstr>Captação de recursos por parte das empresas</vt:lpstr>
      <vt:lpstr>Mercado de Ações</vt:lpstr>
      <vt:lpstr>Quais empresas estão listadas na b3, por setor? Link no SITE</vt:lpstr>
      <vt:lpstr>Como investir em ações</vt:lpstr>
      <vt:lpstr>COMO FUNCIONA A COMPRA E VENDA DE AÇÕES PELO HOME BROKER</vt:lpstr>
      <vt:lpstr>Operando no mercado</vt:lpstr>
      <vt:lpstr>Operando no mercado</vt:lpstr>
      <vt:lpstr>Apresentação do PowerPoint</vt:lpstr>
      <vt:lpstr>SISTEMA DE LEILÃO</vt:lpstr>
      <vt:lpstr>Apresentação do PowerPoint</vt:lpstr>
      <vt:lpstr>Apresentação do PowerPoint</vt:lpstr>
      <vt:lpstr>Agora vamos acompanhar as cotações ao longo do tempo</vt:lpstr>
      <vt:lpstr>Apresentação do PowerPoint</vt:lpstr>
      <vt:lpstr>Apresentação do PowerPoint</vt:lpstr>
      <vt:lpstr>Apresentação do PowerPoint</vt:lpstr>
      <vt:lpstr>Tipos de ordem</vt:lpstr>
      <vt:lpstr>Considere o livro de ofertas</vt:lpstr>
      <vt:lpstr>LIQUIDEZ</vt:lpstr>
      <vt:lpstr>Apresentação do PowerPoint</vt:lpstr>
      <vt:lpstr>Apresentação do PowerPoint</vt:lpstr>
      <vt:lpstr>VÍDEO HOMEBROKER</vt:lpstr>
      <vt:lpstr>Negociando diretamente</vt:lpstr>
      <vt:lpstr>IBOVESPA</vt:lpstr>
      <vt:lpstr>CUSTOS</vt:lpstr>
      <vt:lpstr>Custos de operação</vt:lpstr>
      <vt:lpstr>Custos de operação</vt:lpstr>
      <vt:lpstr>Custos de operação</vt:lpstr>
      <vt:lpstr>CUSTOS</vt:lpstr>
      <vt:lpstr>TRIBUTAÇÃO</vt:lpstr>
      <vt:lpstr>RESULTADO ECONÔMICO</vt:lpstr>
      <vt:lpstr>Proventos (dividendos)</vt:lpstr>
      <vt:lpstr>Proventos (dividendos)</vt:lpstr>
      <vt:lpstr>Apresentação do PowerPoint</vt:lpstr>
      <vt:lpstr>Ver sites de proventos</vt:lpstr>
      <vt:lpstr>COMO ESCOLHER UMA AÇÃO</vt:lpstr>
      <vt:lpstr>ANÁLISE FUNDAMENTALISTA</vt:lpstr>
      <vt:lpstr>ANÁLISE FUNDAMENTALISTA</vt:lpstr>
      <vt:lpstr> link no site</vt:lpstr>
      <vt:lpstr>ANÁLISE TÉCNICA</vt:lpstr>
      <vt:lpstr> link no site</vt:lpstr>
      <vt:lpstr>MATERIAL DE ESTUDO COMPLEMENTAR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102</cp:revision>
  <dcterms:created xsi:type="dcterms:W3CDTF">2014-03-20T11:04:22Z</dcterms:created>
  <dcterms:modified xsi:type="dcterms:W3CDTF">2021-01-14T18:01:57Z</dcterms:modified>
</cp:coreProperties>
</file>