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77" r:id="rId2"/>
    <p:sldId id="342" r:id="rId3"/>
    <p:sldId id="343" r:id="rId4"/>
    <p:sldId id="344" r:id="rId5"/>
    <p:sldId id="364" r:id="rId6"/>
    <p:sldId id="366" r:id="rId7"/>
    <p:sldId id="346" r:id="rId8"/>
    <p:sldId id="347" r:id="rId9"/>
    <p:sldId id="348" r:id="rId10"/>
    <p:sldId id="350" r:id="rId11"/>
    <p:sldId id="349" r:id="rId12"/>
    <p:sldId id="351" r:id="rId13"/>
    <p:sldId id="352" r:id="rId14"/>
    <p:sldId id="354" r:id="rId15"/>
    <p:sldId id="353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2" r:id="rId24"/>
    <p:sldId id="365" r:id="rId25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1720" y="1563638"/>
            <a:ext cx="6820272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>
                <a:solidFill>
                  <a:schemeClr val="accent1"/>
                </a:solidFill>
              </a:rPr>
              <a:t>7</a:t>
            </a:r>
            <a:r>
              <a:rPr lang="pt-BR" sz="3200" dirty="0" smtClean="0"/>
              <a:t>: </a:t>
            </a:r>
            <a:br>
              <a:rPr lang="pt-BR" sz="3200" dirty="0" smtClean="0"/>
            </a:br>
            <a:r>
              <a:rPr lang="pt-BR" sz="3200" dirty="0" smtClean="0"/>
              <a:t>Montagem de Carteira</a:t>
            </a:r>
            <a:br>
              <a:rPr lang="pt-BR" sz="3200" dirty="0" smtClean="0"/>
            </a:br>
            <a:r>
              <a:rPr lang="pt-BR" sz="3200" dirty="0" smtClean="0"/>
              <a:t>Estratégia de Gerenciamento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139702"/>
            <a:ext cx="7467600" cy="857250"/>
          </a:xfrm>
        </p:spPr>
        <p:txBody>
          <a:bodyPr/>
          <a:lstStyle/>
          <a:p>
            <a:r>
              <a:rPr lang="pt-BR" dirty="0" smtClean="0"/>
              <a:t>Exercício: continue você, fazendo os cálculos do caso </a:t>
            </a:r>
            <a:r>
              <a:rPr lang="pt-BR" dirty="0" err="1" smtClean="0"/>
              <a:t>amanda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24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R$3.450,00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R$7.025,00</a:t>
            </a:r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R$10.475,00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R$7.332,50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R$3.142,50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R$307,50 do Fundo de Ações e investe no Tesouro Selic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39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R$3.000,00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R$7.440,00</a:t>
            </a:r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R$10.440,00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R$7.308,00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R$3.132,00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R$132,00 do Tesouro Selic e investe no Fundo de 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119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R$3.900,00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R$7.445,00</a:t>
            </a:r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R$11.345,00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R$7.941,50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R$3.403,50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R$496,50 do Tesouro Selic e investe no Fundo de 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189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923678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COM BALANCEAMENTO</a:t>
            </a:r>
            <a:br>
              <a:rPr lang="pt-BR" dirty="0" smtClean="0"/>
            </a:br>
            <a:r>
              <a:rPr lang="pt-BR" dirty="0" smtClean="0"/>
              <a:t>X</a:t>
            </a:r>
            <a:br>
              <a:rPr lang="pt-BR" dirty="0" smtClean="0"/>
            </a:br>
            <a:r>
              <a:rPr lang="pt-BR" dirty="0" smtClean="0"/>
              <a:t>SEM BALANCEAMENTO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819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78048"/>
              </p:ext>
            </p:extLst>
          </p:nvPr>
        </p:nvGraphicFramePr>
        <p:xfrm>
          <a:off x="539550" y="339505"/>
          <a:ext cx="7704855" cy="2376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498"/>
                <a:gridCol w="941051"/>
                <a:gridCol w="941051"/>
                <a:gridCol w="941051"/>
                <a:gridCol w="941051"/>
                <a:gridCol w="941051"/>
                <a:gridCol w="941051"/>
                <a:gridCol w="941051"/>
              </a:tblGrid>
              <a:tr h="2364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7100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-6,7%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9900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6930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7025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2970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3450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16,2%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10475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7332,5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7440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3142,5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1,5%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-4,5%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10440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7308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7445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3131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3900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11345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539550" y="987574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5436095" y="987574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675310"/>
              </p:ext>
            </p:extLst>
          </p:nvPr>
        </p:nvGraphicFramePr>
        <p:xfrm>
          <a:off x="2843806" y="3219822"/>
          <a:ext cx="5184577" cy="1806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3621"/>
                <a:gridCol w="1713621"/>
                <a:gridCol w="1757335"/>
              </a:tblGrid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7100,0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2800,0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9900,0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7197,3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3252,5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10449,9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7302,8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3105,0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10407,9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7439,8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3867,7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11307,4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2519769" y="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 BALANCEAMENTO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9512" y="3651870"/>
            <a:ext cx="2519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Sem BALANCEAMENTO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539552" y="1419622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5436097" y="1419622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539552" y="1851670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5436097" y="1851670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539552" y="2283718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5436097" y="2283718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48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Comentários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Com e sem Balanceamento, no caso Amanda, dependerá da performance do mercado de ações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 estratégia está mantendo, a cada 6 meses, o perfil de risco do investidor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Existe uma carteira, minimamente, DIVERSIFICADA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 cada 6 meses sabemos EXATAMENTE O QUE FAZER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88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SOBRE BALANCEAMENTO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Amanda escolheu balancear por PERÍODO (6 meses)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Esse prazo também poderia variar (a cada mês, a cada ano)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Todavia, existe uma outra possibilidade que é balancear por DESVIOS PERCENTUAIS.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Vejamos um exemplo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816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9548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Amanda vai fazer o balanceamento SOMENTE quando houver um desvio maior que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5%</a:t>
            </a:r>
            <a:r>
              <a:rPr lang="pt-B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pt-BR" dirty="0" smtClean="0"/>
              <a:t>da proporção original 70/30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009111"/>
              </p:ext>
            </p:extLst>
          </p:nvPr>
        </p:nvGraphicFramePr>
        <p:xfrm>
          <a:off x="827585" y="1203600"/>
          <a:ext cx="7200801" cy="35283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9524"/>
                <a:gridCol w="1114211"/>
                <a:gridCol w="1114211"/>
                <a:gridCol w="1114211"/>
                <a:gridCol w="1064322"/>
                <a:gridCol w="1064322"/>
              </a:tblGrid>
              <a:tr h="279587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7021,0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10521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7042,1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3600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10642,1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11563,2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6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8094,2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3469,0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11563,2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8118,5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11118,5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8142,9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11242,9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8167,3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10667,3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23%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6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7467,1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3200,19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10667,3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SEGUE...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827585" y="1779662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27584" y="2067694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827585" y="2355726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827583" y="2643756"/>
            <a:ext cx="7200801" cy="504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827586" y="3147814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827585" y="3435846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827586" y="3723878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827938" y="4015942"/>
            <a:ext cx="7200801" cy="745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222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1419622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Exercício 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08414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7966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Simulador ações e fundos imobiliários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13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95486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John vai investir R$25 mil. Sua carteira conterá 80% de Tesouro Selic e 20% em ETF BOVA11. Sua estratégia é balancear a carteira quando ela tiver um desvio SUPERIOR a 5% 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425713"/>
              </p:ext>
            </p:extLst>
          </p:nvPr>
        </p:nvGraphicFramePr>
        <p:xfrm>
          <a:off x="540174" y="1419622"/>
          <a:ext cx="3023714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2493"/>
                <a:gridCol w="1027125"/>
                <a:gridCol w="864096"/>
              </a:tblGrid>
              <a:tr h="414046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ETF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20060,0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20120,0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20180,0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20240,0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20360,0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283968" y="1419260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 tabela ao lado mostra como teria sido o desempenho da carteira de John se ele </a:t>
            </a:r>
            <a:r>
              <a:rPr lang="pt-BR" b="1" dirty="0" smtClean="0"/>
              <a:t>NÃO TIVESSE FEITO O BALANCEAMENTO.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355976" y="3089913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Descubra em </a:t>
            </a:r>
            <a:r>
              <a:rPr lang="pt-BR" b="1" dirty="0" smtClean="0"/>
              <a:t>QUAL MÊS </a:t>
            </a:r>
            <a:r>
              <a:rPr lang="pt-BR" dirty="0" smtClean="0"/>
              <a:t>ele precisaria fazer o balanceamento, e como ficaria a </a:t>
            </a:r>
            <a:r>
              <a:rPr lang="pt-BR" b="1" dirty="0" smtClean="0"/>
              <a:t>NOVA CARTEIRA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74957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948286"/>
              </p:ext>
            </p:extLst>
          </p:nvPr>
        </p:nvGraphicFramePr>
        <p:xfrm>
          <a:off x="755575" y="1731965"/>
          <a:ext cx="7272807" cy="2567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9514"/>
                <a:gridCol w="1082039"/>
                <a:gridCol w="1082039"/>
                <a:gridCol w="1082039"/>
                <a:gridCol w="1033588"/>
                <a:gridCol w="1033588"/>
              </a:tblGrid>
              <a:tr h="307831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ETF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20060,0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24560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20120,0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24920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20180,0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5500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25680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20240,0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6500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26740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27300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31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21840,0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5460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27300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835694" y="69954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RESPOSTA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387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411510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Exercício no Excel </a:t>
            </a:r>
            <a:endParaRPr lang="pt-BR" sz="5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683568" y="1367984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Marcela quer investir R$100 mil inicialmente, mais um valor de R$1.500 todo mês. Sua carteira teórica será composta por: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 5% Caderneta de Poupança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60 % Selic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Mas o importante é ter 65% em RENDA FIXA</a:t>
            </a:r>
          </a:p>
          <a:p>
            <a:pPr>
              <a:lnSpc>
                <a:spcPct val="150000"/>
              </a:lnSpc>
            </a:pPr>
            <a:endParaRPr lang="pt-BR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15% em BOVA11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20% em </a:t>
            </a:r>
            <a:r>
              <a:rPr lang="pt-BR" dirty="0" err="1" smtClean="0"/>
              <a:t>FIIs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407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Mais informações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O Balanceamento também poderá ocorrer dentro das próprias classes de ativos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Exemplo: minha carteira de FII possui 10 ativos (com 1/10 de participação de cada um)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Quando for necessário balancear </a:t>
            </a:r>
            <a:r>
              <a:rPr lang="pt-BR" dirty="0" err="1" smtClean="0"/>
              <a:t>FIIs</a:t>
            </a:r>
            <a:r>
              <a:rPr lang="pt-BR" dirty="0" smtClean="0"/>
              <a:t> (vender ou comprar), poderá fazer com que essa carteira volte à sua proporção ORIGINAL de 1/10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10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Você vai ter que montar sua PRÓPRIA carteira de investimentos (1ª tentativa)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Informações: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Qual será a proporção entre RENDA FIXA, AÇÕES E </a:t>
            </a:r>
            <a:r>
              <a:rPr lang="pt-BR" dirty="0" err="1" smtClean="0"/>
              <a:t>FIIs</a:t>
            </a:r>
            <a:r>
              <a:rPr lang="pt-BR" dirty="0" smtClean="0"/>
              <a:t>?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Quais ativos realmente irá adquirir? Por qual razão?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Qual estratégia de balanceamento irá adotar?</a:t>
            </a:r>
          </a:p>
          <a:p>
            <a:pPr>
              <a:lnSpc>
                <a:spcPct val="20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064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923678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>
                <a:solidFill>
                  <a:schemeClr val="accent1">
                    <a:lumMod val="75000"/>
                  </a:schemeClr>
                </a:solidFill>
              </a:rPr>
              <a:t>Correção </a:t>
            </a:r>
            <a:r>
              <a:rPr lang="pt-BR" sz="4400" dirty="0" err="1" smtClean="0">
                <a:solidFill>
                  <a:schemeClr val="accent1">
                    <a:lumMod val="75000"/>
                  </a:schemeClr>
                </a:solidFill>
              </a:rPr>
              <a:t>quiz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65848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43608" y="1995686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MINICURSO</a:t>
            </a:r>
            <a:r>
              <a:rPr lang="pt-BR" sz="2800" dirty="0" smtClean="0"/>
              <a:t>: DISPONÍVEL NO SITE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915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43608" y="1995686"/>
            <a:ext cx="69847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Exercício Aula Passada</a:t>
            </a:r>
            <a:r>
              <a:rPr lang="pt-BR" sz="2800" dirty="0" smtClean="0"/>
              <a:t>: </a:t>
            </a:r>
          </a:p>
          <a:p>
            <a:pPr algn="ctr"/>
            <a:r>
              <a:rPr lang="pt-BR" sz="2800" dirty="0" smtClean="0"/>
              <a:t>3 investimentos que você gostou e as razões para isso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871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995686"/>
            <a:ext cx="7467600" cy="857250"/>
          </a:xfrm>
        </p:spPr>
        <p:txBody>
          <a:bodyPr/>
          <a:lstStyle/>
          <a:p>
            <a:r>
              <a:rPr lang="pt-BR" dirty="0" smtClean="0"/>
              <a:t>BALANCEAMENTO DE CARTEIRAS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4429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Caso </a:t>
            </a:r>
            <a:r>
              <a:rPr lang="pt-BR" sz="32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amanda</a:t>
            </a:r>
            <a:r>
              <a:rPr lang="pt-BR" sz="3200" dirty="0" smtClean="0"/>
              <a:t>: 24 anos de idade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Montagem de Carteira</a:t>
            </a:r>
            <a:endParaRPr lang="pt-BR" dirty="0"/>
          </a:p>
          <a:p>
            <a:pPr lvl="1">
              <a:lnSpc>
                <a:spcPct val="150000"/>
              </a:lnSpc>
            </a:pPr>
            <a:r>
              <a:rPr lang="pt-BR" dirty="0" smtClean="0"/>
              <a:t>Ela possui R$10 mil (não fará outros depósitos)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Decidiu colocar 70% em Tesouro Selic e 30% em um Fundo de Ações</a:t>
            </a:r>
          </a:p>
          <a:p>
            <a:pPr lvl="1">
              <a:lnSpc>
                <a:spcPct val="150000"/>
              </a:lnSpc>
            </a:pPr>
            <a:endParaRPr lang="pt-BR" dirty="0"/>
          </a:p>
          <a:p>
            <a:pPr>
              <a:lnSpc>
                <a:spcPct val="150000"/>
              </a:lnSpc>
            </a:pPr>
            <a:r>
              <a:rPr lang="pt-BR" dirty="0" smtClean="0"/>
              <a:t>Estratégia de Gerenciamento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Balanceamento de Carteira a cada 6 meses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Início: R$7.000,00 em Tesouro Selic e R$3.000,00 em fundos de ações</a:t>
            </a:r>
          </a:p>
        </p:txBody>
      </p:sp>
    </p:spTree>
    <p:extLst>
      <p:ext uri="{BB962C8B-B14F-4D97-AF65-F5344CB8AC3E}">
        <p14:creationId xmlns:p14="http://schemas.microsoft.com/office/powerpoint/2010/main" val="10718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128" y="300003"/>
            <a:ext cx="4251331" cy="657037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547664" y="1228433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R$2.800,00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547664" y="1684492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R$7.100,00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7945" y="288316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R$9.900,00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4716016" y="3252498"/>
            <a:ext cx="43204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5148065" y="3252498"/>
            <a:ext cx="432047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17323" y="3623796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R$6.930,00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580112" y="359466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R$2.970,00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05725" y="2452112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827584" y="4299083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R$170,00 do Tesouro Selic e investe no Fundo de Ações</a:t>
            </a:r>
            <a:endParaRPr lang="pt-BR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5148064" y="1419622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5148064" y="1903130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6249072" y="1228433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28,28%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6262191" y="16915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71,72%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955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2" grpId="0"/>
      <p:bldP spid="13" grpId="0"/>
      <p:bldP spid="14" grpId="0"/>
      <p:bldP spid="15" grpId="0"/>
      <p:bldP spid="11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REFLEXÃO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1995686"/>
            <a:ext cx="7169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Uma boa estratégia é aquela em que você sabe para onde irá seu dinheiro, </a:t>
            </a:r>
            <a:r>
              <a:rPr lang="pt-BR" sz="2800" b="1" dirty="0" smtClean="0">
                <a:solidFill>
                  <a:schemeClr val="accent1"/>
                </a:solidFill>
              </a:rPr>
              <a:t>ANTES MESMO de ele chegar à sua mão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408391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Nesse início faremos SIMPLIFICAÇÕES como, por exemplo, a ausência de Imposto de Renda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565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15340</TotalTime>
  <Words>885</Words>
  <Application>Microsoft Office PowerPoint</Application>
  <PresentationFormat>Apresentação na tela (16:9)</PresentationFormat>
  <Paragraphs>286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Calibri</vt:lpstr>
      <vt:lpstr>Century Schoolbook</vt:lpstr>
      <vt:lpstr>Wingdings</vt:lpstr>
      <vt:lpstr>Wingdings 2</vt:lpstr>
      <vt:lpstr>Balcão Envidraçado</vt:lpstr>
      <vt:lpstr>Aula 7:  Montagem de Carteira Estratégia de Gerenciamento</vt:lpstr>
      <vt:lpstr>Simulador ações e fundos imobiliários</vt:lpstr>
      <vt:lpstr>Correção quiz</vt:lpstr>
      <vt:lpstr>Apresentação do PowerPoint</vt:lpstr>
      <vt:lpstr>Apresentação do PowerPoint</vt:lpstr>
      <vt:lpstr>BALANCEAMENTO DE CARTEIRAS</vt:lpstr>
      <vt:lpstr>Caso amanda: 24 anos de idade</vt:lpstr>
      <vt:lpstr>APÓS 6 MESES</vt:lpstr>
      <vt:lpstr>REFLEXÃO</vt:lpstr>
      <vt:lpstr>Exercício: continue você, fazendo os cálculos do caso amanda</vt:lpstr>
      <vt:lpstr>APÓS 6 MESES</vt:lpstr>
      <vt:lpstr>APÓS 6 MESES</vt:lpstr>
      <vt:lpstr>APÓS 6 MESES</vt:lpstr>
      <vt:lpstr>COM BALANCEAMENTO X SEM BALANCEAMENTO</vt:lpstr>
      <vt:lpstr>Apresentação do PowerPoint</vt:lpstr>
      <vt:lpstr>Comentários</vt:lpstr>
      <vt:lpstr>SOBRE BALANCEAMENTO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Mais informações</vt:lpstr>
      <vt:lpstr>Exercício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158</cp:revision>
  <dcterms:created xsi:type="dcterms:W3CDTF">2014-03-20T11:04:22Z</dcterms:created>
  <dcterms:modified xsi:type="dcterms:W3CDTF">2021-01-25T17:49:34Z</dcterms:modified>
</cp:coreProperties>
</file>