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9"/>
  </p:notesMasterIdLst>
  <p:sldIdLst>
    <p:sldId id="277" r:id="rId2"/>
    <p:sldId id="440" r:id="rId3"/>
    <p:sldId id="352" r:id="rId4"/>
    <p:sldId id="353" r:id="rId5"/>
    <p:sldId id="354" r:id="rId6"/>
    <p:sldId id="355" r:id="rId7"/>
    <p:sldId id="357" r:id="rId8"/>
    <p:sldId id="358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8" r:id="rId25"/>
    <p:sldId id="379" r:id="rId26"/>
    <p:sldId id="381" r:id="rId27"/>
    <p:sldId id="382" r:id="rId28"/>
    <p:sldId id="383" r:id="rId29"/>
    <p:sldId id="384" r:id="rId30"/>
    <p:sldId id="385" r:id="rId31"/>
    <p:sldId id="388" r:id="rId32"/>
    <p:sldId id="386" r:id="rId33"/>
    <p:sldId id="439" r:id="rId34"/>
    <p:sldId id="387" r:id="rId35"/>
    <p:sldId id="441" r:id="rId36"/>
    <p:sldId id="393" r:id="rId37"/>
    <p:sldId id="394" r:id="rId38"/>
    <p:sldId id="395" r:id="rId39"/>
    <p:sldId id="396" r:id="rId40"/>
    <p:sldId id="398" r:id="rId41"/>
    <p:sldId id="402" r:id="rId42"/>
    <p:sldId id="405" r:id="rId43"/>
    <p:sldId id="415" r:id="rId44"/>
    <p:sldId id="416" r:id="rId45"/>
    <p:sldId id="417" r:id="rId46"/>
    <p:sldId id="418" r:id="rId47"/>
    <p:sldId id="419" r:id="rId48"/>
    <p:sldId id="420" r:id="rId49"/>
    <p:sldId id="423" r:id="rId50"/>
    <p:sldId id="424" r:id="rId51"/>
    <p:sldId id="425" r:id="rId52"/>
    <p:sldId id="426" r:id="rId53"/>
    <p:sldId id="427" r:id="rId54"/>
    <p:sldId id="428" r:id="rId55"/>
    <p:sldId id="431" r:id="rId56"/>
    <p:sldId id="437" r:id="rId57"/>
    <p:sldId id="438" r:id="rId58"/>
  </p:sldIdLst>
  <p:sldSz cx="9144000" cy="5143500" type="screen16x9"/>
  <p:notesSz cx="6858000" cy="9144000"/>
  <p:defaultTextStyle>
    <a:defPPr>
      <a:defRPr lang="pt-BR"/>
    </a:defPPr>
    <a:lvl1pPr marL="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66"/>
      </p:cViewPr>
      <p:guideLst>
        <p:guide orient="horz" pos="1620"/>
        <p:guide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325478987183239E-2"/>
          <c:y val="4.1764558839867467E-2"/>
          <c:w val="0.82755761297413233"/>
          <c:h val="0.94240754295274376"/>
        </c:manualLayout>
      </c:layout>
      <c:lineChart>
        <c:grouping val="standar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IGP-M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Plan2!$B$2:$B$13</c:f>
              <c:numCache>
                <c:formatCode>0.00%</c:formatCode>
                <c:ptCount val="12"/>
                <c:pt idx="0">
                  <c:v>0.1242</c:v>
                </c:pt>
                <c:pt idx="1">
                  <c:v>1.2E-2</c:v>
                </c:pt>
                <c:pt idx="2">
                  <c:v>3.8399999999999997E-2</c:v>
                </c:pt>
                <c:pt idx="3">
                  <c:v>7.7399999999999997E-2</c:v>
                </c:pt>
                <c:pt idx="4">
                  <c:v>9.8000000000000004E-2</c:v>
                </c:pt>
                <c:pt idx="5">
                  <c:v>-1.7100000000000001E-2</c:v>
                </c:pt>
                <c:pt idx="6">
                  <c:v>0.1132</c:v>
                </c:pt>
                <c:pt idx="7">
                  <c:v>5.0900000000000001E-2</c:v>
                </c:pt>
                <c:pt idx="8">
                  <c:v>7.8100000000000003E-2</c:v>
                </c:pt>
                <c:pt idx="9">
                  <c:v>5.5199999999999999E-2</c:v>
                </c:pt>
                <c:pt idx="10">
                  <c:v>3.6700000000000003E-2</c:v>
                </c:pt>
                <c:pt idx="11">
                  <c:v>0.10539999999999999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INCC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Plan2!$C$2:$C$13</c:f>
              <c:numCache>
                <c:formatCode>0.00%</c:formatCode>
                <c:ptCount val="12"/>
                <c:pt idx="0">
                  <c:v>0.1094</c:v>
                </c:pt>
                <c:pt idx="1">
                  <c:v>6.8400000000000002E-2</c:v>
                </c:pt>
                <c:pt idx="2">
                  <c:v>5.04E-2</c:v>
                </c:pt>
                <c:pt idx="3">
                  <c:v>6.0299999999999999E-2</c:v>
                </c:pt>
                <c:pt idx="4">
                  <c:v>0.1196</c:v>
                </c:pt>
                <c:pt idx="5">
                  <c:v>3.2000000000000001E-2</c:v>
                </c:pt>
                <c:pt idx="6">
                  <c:v>7.5600000000000001E-2</c:v>
                </c:pt>
                <c:pt idx="7">
                  <c:v>7.5800000000000006E-2</c:v>
                </c:pt>
                <c:pt idx="8">
                  <c:v>7.2599999999999998E-2</c:v>
                </c:pt>
                <c:pt idx="9">
                  <c:v>8.0600000000000005E-2</c:v>
                </c:pt>
                <c:pt idx="10">
                  <c:v>6.7400000000000002E-2</c:v>
                </c:pt>
                <c:pt idx="11">
                  <c:v>7.2099999999999997E-2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IPCA</c:v>
                </c:pt>
              </c:strCache>
            </c:strRef>
          </c:tx>
          <c:marker>
            <c:symbol val="none"/>
          </c:marker>
          <c:cat>
            <c:numRef>
              <c:f>Plan2!$A$2:$A$13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Plan2!$D$2:$D$13</c:f>
              <c:numCache>
                <c:formatCode>0.00%</c:formatCode>
                <c:ptCount val="12"/>
                <c:pt idx="0">
                  <c:v>7.5300000000000006E-2</c:v>
                </c:pt>
                <c:pt idx="1">
                  <c:v>5.8700000000000002E-2</c:v>
                </c:pt>
                <c:pt idx="2">
                  <c:v>2.9499999999999998E-2</c:v>
                </c:pt>
                <c:pt idx="3">
                  <c:v>4.36E-2</c:v>
                </c:pt>
                <c:pt idx="4">
                  <c:v>6.0999999999999999E-2</c:v>
                </c:pt>
                <c:pt idx="5">
                  <c:v>4.1799999999999997E-2</c:v>
                </c:pt>
                <c:pt idx="6">
                  <c:v>5.79E-2</c:v>
                </c:pt>
                <c:pt idx="7">
                  <c:v>6.5500000000000003E-2</c:v>
                </c:pt>
                <c:pt idx="8">
                  <c:v>5.7700000000000001E-2</c:v>
                </c:pt>
                <c:pt idx="9">
                  <c:v>5.8400000000000001E-2</c:v>
                </c:pt>
                <c:pt idx="10">
                  <c:v>6.4600000000000005E-2</c:v>
                </c:pt>
                <c:pt idx="11">
                  <c:v>0.107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586632"/>
        <c:axId val="352587416"/>
      </c:lineChart>
      <c:catAx>
        <c:axId val="352586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52587416"/>
        <c:crosses val="autoZero"/>
        <c:auto val="1"/>
        <c:lblAlgn val="ctr"/>
        <c:lblOffset val="100"/>
        <c:noMultiLvlLbl val="0"/>
      </c:catAx>
      <c:valAx>
        <c:axId val="352587416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3525866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8CA0B-5266-4C6C-8B2E-51BDCC2800FF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37C4CB53-C0D6-4A67-9149-FA55E0C8C2AB}">
      <dgm:prSet phldrT="[Texto]"/>
      <dgm:spPr/>
      <dgm:t>
        <a:bodyPr/>
        <a:lstStyle/>
        <a:p>
          <a:r>
            <a:rPr lang="pt-BR" dirty="0" smtClean="0"/>
            <a:t>Seu dinheiro</a:t>
          </a:r>
          <a:endParaRPr lang="pt-BR" dirty="0"/>
        </a:p>
      </dgm:t>
    </dgm:pt>
    <dgm:pt modelId="{FA9DC3CA-4484-4223-9D46-48F2D4DD83A2}" type="parTrans" cxnId="{F2ECCD34-FC45-4ADD-92BA-7279C2750129}">
      <dgm:prSet/>
      <dgm:spPr/>
      <dgm:t>
        <a:bodyPr/>
        <a:lstStyle/>
        <a:p>
          <a:endParaRPr lang="pt-BR"/>
        </a:p>
      </dgm:t>
    </dgm:pt>
    <dgm:pt modelId="{32407B57-26DF-406F-AC85-5A448AF64D6D}" type="sibTrans" cxnId="{F2ECCD34-FC45-4ADD-92BA-7279C2750129}">
      <dgm:prSet/>
      <dgm:spPr/>
      <dgm:t>
        <a:bodyPr/>
        <a:lstStyle/>
        <a:p>
          <a:endParaRPr lang="pt-BR"/>
        </a:p>
      </dgm:t>
    </dgm:pt>
    <dgm:pt modelId="{CADF703A-C06D-437C-8588-049067C7102A}">
      <dgm:prSet phldrT="[Texto]"/>
      <dgm:spPr/>
      <dgm:t>
        <a:bodyPr/>
        <a:lstStyle/>
        <a:p>
          <a:r>
            <a:rPr lang="pt-BR" dirty="0" smtClean="0"/>
            <a:t>Corretora</a:t>
          </a:r>
        </a:p>
        <a:p>
          <a:r>
            <a:rPr lang="pt-BR" dirty="0" smtClean="0"/>
            <a:t>(cobra TAXA)</a:t>
          </a:r>
          <a:endParaRPr lang="pt-BR" dirty="0"/>
        </a:p>
      </dgm:t>
    </dgm:pt>
    <dgm:pt modelId="{35A267CE-3A31-41C7-9568-5D0F72731669}" type="parTrans" cxnId="{2726F0A6-B1B3-4404-AABC-26B469DEBBE7}">
      <dgm:prSet/>
      <dgm:spPr/>
      <dgm:t>
        <a:bodyPr/>
        <a:lstStyle/>
        <a:p>
          <a:endParaRPr lang="pt-BR"/>
        </a:p>
      </dgm:t>
    </dgm:pt>
    <dgm:pt modelId="{AC2873CE-C56B-4475-AC0D-B6A63140217B}" type="sibTrans" cxnId="{2726F0A6-B1B3-4404-AABC-26B469DEBBE7}">
      <dgm:prSet/>
      <dgm:spPr/>
      <dgm:t>
        <a:bodyPr/>
        <a:lstStyle/>
        <a:p>
          <a:endParaRPr lang="pt-BR"/>
        </a:p>
      </dgm:t>
    </dgm:pt>
    <dgm:pt modelId="{1774D767-E0D7-4981-9D22-FC401BD68C1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Fundos, Títulos, Ações </a:t>
          </a:r>
          <a:r>
            <a:rPr lang="pt-BR" dirty="0" err="1" smtClean="0">
              <a:solidFill>
                <a:schemeClr val="tx1"/>
              </a:solidFill>
            </a:rPr>
            <a:t>etc</a:t>
          </a:r>
          <a:endParaRPr lang="pt-BR" dirty="0">
            <a:solidFill>
              <a:schemeClr val="tx1"/>
            </a:solidFill>
          </a:endParaRPr>
        </a:p>
      </dgm:t>
    </dgm:pt>
    <dgm:pt modelId="{633B0C05-8182-437D-A28A-1425A32C1BE3}" type="parTrans" cxnId="{4C94C694-C1BD-41FE-8D54-83E349FE5745}">
      <dgm:prSet/>
      <dgm:spPr/>
      <dgm:t>
        <a:bodyPr/>
        <a:lstStyle/>
        <a:p>
          <a:endParaRPr lang="pt-BR"/>
        </a:p>
      </dgm:t>
    </dgm:pt>
    <dgm:pt modelId="{DE9964B1-25E9-4AD6-AEBD-66F8DC76E83B}" type="sibTrans" cxnId="{4C94C694-C1BD-41FE-8D54-83E349FE5745}">
      <dgm:prSet/>
      <dgm:spPr/>
      <dgm:t>
        <a:bodyPr/>
        <a:lstStyle/>
        <a:p>
          <a:endParaRPr lang="pt-BR"/>
        </a:p>
      </dgm:t>
    </dgm:pt>
    <dgm:pt modelId="{F082EA56-DF94-4F05-A613-E42A379E7D70}" type="pres">
      <dgm:prSet presAssocID="{5188CA0B-5266-4C6C-8B2E-51BDCC2800FF}" presName="CompostProcess" presStyleCnt="0">
        <dgm:presLayoutVars>
          <dgm:dir/>
          <dgm:resizeHandles val="exact"/>
        </dgm:presLayoutVars>
      </dgm:prSet>
      <dgm:spPr/>
    </dgm:pt>
    <dgm:pt modelId="{DA74805C-BF57-4CAB-8BF5-2E0705C714F0}" type="pres">
      <dgm:prSet presAssocID="{5188CA0B-5266-4C6C-8B2E-51BDCC2800FF}" presName="arrow" presStyleLbl="bgShp" presStyleIdx="0" presStyleCnt="1"/>
      <dgm:spPr/>
    </dgm:pt>
    <dgm:pt modelId="{BA29E540-E8A6-48FC-BB6E-5E14055F76E1}" type="pres">
      <dgm:prSet presAssocID="{5188CA0B-5266-4C6C-8B2E-51BDCC2800FF}" presName="linearProcess" presStyleCnt="0"/>
      <dgm:spPr/>
    </dgm:pt>
    <dgm:pt modelId="{E0056F78-C591-47EE-ADF9-5FB8A72BD820}" type="pres">
      <dgm:prSet presAssocID="{37C4CB53-C0D6-4A67-9149-FA55E0C8C2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9A22F41-D568-4B53-B94E-C020F30A51CE}" type="pres">
      <dgm:prSet presAssocID="{32407B57-26DF-406F-AC85-5A448AF64D6D}" presName="sibTrans" presStyleCnt="0"/>
      <dgm:spPr/>
    </dgm:pt>
    <dgm:pt modelId="{A67275F7-9D6D-45B4-986A-971D10BBC7D7}" type="pres">
      <dgm:prSet presAssocID="{CADF703A-C06D-437C-8588-049067C7102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653824C-3673-46A1-A2E1-D5E1B9A492BA}" type="pres">
      <dgm:prSet presAssocID="{AC2873CE-C56B-4475-AC0D-B6A63140217B}" presName="sibTrans" presStyleCnt="0"/>
      <dgm:spPr/>
    </dgm:pt>
    <dgm:pt modelId="{75C23D36-CF97-436F-A00B-546CC9517092}" type="pres">
      <dgm:prSet presAssocID="{1774D767-E0D7-4981-9D22-FC401BD68C1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26F0A6-B1B3-4404-AABC-26B469DEBBE7}" srcId="{5188CA0B-5266-4C6C-8B2E-51BDCC2800FF}" destId="{CADF703A-C06D-437C-8588-049067C7102A}" srcOrd="1" destOrd="0" parTransId="{35A267CE-3A31-41C7-9568-5D0F72731669}" sibTransId="{AC2873CE-C56B-4475-AC0D-B6A63140217B}"/>
    <dgm:cxn modelId="{C137E14E-0DF5-4A28-B457-7E2C92620187}" type="presOf" srcId="{1774D767-E0D7-4981-9D22-FC401BD68C1A}" destId="{75C23D36-CF97-436F-A00B-546CC9517092}" srcOrd="0" destOrd="0" presId="urn:microsoft.com/office/officeart/2005/8/layout/hProcess9"/>
    <dgm:cxn modelId="{6D9B6F3B-CF92-4F1F-969A-5D5B8FDDB536}" type="presOf" srcId="{5188CA0B-5266-4C6C-8B2E-51BDCC2800FF}" destId="{F082EA56-DF94-4F05-A613-E42A379E7D70}" srcOrd="0" destOrd="0" presId="urn:microsoft.com/office/officeart/2005/8/layout/hProcess9"/>
    <dgm:cxn modelId="{F2ECCD34-FC45-4ADD-92BA-7279C2750129}" srcId="{5188CA0B-5266-4C6C-8B2E-51BDCC2800FF}" destId="{37C4CB53-C0D6-4A67-9149-FA55E0C8C2AB}" srcOrd="0" destOrd="0" parTransId="{FA9DC3CA-4484-4223-9D46-48F2D4DD83A2}" sibTransId="{32407B57-26DF-406F-AC85-5A448AF64D6D}"/>
    <dgm:cxn modelId="{EAE453B4-3FCA-45A4-9EB9-7C16FB548F3E}" type="presOf" srcId="{37C4CB53-C0D6-4A67-9149-FA55E0C8C2AB}" destId="{E0056F78-C591-47EE-ADF9-5FB8A72BD820}" srcOrd="0" destOrd="0" presId="urn:microsoft.com/office/officeart/2005/8/layout/hProcess9"/>
    <dgm:cxn modelId="{A742CEF0-0C0C-4710-B302-152272A79343}" type="presOf" srcId="{CADF703A-C06D-437C-8588-049067C7102A}" destId="{A67275F7-9D6D-45B4-986A-971D10BBC7D7}" srcOrd="0" destOrd="0" presId="urn:microsoft.com/office/officeart/2005/8/layout/hProcess9"/>
    <dgm:cxn modelId="{4C94C694-C1BD-41FE-8D54-83E349FE5745}" srcId="{5188CA0B-5266-4C6C-8B2E-51BDCC2800FF}" destId="{1774D767-E0D7-4981-9D22-FC401BD68C1A}" srcOrd="2" destOrd="0" parTransId="{633B0C05-8182-437D-A28A-1425A32C1BE3}" sibTransId="{DE9964B1-25E9-4AD6-AEBD-66F8DC76E83B}"/>
    <dgm:cxn modelId="{4D879A86-3DEC-413B-9D21-95969818E3EC}" type="presParOf" srcId="{F082EA56-DF94-4F05-A613-E42A379E7D70}" destId="{DA74805C-BF57-4CAB-8BF5-2E0705C714F0}" srcOrd="0" destOrd="0" presId="urn:microsoft.com/office/officeart/2005/8/layout/hProcess9"/>
    <dgm:cxn modelId="{A5F93701-27E3-43B1-835B-6D46BFB493E8}" type="presParOf" srcId="{F082EA56-DF94-4F05-A613-E42A379E7D70}" destId="{BA29E540-E8A6-48FC-BB6E-5E14055F76E1}" srcOrd="1" destOrd="0" presId="urn:microsoft.com/office/officeart/2005/8/layout/hProcess9"/>
    <dgm:cxn modelId="{EA07884F-8031-4914-A5A2-90353323AEC8}" type="presParOf" srcId="{BA29E540-E8A6-48FC-BB6E-5E14055F76E1}" destId="{E0056F78-C591-47EE-ADF9-5FB8A72BD820}" srcOrd="0" destOrd="0" presId="urn:microsoft.com/office/officeart/2005/8/layout/hProcess9"/>
    <dgm:cxn modelId="{2F5946E2-7A7C-4013-9331-0541E3E679A7}" type="presParOf" srcId="{BA29E540-E8A6-48FC-BB6E-5E14055F76E1}" destId="{A9A22F41-D568-4B53-B94E-C020F30A51CE}" srcOrd="1" destOrd="0" presId="urn:microsoft.com/office/officeart/2005/8/layout/hProcess9"/>
    <dgm:cxn modelId="{29B71DF1-99A0-48C4-882D-68D76F0DC9CA}" type="presParOf" srcId="{BA29E540-E8A6-48FC-BB6E-5E14055F76E1}" destId="{A67275F7-9D6D-45B4-986A-971D10BBC7D7}" srcOrd="2" destOrd="0" presId="urn:microsoft.com/office/officeart/2005/8/layout/hProcess9"/>
    <dgm:cxn modelId="{74E6F1E0-4C35-49B8-BFE0-0A3769EB7838}" type="presParOf" srcId="{BA29E540-E8A6-48FC-BB6E-5E14055F76E1}" destId="{0653824C-3673-46A1-A2E1-D5E1B9A492BA}" srcOrd="3" destOrd="0" presId="urn:microsoft.com/office/officeart/2005/8/layout/hProcess9"/>
    <dgm:cxn modelId="{8DA971A2-3BA7-47E9-8AFE-E27FD979AF8D}" type="presParOf" srcId="{BA29E540-E8A6-48FC-BB6E-5E14055F76E1}" destId="{75C23D36-CF97-436F-A00B-546CC95170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4805C-BF57-4CAB-8BF5-2E0705C714F0}">
      <dsp:nvSpPr>
        <dsp:cNvPr id="0" name=""/>
        <dsp:cNvSpPr/>
      </dsp:nvSpPr>
      <dsp:spPr>
        <a:xfrm>
          <a:off x="457199" y="0"/>
          <a:ext cx="5181600" cy="3048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56F78-C591-47EE-ADF9-5FB8A72BD820}">
      <dsp:nvSpPr>
        <dsp:cNvPr id="0" name=""/>
        <dsp:cNvSpPr/>
      </dsp:nvSpPr>
      <dsp:spPr>
        <a:xfrm>
          <a:off x="3218" y="914400"/>
          <a:ext cx="1958317" cy="1219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Seu dinheiro</a:t>
          </a:r>
          <a:endParaRPr lang="pt-BR" sz="2100" kern="1200" dirty="0"/>
        </a:p>
      </dsp:txBody>
      <dsp:txXfrm>
        <a:off x="62734" y="973916"/>
        <a:ext cx="1839285" cy="1100168"/>
      </dsp:txXfrm>
    </dsp:sp>
    <dsp:sp modelId="{A67275F7-9D6D-45B4-986A-971D10BBC7D7}">
      <dsp:nvSpPr>
        <dsp:cNvPr id="0" name=""/>
        <dsp:cNvSpPr/>
      </dsp:nvSpPr>
      <dsp:spPr>
        <a:xfrm>
          <a:off x="2068841" y="914400"/>
          <a:ext cx="1958317" cy="1219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Corretora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(cobra TAXA)</a:t>
          </a:r>
          <a:endParaRPr lang="pt-BR" sz="2100" kern="1200" dirty="0"/>
        </a:p>
      </dsp:txBody>
      <dsp:txXfrm>
        <a:off x="2128357" y="973916"/>
        <a:ext cx="1839285" cy="1100168"/>
      </dsp:txXfrm>
    </dsp:sp>
    <dsp:sp modelId="{75C23D36-CF97-436F-A00B-546CC9517092}">
      <dsp:nvSpPr>
        <dsp:cNvPr id="0" name=""/>
        <dsp:cNvSpPr/>
      </dsp:nvSpPr>
      <dsp:spPr>
        <a:xfrm>
          <a:off x="4134463" y="914400"/>
          <a:ext cx="1958317" cy="1219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>
              <a:solidFill>
                <a:schemeClr val="tx1"/>
              </a:solidFill>
            </a:rPr>
            <a:t>Fundos, Títulos, Ações </a:t>
          </a:r>
          <a:r>
            <a:rPr lang="pt-BR" sz="2100" kern="1200" dirty="0" err="1" smtClean="0">
              <a:solidFill>
                <a:schemeClr val="tx1"/>
              </a:solidFill>
            </a:rPr>
            <a:t>etc</a:t>
          </a:r>
          <a:endParaRPr lang="pt-BR" sz="2100" kern="1200" dirty="0">
            <a:solidFill>
              <a:schemeClr val="tx1"/>
            </a:solidFill>
          </a:endParaRPr>
        </a:p>
      </dsp:txBody>
      <dsp:txXfrm>
        <a:off x="4193979" y="973916"/>
        <a:ext cx="1839285" cy="1100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4630A-FCF1-43EE-A223-679DD66787FC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5A22B-7DE4-488C-9343-776456B668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062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59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5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2" algn="l" defTabSz="9143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2343150"/>
            <a:ext cx="6172200" cy="142077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3752492"/>
            <a:ext cx="6172200" cy="1028700"/>
          </a:xfrm>
        </p:spPr>
        <p:txBody>
          <a:bodyPr/>
          <a:lstStyle>
            <a:lvl1pPr marL="0" indent="0" algn="l">
              <a:buNone/>
              <a:defRPr sz="1300" b="1">
                <a:solidFill>
                  <a:schemeClr val="tx2"/>
                </a:solidFill>
              </a:defRPr>
            </a:lvl1pPr>
            <a:lvl2pPr marL="342882" indent="0" algn="ctr">
              <a:buNone/>
            </a:lvl2pPr>
            <a:lvl3pPr marL="685764" indent="0" algn="ctr">
              <a:buNone/>
            </a:lvl3pPr>
            <a:lvl4pPr marL="1028647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4" indent="0" algn="ctr">
              <a:buNone/>
            </a:lvl7pPr>
            <a:lvl8pPr marL="2400177" indent="0" algn="ctr">
              <a:buNone/>
            </a:lvl8pPr>
            <a:lvl9pPr marL="2743059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50371" y="832948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469" y="3088246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27" name="Retângulo 26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4341114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5" name="Elipse 24"/>
          <p:cNvSpPr/>
          <p:nvPr/>
        </p:nvSpPr>
        <p:spPr>
          <a:xfrm>
            <a:off x="1905000" y="3371850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1676400" cy="4388644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00150"/>
            <a:ext cx="7467600" cy="365531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>
        <p:tmplLst>
          <p:tmpl lvl="1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6" presetClass="entr" presetSubtype="2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171703"/>
            <a:ext cx="6172200" cy="1540193"/>
          </a:xfrm>
        </p:spPr>
        <p:txBody>
          <a:bodyPr/>
          <a:lstStyle>
            <a:lvl1pPr algn="l">
              <a:buNone/>
              <a:defRPr sz="23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3757613"/>
            <a:ext cx="6172200" cy="1028700"/>
          </a:xfrm>
        </p:spPr>
        <p:txBody>
          <a:bodyPr anchor="t"/>
          <a:lstStyle>
            <a:lvl1pPr marL="0" indent="0">
              <a:buNone/>
              <a:defRPr sz="1300" b="1">
                <a:solidFill>
                  <a:schemeClr val="tx2"/>
                </a:solidFill>
              </a:defRPr>
            </a:lvl1pPr>
            <a:lvl2pPr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049006" y="830199"/>
            <a:ext cx="1714500" cy="381000"/>
          </a:xfrm>
        </p:spPr>
        <p:txBody>
          <a:bodyPr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534656" y="3086100"/>
            <a:ext cx="27432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51435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276337" y="0"/>
            <a:ext cx="104664" cy="51435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51435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51435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51435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51435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8" name="Retângulo 17"/>
          <p:cNvSpPr/>
          <p:nvPr/>
        </p:nvSpPr>
        <p:spPr bwMode="auto">
          <a:xfrm>
            <a:off x="1219201" y="0"/>
            <a:ext cx="76200" cy="51435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2571750"/>
            <a:ext cx="1295400" cy="97155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3650064"/>
            <a:ext cx="641424" cy="481068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4125475"/>
            <a:ext cx="137160" cy="10287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4343400"/>
            <a:ext cx="274320" cy="20574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3359916"/>
            <a:ext cx="365760" cy="27432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3696530"/>
            <a:ext cx="609600" cy="388143"/>
          </a:xfrm>
        </p:spPr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200151"/>
            <a:ext cx="36576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7543800" cy="85725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1771651"/>
            <a:ext cx="3657600" cy="29146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177290"/>
            <a:ext cx="3657600" cy="49377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60521" y="2343150"/>
            <a:ext cx="473202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05741"/>
            <a:ext cx="1527048" cy="373761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4" name="Elipse 13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05740"/>
            <a:ext cx="5638800" cy="4745736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3" name="Elipse 12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4138803" y="2343150"/>
            <a:ext cx="473202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51435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9" y="198596"/>
            <a:ext cx="1524000" cy="3717036"/>
          </a:xfrm>
        </p:spPr>
        <p:txBody>
          <a:bodyPr rot="0" spcFirstLastPara="0" vertOverflow="overflow" horzOverflow="overflow" vert="horz" wrap="square" lIns="91435" tIns="45718" rIns="91435" bIns="45718" numCol="1" spcCol="274306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51435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51435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  <a:prstGeom prst="rect">
            <a:avLst/>
          </a:prstGeom>
        </p:spPr>
        <p:txBody>
          <a:bodyPr vert="horz" lIns="91435" tIns="45718" rIns="91435" bIns="45718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7467600" cy="3655314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840981" y="763382"/>
            <a:ext cx="1508760" cy="384048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fld id="{2EAFCFB7-0662-4950-B842-D91136DD0A31}" type="datetimeFigureOut">
              <a:rPr lang="pt-BR" smtClean="0"/>
              <a:t>16/03/2021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7390237" y="2757210"/>
            <a:ext cx="2400300" cy="365760"/>
          </a:xfrm>
          <a:prstGeom prst="rect">
            <a:avLst/>
          </a:prstGeom>
        </p:spPr>
        <p:txBody>
          <a:bodyPr vert="horz" lIns="91435" tIns="45718" rIns="91435" bIns="45718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51435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51435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51435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51435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8" rIns="68576" bIns="34288" anchor="t" compatLnSpc="1"/>
          <a:lstStyle/>
          <a:p>
            <a:endParaRPr kumimoji="0" lang="en-US" sz="1300"/>
          </a:p>
        </p:txBody>
      </p:sp>
      <p:sp>
        <p:nvSpPr>
          <p:cNvPr id="12" name="Elipse 11"/>
          <p:cNvSpPr/>
          <p:nvPr/>
        </p:nvSpPr>
        <p:spPr>
          <a:xfrm>
            <a:off x="8156448" y="4286250"/>
            <a:ext cx="548640" cy="41148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eaLnBrk="1" latinLnBrk="0" hangingPunct="1"/>
            <a:endParaRPr kumimoji="0" lang="en-US" sz="1300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4300539"/>
            <a:ext cx="609600" cy="390906"/>
          </a:xfrm>
          <a:prstGeom prst="rect">
            <a:avLst/>
          </a:prstGeom>
        </p:spPr>
        <p:txBody>
          <a:bodyPr vert="horz" lIns="91435" tIns="45718" rIns="91435" bIns="45718" anchor="ctr"/>
          <a:lstStyle>
            <a:lvl1pPr algn="ctr" eaLnBrk="1" latinLnBrk="0" hangingPunct="1">
              <a:defRPr kumimoji="0" sz="1100" b="1">
                <a:solidFill>
                  <a:srgbClr val="FFFFFF"/>
                </a:solidFill>
              </a:defRPr>
            </a:lvl1pPr>
          </a:lstStyle>
          <a:p>
            <a:fld id="{0BF0C5F4-8DF9-4532-9F39-AD998822A42E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30" indent="-20573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35" indent="-20573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1494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24" indent="-137153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953" indent="-137153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682" indent="-137153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412" indent="-137153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1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141" indent="-137153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7480" y="1707654"/>
            <a:ext cx="6552728" cy="1065579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>
                <a:solidFill>
                  <a:schemeClr val="accent1"/>
                </a:solidFill>
              </a:rPr>
              <a:t>Aula 1</a:t>
            </a:r>
            <a:r>
              <a:rPr lang="pt-BR" sz="3200" dirty="0" smtClean="0"/>
              <a:t>: SIMULADOR,</a:t>
            </a:r>
            <a:r>
              <a:rPr lang="pt-BR" sz="3200" dirty="0"/>
              <a:t/>
            </a:r>
            <a:br>
              <a:rPr lang="pt-BR" sz="3200" dirty="0"/>
            </a:br>
            <a:r>
              <a:rPr lang="pt-BR" sz="3200" dirty="0"/>
              <a:t>CORRETORA </a:t>
            </a:r>
            <a:r>
              <a:rPr lang="pt-BR" sz="3200" dirty="0" smtClean="0"/>
              <a:t>DE VALORES, TESOURO DIRETO</a:t>
            </a:r>
            <a:endParaRPr lang="pt-BR" sz="32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2267744" y="3435846"/>
            <a:ext cx="6172200" cy="771525"/>
          </a:xfrm>
        </p:spPr>
        <p:txBody>
          <a:bodyPr>
            <a:normAutofit/>
          </a:bodyPr>
          <a:lstStyle/>
          <a:p>
            <a:pPr algn="ctr"/>
            <a:r>
              <a:rPr lang="pt-BR" sz="1600" dirty="0" smtClean="0"/>
              <a:t>Prof. </a:t>
            </a:r>
            <a:r>
              <a:rPr lang="pt-BR" sz="1600" dirty="0" err="1" smtClean="0"/>
              <a:t>Elisson</a:t>
            </a:r>
            <a:r>
              <a:rPr lang="pt-BR" sz="1600" dirty="0" smtClean="0"/>
              <a:t> de Andrade</a:t>
            </a:r>
          </a:p>
          <a:p>
            <a:pPr algn="ctr"/>
            <a:r>
              <a:rPr lang="pt-BR" sz="1600" dirty="0" smtClean="0"/>
              <a:t>eapandra@gmail.com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2421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923678"/>
            <a:ext cx="7467600" cy="85725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/>
              <a:t>TESOURO DIRETO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42374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Modalidades de Investimentos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Renda fixa </a:t>
            </a:r>
            <a:r>
              <a:rPr lang="pt-BR" sz="2400" i="1" dirty="0" smtClean="0"/>
              <a:t>versus </a:t>
            </a:r>
            <a:r>
              <a:rPr lang="pt-BR" sz="2400" dirty="0" smtClean="0"/>
              <a:t>renda variável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Fixa</a:t>
            </a:r>
            <a:r>
              <a:rPr lang="pt-BR" sz="2000" dirty="0" smtClean="0"/>
              <a:t>: a rentabilidade é acordada no ato da compra do título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2000" b="1" dirty="0" smtClean="0"/>
              <a:t>Renda Variável</a:t>
            </a:r>
            <a:r>
              <a:rPr lang="pt-BR" sz="2000" dirty="0" smtClean="0"/>
              <a:t>: não há qualquer garantia de rentabilidade ao investir seu dinheiro</a:t>
            </a:r>
          </a:p>
          <a:p>
            <a:pPr>
              <a:lnSpc>
                <a:spcPct val="150000"/>
              </a:lnSpc>
              <a:defRPr/>
            </a:pPr>
            <a:endParaRPr lang="pt-BR" sz="24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59929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08363"/>
            <a:ext cx="8229600" cy="496562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prefixados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Prefixados: no momento da compra é acordada a exata taxa que irá remunerar o capital até o vencimento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Exemplo: até 2022 irá ganhar 10% ao ano sobre o capital investido</a:t>
            </a:r>
            <a:endParaRPr lang="pt-BR" sz="2000" dirty="0" smtClean="0"/>
          </a:p>
          <a:p>
            <a:pPr lvl="1">
              <a:lnSpc>
                <a:spcPct val="150000"/>
              </a:lnSpc>
              <a:defRPr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4832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33096" y="-79775"/>
            <a:ext cx="8229600" cy="854869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Renda fixa: pós-fixados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53486"/>
            <a:ext cx="8229600" cy="31447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Pós-fixados: o acordo é sobre COMO irá ser remunerado o capital</a:t>
            </a:r>
          </a:p>
          <a:p>
            <a:pPr>
              <a:lnSpc>
                <a:spcPct val="150000"/>
              </a:lnSpc>
              <a:defRPr/>
            </a:pPr>
            <a:r>
              <a:rPr lang="pt-BR" sz="2400" dirty="0" smtClean="0"/>
              <a:t>Exemplos: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0,5% ao mês + TR  ou 70% da Selic (Poupança)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98% da taxa do CDI (CDBs)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Selic (Tesouro Direto)</a:t>
            </a:r>
          </a:p>
          <a:p>
            <a:pPr lvl="1">
              <a:lnSpc>
                <a:spcPct val="150000"/>
              </a:lnSpc>
              <a:defRPr/>
            </a:pPr>
            <a:r>
              <a:rPr lang="pt-BR" sz="1700" dirty="0" smtClean="0"/>
              <a:t>5% acima do IPCA (Tesouro Direto)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517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Entendendo o que são títulos públicos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7467600" cy="34358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QUEM PODE EMITIR TÍTULOS?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Pessoa física: nota promissória, cheque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Pessoa jurídica: debêntures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Bancos: CDBs</a:t>
            </a:r>
          </a:p>
          <a:p>
            <a:pPr lvl="1">
              <a:lnSpc>
                <a:spcPct val="150000"/>
              </a:lnSpc>
            </a:pPr>
            <a:r>
              <a:rPr lang="pt-BR" sz="2000" dirty="0" smtClean="0"/>
              <a:t>Tesouro Nacional: títulos públicos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5476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Taxas</a:t>
            </a:r>
            <a:endParaRPr lang="pt-BR" dirty="0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167594"/>
            <a:ext cx="8686800" cy="36184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200000"/>
              </a:lnSpc>
            </a:pPr>
            <a:r>
              <a:rPr lang="pt-BR" sz="2000" dirty="0" smtClean="0"/>
              <a:t>É preciso se cadastrar em um banco ou corretora habilitada no Tesouro Direto (Agente de Custódia)</a:t>
            </a:r>
          </a:p>
          <a:p>
            <a:pPr>
              <a:lnSpc>
                <a:spcPct val="200000"/>
              </a:lnSpc>
            </a:pPr>
            <a:r>
              <a:rPr lang="pt-BR" sz="2000" dirty="0" smtClean="0"/>
              <a:t>Taxas: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custódia (BM&amp;FBOVESPA): cobrança sobre a guarda dos títulos e movimentação dos saldos de 0,25% ao ano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/>
              <a:t>Taxa de administração para a corretora/banco</a:t>
            </a:r>
          </a:p>
          <a:p>
            <a:pPr lvl="1">
              <a:lnSpc>
                <a:spcPct val="200000"/>
              </a:lnSpc>
            </a:pPr>
            <a:r>
              <a:rPr lang="pt-BR" sz="1800" dirty="0" smtClean="0">
                <a:solidFill>
                  <a:srgbClr val="002060"/>
                </a:solidFill>
              </a:rPr>
              <a:t>Ler COMUNICADO AOS INVESTIDORES do Tesouro Direto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/>
          <p:cNvCxnSpPr/>
          <p:nvPr/>
        </p:nvCxnSpPr>
        <p:spPr>
          <a:xfrm>
            <a:off x="1" y="951570"/>
            <a:ext cx="8964488" cy="0"/>
          </a:xfrm>
          <a:prstGeom prst="line">
            <a:avLst/>
          </a:prstGeom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chemeClr val="tx2"/>
            </a:extrusion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</p:spPr>
        <p:txBody>
          <a:bodyPr>
            <a:normAutofit/>
          </a:bodyPr>
          <a:lstStyle/>
          <a:p>
            <a:r>
              <a:rPr lang="pt-BR" dirty="0" smtClean="0"/>
              <a:t>Tributação Decrescente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2505726"/>
          </a:xfrm>
        </p:spPr>
        <p:txBody>
          <a:bodyPr/>
          <a:lstStyle/>
          <a:p>
            <a:r>
              <a:rPr lang="pt-BR" dirty="0" smtClean="0"/>
              <a:t>Tabela será usada também para CDBs e Fundos de Renda Fixa</a:t>
            </a:r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827584" y="2085696"/>
          <a:ext cx="7772400" cy="14097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886200"/>
                <a:gridCol w="3886200"/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Prazo do Investimento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Alíquota de IR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 a 6 meses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22,5%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6 meses a 1 ano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20%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/>
                        <a:t>1 ano a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17,5%</a:t>
                      </a:r>
                    </a:p>
                  </a:txBody>
                  <a:tcPr marT="34290" marB="34290" anchor="ctr"/>
                </a:tc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Mais de 2 anos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15%</a:t>
                      </a:r>
                    </a:p>
                  </a:txBody>
                  <a:tcPr marT="34290" marB="34290" anchor="ctr"/>
                </a:tc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539552" y="41379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OBS: alíquota incide apenas sobre o GANHO do período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059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31590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MARCAÇÃO A MERCADO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Títulos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800310" y="579624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195464" y="2794827"/>
            <a:ext cx="2960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138499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Qual o Preço a ser pago por esse título?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8892" y="253820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COMO DETERMINAR O PREÇO DE UM TÍTULO?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1619672" y="1869672"/>
            <a:ext cx="5832648" cy="1674186"/>
            <a:chOff x="1619672" y="2492896"/>
            <a:chExt cx="5832648" cy="2232248"/>
          </a:xfrm>
        </p:grpSpPr>
        <p:cxnSp>
          <p:nvCxnSpPr>
            <p:cNvPr id="5" name="Conector reto 4"/>
            <p:cNvCxnSpPr/>
            <p:nvPr/>
          </p:nvCxnSpPr>
          <p:spPr>
            <a:xfrm>
              <a:off x="1619672" y="3573016"/>
              <a:ext cx="5832648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de seta reta 6"/>
            <p:cNvCxnSpPr/>
            <p:nvPr/>
          </p:nvCxnSpPr>
          <p:spPr>
            <a:xfrm>
              <a:off x="1619672" y="3573016"/>
              <a:ext cx="0" cy="1152128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/>
            <p:nvPr/>
          </p:nvCxnSpPr>
          <p:spPr>
            <a:xfrm flipV="1">
              <a:off x="7452320" y="2492896"/>
              <a:ext cx="0" cy="1080120"/>
            </a:xfrm>
            <a:prstGeom prst="straightConnector1">
              <a:avLst/>
            </a:prstGeom>
            <a:ln w="349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CaixaDeTexto 11"/>
          <p:cNvSpPr txBox="1"/>
          <p:nvPr/>
        </p:nvSpPr>
        <p:spPr>
          <a:xfrm>
            <a:off x="6557988" y="522162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Valor nominal</a:t>
            </a:r>
          </a:p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R$1.000,00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537034" y="1761660"/>
            <a:ext cx="3997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Taxa de juros de</a:t>
            </a:r>
          </a:p>
          <a:p>
            <a:pPr algn="ctr"/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10,74%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ao ano</a:t>
            </a:r>
            <a:endParaRPr lang="pt-B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267744" y="2794827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Período de 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400" b="1" dirty="0" smtClean="0">
                <a:solidFill>
                  <a:schemeClr val="accent6">
                    <a:lumMod val="50000"/>
                  </a:schemeClr>
                </a:solidFill>
              </a:rPr>
              <a:t> anos</a:t>
            </a:r>
          </a:p>
          <a:p>
            <a:r>
              <a:rPr lang="pt-BR" sz="2400" b="1" dirty="0" err="1" smtClean="0">
                <a:solidFill>
                  <a:srgbClr val="FF0000"/>
                </a:solidFill>
              </a:rPr>
              <a:t>Obs</a:t>
            </a:r>
            <a:r>
              <a:rPr lang="pt-BR" sz="2400" b="1" dirty="0" smtClean="0">
                <a:solidFill>
                  <a:srgbClr val="FF0000"/>
                </a:solidFill>
              </a:rPr>
              <a:t>: calculado em dias úteis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18227" y="3790370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R$742,03</a:t>
            </a:r>
            <a:endParaRPr lang="pt-BR" sz="28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18227" y="4409986"/>
            <a:ext cx="3015952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Preço do título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-108520" y="8936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COMO DETERMINAR O </a:t>
            </a:r>
            <a:r>
              <a:rPr lang="pt-BR" b="1" dirty="0" smtClean="0">
                <a:solidFill>
                  <a:srgbClr val="FF0000"/>
                </a:solidFill>
              </a:rPr>
              <a:t>PREÇO</a:t>
            </a:r>
            <a:r>
              <a:rPr lang="pt-BR" dirty="0" smtClean="0">
                <a:solidFill>
                  <a:srgbClr val="FF0000"/>
                </a:solidFill>
              </a:rPr>
              <a:t> DE UM TÍTULO?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707654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4500" dirty="0" smtClean="0"/>
              <a:t>simulador</a:t>
            </a:r>
            <a:endParaRPr lang="pt-BR" sz="4500" dirty="0"/>
          </a:p>
        </p:txBody>
      </p:sp>
    </p:spTree>
    <p:extLst>
      <p:ext uri="{BB962C8B-B14F-4D97-AF65-F5344CB8AC3E}">
        <p14:creationId xmlns:p14="http://schemas.microsoft.com/office/powerpoint/2010/main" val="2227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2" t="26323" r="32209" b="20181"/>
          <a:stretch/>
        </p:blipFill>
        <p:spPr bwMode="auto">
          <a:xfrm>
            <a:off x="1259632" y="263161"/>
            <a:ext cx="6480720" cy="488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259632" y="3597864"/>
            <a:ext cx="6264696" cy="216024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7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599642"/>
            <a:ext cx="8229600" cy="1674186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Abra o arquivo em </a:t>
            </a:r>
            <a:r>
              <a:rPr lang="pt-BR" dirty="0" err="1" smtClean="0"/>
              <a:t>excel</a:t>
            </a:r>
            <a:r>
              <a:rPr lang="pt-BR" dirty="0" smtClean="0"/>
              <a:t> sobre MARCAÇÃO A MERCADO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79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9"/>
          <a:stretch/>
        </p:blipFill>
        <p:spPr>
          <a:xfrm>
            <a:off x="0" y="293237"/>
            <a:ext cx="7380312" cy="478378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444208" y="3921900"/>
            <a:ext cx="93610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7596336" y="3791675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Exemplo no gráfico a seguir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67544" y="3575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Prefixado 2023 – Relação Inversa entre Preço e Taxa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982103"/>
            <a:ext cx="8568952" cy="386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66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4655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Investimento Prefixado: extrato</a:t>
            </a:r>
            <a:endParaRPr lang="pt-BR" b="1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987574"/>
            <a:ext cx="9144000" cy="3960440"/>
            <a:chOff x="0" y="1412776"/>
            <a:chExt cx="11185568" cy="475376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12776"/>
              <a:ext cx="8156230" cy="4675436"/>
            </a:xfrm>
            <a:prstGeom prst="rect">
              <a:avLst/>
            </a:prstGeom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7072450" y="1426292"/>
              <a:ext cx="4113118" cy="4740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1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t="74692" r="9566" b="2878"/>
          <a:stretch/>
        </p:blipFill>
        <p:spPr>
          <a:xfrm>
            <a:off x="226139" y="4227934"/>
            <a:ext cx="8576598" cy="8325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6" r="533" b="26453"/>
          <a:stretch/>
        </p:blipFill>
        <p:spPr>
          <a:xfrm>
            <a:off x="226139" y="987574"/>
            <a:ext cx="8813002" cy="30963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26139" y="123478"/>
            <a:ext cx="8813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Como se comportou o título comprado a 16,60% em comparação ao contratado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1161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63564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Abrir planilha: EXERCÍCIOS COM TESOURO DIRETO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1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23678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TAXA DE JUROS - SELIC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311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o que é?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91630"/>
            <a:ext cx="8229600" cy="33661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Selic: Sistema Especial de Liquidação e Custódia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Veja que é um SISTEMA informatizado que o BACEN utiliza para comprar e vender títulos públicos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taxa Selic é uma média dos títulos negociados nesse ambiente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9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- funcionamento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Governo precisa de dinheiro (além dos tributos) para fechar suas contas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Emite título público para emprestar dinheiro de terceiros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maior montante é comprado por </a:t>
            </a:r>
            <a:r>
              <a:rPr lang="pt-BR" sz="2400" b="1" dirty="0" smtClean="0"/>
              <a:t>instituições financeiras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3328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193708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4500" dirty="0"/>
              <a:t>CORRETORA DE VALORES</a:t>
            </a:r>
          </a:p>
        </p:txBody>
      </p:sp>
    </p:spTree>
    <p:extLst>
      <p:ext uri="{BB962C8B-B14F-4D97-AF65-F5344CB8AC3E}">
        <p14:creationId xmlns:p14="http://schemas.microsoft.com/office/powerpoint/2010/main" val="140250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meta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Definida nas 8 reuniões anuais do COPOM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Instrumento de política monetária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O BACEN deve fazer de tudo para que os títulos negociados na SELIC fiquem nesse patamar (comprando e vendendo títulos)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210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0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 – taxa over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Instituições financeiras emprestam dinheiro umas das outras, dando como garantia seus títulos públicos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>
              <a:lnSpc>
                <a:spcPct val="150000"/>
              </a:lnSpc>
            </a:pPr>
            <a:r>
              <a:rPr lang="pt-BR" sz="2400" dirty="0" smtClean="0"/>
              <a:t>A média dessas operações nos oferece a taxa Selic Over</a:t>
            </a:r>
          </a:p>
          <a:p>
            <a:pPr>
              <a:lnSpc>
                <a:spcPct val="150000"/>
              </a:lnSpc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08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067694"/>
            <a:ext cx="7467600" cy="857250"/>
          </a:xfrm>
        </p:spPr>
        <p:txBody>
          <a:bodyPr/>
          <a:lstStyle/>
          <a:p>
            <a:r>
              <a:rPr lang="pt-BR" dirty="0" smtClean="0"/>
              <a:t>LER ATA DO COPOM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594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247714"/>
            <a:ext cx="7620000" cy="857250"/>
          </a:xfrm>
        </p:spPr>
        <p:txBody>
          <a:bodyPr/>
          <a:lstStyle/>
          <a:p>
            <a:pPr algn="ctr"/>
            <a:r>
              <a:rPr lang="pt-BR" b="1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Evolução recente da Selic</a:t>
            </a:r>
            <a:endParaRPr lang="pt-BR" b="1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4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779662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accent3"/>
                </a:solidFill>
              </a:rPr>
              <a:t>ENTRAR NO LINK</a:t>
            </a:r>
            <a:r>
              <a:rPr lang="pt-BR" sz="3200" dirty="0" smtClean="0"/>
              <a:t>: EVOLUÇÃO SELIC META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477825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à Selic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 oposto dos prefixados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1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Segue a rentabilidade Diária da Selic ATUAL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Não possui a volatilidade de um prefixado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Exemplo: 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Preço do título no final do dia de hoje R$850,00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Amanhã, a Selic diária apurada é de 0,045%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Logo, preço do título ao final do dia de amanhã, será: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850 * 1,00045 = R$850,3825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009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7835"/>
            <a:ext cx="8797588" cy="341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411510"/>
            <a:ext cx="879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>
                    <a:lumMod val="50000"/>
                  </a:schemeClr>
                </a:solidFill>
              </a:rPr>
              <a:t>Devagar e SEMPRE... Sendo melhor que a poupança...</a:t>
            </a:r>
            <a:endParaRPr lang="pt-BR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Vamos ver a tabela do Tesouro Direto e compreendê-la melhor, agora que já vimos títulos prefixados e Selic?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CONFIRA 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3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uma corretora de valores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É uma instituição financeira que faz a intermediação de vários produtos financeiros e VOCÊ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A maioria dos investimentos que estudaremos podem ser encontrados em Corretoras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Mas porque muitas pessoas não possuem conta em uma corretora?</a:t>
            </a:r>
          </a:p>
          <a:p>
            <a:pPr>
              <a:lnSpc>
                <a:spcPct val="150000"/>
              </a:lnSpc>
            </a:pPr>
            <a:r>
              <a:rPr lang="pt-BR" dirty="0" err="1" smtClean="0"/>
              <a:t>Resp</a:t>
            </a:r>
            <a:r>
              <a:rPr lang="pt-BR" dirty="0" smtClean="0"/>
              <a:t>: medo e desconhecimento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672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869672"/>
            <a:ext cx="7772400" cy="857250"/>
          </a:xfrm>
        </p:spPr>
        <p:txBody>
          <a:bodyPr/>
          <a:lstStyle/>
          <a:p>
            <a:pPr algn="ctr"/>
            <a:r>
              <a:rPr lang="pt-B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INFLAÇÃO</a:t>
            </a:r>
            <a:endParaRPr lang="pt-B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0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5486"/>
            <a:ext cx="7987274" cy="466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41480"/>
            <a:ext cx="7620000" cy="857250"/>
          </a:xfrm>
        </p:spPr>
        <p:txBody>
          <a:bodyPr/>
          <a:lstStyle/>
          <a:p>
            <a:pPr algn="ctr"/>
            <a:r>
              <a:rPr lang="pt-BR" dirty="0" smtClean="0"/>
              <a:t>Comparativo dos índices</a:t>
            </a:r>
            <a:endParaRPr lang="pt-BR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/>
          </p:nvPr>
        </p:nvGraphicFramePr>
        <p:xfrm>
          <a:off x="323528" y="1005577"/>
          <a:ext cx="871296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89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162018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Títulos Indexados ao IPCA</a:t>
            </a:r>
            <a:br>
              <a:rPr lang="pt-BR" dirty="0" smtClean="0"/>
            </a:br>
            <a:r>
              <a:rPr lang="pt-BR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Volatilidade e Proteção</a:t>
            </a:r>
            <a:endParaRPr lang="pt-B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Rentabilidade Tesouro 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3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Paga sempre um valor ACIMA da inflação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Exemplo: 5% ao ano + IPCA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Pense nos 5% como a parte prefixada e no IPCA como a parte pós-fixada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A parte prefixada é responsável pela “marcação a mercado” e faz o valor do título variar até seu vencimento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Confira graficamente</a:t>
            </a:r>
          </a:p>
          <a:p>
            <a:pPr lvl="1">
              <a:lnSpc>
                <a:spcPct val="150000"/>
              </a:lnSpc>
            </a:pPr>
            <a:endParaRPr lang="pt-BR" sz="1800" dirty="0" smtClean="0"/>
          </a:p>
          <a:p>
            <a:pPr>
              <a:lnSpc>
                <a:spcPct val="150000"/>
              </a:lnSpc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8800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3" y="1707654"/>
            <a:ext cx="7078353" cy="318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27584" y="465518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IPCA 2035 – Volatilidade ao longo de 2016</a:t>
            </a:r>
          </a:p>
          <a:p>
            <a:pPr algn="ctr"/>
            <a:r>
              <a:rPr lang="pt-BR" sz="2000" dirty="0" smtClean="0"/>
              <a:t>Eixo da esquerda é o preço do título e o da direita a taxa real (acima do IPCA)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74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50081"/>
            <a:ext cx="8648700" cy="38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869672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Voltar nos Exercícios com TESOURO DIRETO (planilha)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2409732"/>
            <a:ext cx="8229600" cy="742950"/>
          </a:xfrm>
        </p:spPr>
        <p:txBody>
          <a:bodyPr>
            <a:noAutofit/>
          </a:bodyPr>
          <a:lstStyle/>
          <a:p>
            <a:pPr algn="ctr"/>
            <a:r>
              <a:rPr lang="pt-BR" sz="3200" dirty="0" smtClean="0"/>
              <a:t>Vamos voltar ao link com preços e taxas do tesouro direto?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3816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/>
          <a:lstStyle/>
          <a:p>
            <a:pPr algn="ctr"/>
            <a:r>
              <a:rPr lang="pt-BR" dirty="0" smtClean="0"/>
              <a:t>RESUMÃO DOS 3 TÍTULOS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80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057985"/>
              </p:ext>
            </p:extLst>
          </p:nvPr>
        </p:nvGraphicFramePr>
        <p:xfrm>
          <a:off x="1524001" y="1047752"/>
          <a:ext cx="6096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to 3"/>
          <p:cNvCxnSpPr/>
          <p:nvPr/>
        </p:nvCxnSpPr>
        <p:spPr>
          <a:xfrm flipH="1">
            <a:off x="5580112" y="789552"/>
            <a:ext cx="72008" cy="3510390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20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SELIC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658204"/>
            <a:ext cx="7543800" cy="274361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A rentabilidade varia conforme a Selic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É o menos “complicado” e volátil dos 3 títulos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Para iniciantes: é o título mais adequado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valor sempre sobe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755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IPCA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329613"/>
            <a:ext cx="7543800" cy="318022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Paga uma taxa de juros fixa + IPCA (que é um índice de inflação)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195792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PREFIXADO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2960" y="1383619"/>
            <a:ext cx="7543800" cy="32943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pt-BR" sz="2800" dirty="0" smtClean="0"/>
              <a:t>Quando compra, sabe-se exatamente qual será a rentabilidade, no vencimento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Seu preço (rentabilidade), até o vencimento, sofre oscilações: marcação a mercado</a:t>
            </a:r>
          </a:p>
          <a:p>
            <a:pPr>
              <a:lnSpc>
                <a:spcPct val="200000"/>
              </a:lnSpc>
            </a:pPr>
            <a:r>
              <a:rPr lang="pt-BR" sz="2800" dirty="0" smtClean="0"/>
              <a:t>Vencimentos mais longos são mais arriscados</a:t>
            </a:r>
          </a:p>
        </p:txBody>
      </p:sp>
    </p:spTree>
    <p:extLst>
      <p:ext uri="{BB962C8B-B14F-4D97-AF65-F5344CB8AC3E}">
        <p14:creationId xmlns:p14="http://schemas.microsoft.com/office/powerpoint/2010/main" val="32000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01720"/>
            <a:ext cx="8229600" cy="74295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Simulação: Site do Tesouro</a:t>
            </a:r>
            <a:br>
              <a:rPr lang="pt-BR" dirty="0" smtClean="0"/>
            </a:br>
            <a:r>
              <a:rPr lang="pt-BR" dirty="0" smtClean="0"/>
              <a:t>Link na nossa página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2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085696"/>
            <a:ext cx="7772400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sz="4400" dirty="0" smtClean="0"/>
              <a:t>COMPRANDO TÍTULOS PELO SITE DA CORRETORA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56570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25373" r="20596" b="2612"/>
          <a:stretch/>
        </p:blipFill>
        <p:spPr bwMode="auto">
          <a:xfrm>
            <a:off x="971599" y="339503"/>
            <a:ext cx="708016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4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DESAFIOS DE SE INVESTIR EM TD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63639"/>
            <a:ext cx="8229600" cy="3294112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Abrir conta em uma corretora</a:t>
            </a:r>
          </a:p>
          <a:p>
            <a:endParaRPr lang="pt-BR" dirty="0"/>
          </a:p>
          <a:p>
            <a:r>
              <a:rPr lang="pt-BR" sz="2800" dirty="0" smtClean="0"/>
              <a:t>Escolher título: </a:t>
            </a:r>
            <a:r>
              <a:rPr lang="pt-BR" sz="2800" dirty="0" err="1" smtClean="0"/>
              <a:t>pré</a:t>
            </a:r>
            <a:r>
              <a:rPr lang="pt-BR" sz="2800" dirty="0" smtClean="0"/>
              <a:t> ou pós fixado</a:t>
            </a:r>
          </a:p>
          <a:p>
            <a:endParaRPr lang="pt-BR" sz="2800" dirty="0"/>
          </a:p>
          <a:p>
            <a:r>
              <a:rPr lang="pt-BR" sz="2800" dirty="0" smtClean="0"/>
              <a:t>Escolher vencimento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0406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438128"/>
          </a:xfrm>
        </p:spPr>
        <p:txBody>
          <a:bodyPr>
            <a:normAutofit fontScale="70000" lnSpcReduction="20000"/>
          </a:bodyPr>
          <a:lstStyle/>
          <a:p>
            <a:r>
              <a:rPr lang="pt-BR" sz="3600" dirty="0" smtClean="0"/>
              <a:t>Menores custos</a:t>
            </a:r>
          </a:p>
          <a:p>
            <a:endParaRPr lang="pt-BR" sz="3600" dirty="0"/>
          </a:p>
          <a:p>
            <a:r>
              <a:rPr lang="pt-BR" sz="3600" dirty="0" smtClean="0"/>
              <a:t>Melhores Rentabilidades</a:t>
            </a:r>
          </a:p>
          <a:p>
            <a:endParaRPr lang="pt-BR" sz="3600" dirty="0"/>
          </a:p>
          <a:p>
            <a:r>
              <a:rPr lang="pt-BR" sz="3600" dirty="0" smtClean="0"/>
              <a:t>Liquidez</a:t>
            </a:r>
          </a:p>
          <a:p>
            <a:endParaRPr lang="pt-BR" sz="3600" dirty="0"/>
          </a:p>
          <a:p>
            <a:r>
              <a:rPr lang="pt-BR" sz="3600" dirty="0" smtClean="0"/>
              <a:t>Possibilidade de escolha da carteira de ativos</a:t>
            </a:r>
          </a:p>
          <a:p>
            <a:endParaRPr lang="pt-BR" sz="3600" dirty="0"/>
          </a:p>
          <a:p>
            <a:r>
              <a:rPr lang="pt-BR" sz="3600" dirty="0" smtClean="0"/>
              <a:t>Permite investir valores baixos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00253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</a:t>
            </a:r>
            <a:r>
              <a:rPr lang="pt-BR" b="1" dirty="0" smtClean="0"/>
              <a:t>PRÁTICO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dirty="0" smtClean="0"/>
              <a:t>Entre no banco onde tem conta e anote em seu caderno quais investimentos estão disponíveis para você aplicar seu dinheiro 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Na nossa página temos 6 corretoras. Entre em duas delas e anote em seu caderno quais investimentos elas oferecem</a:t>
            </a:r>
          </a:p>
          <a:p>
            <a:pPr>
              <a:lnSpc>
                <a:spcPct val="200000"/>
              </a:lnSpc>
            </a:pPr>
            <a:r>
              <a:rPr lang="pt-BR" dirty="0" smtClean="0"/>
              <a:t>Quais as diferenças entre as aplicações financeiras?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42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779662"/>
            <a:ext cx="7543800" cy="857250"/>
          </a:xfrm>
        </p:spPr>
        <p:txBody>
          <a:bodyPr/>
          <a:lstStyle/>
          <a:p>
            <a:pPr algn="ctr"/>
            <a:r>
              <a:rPr lang="pt-BR" dirty="0" smtClean="0"/>
              <a:t>COMPARAR BRADESCO E XP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3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 para casa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 Seguindo ainda as corretoras escolhidas, pesquise: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Como fazer para abrir conta em cada uma delas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Documentação, limites mínimos de depósito </a:t>
            </a:r>
            <a:r>
              <a:rPr lang="pt-BR" dirty="0" err="1" smtClean="0"/>
              <a:t>etc</a:t>
            </a:r>
            <a:endParaRPr lang="pt-BR" dirty="0" smtClean="0"/>
          </a:p>
          <a:p>
            <a:pPr lvl="1">
              <a:lnSpc>
                <a:spcPct val="150000"/>
              </a:lnSpc>
            </a:pPr>
            <a:r>
              <a:rPr lang="pt-BR" dirty="0" smtClean="0"/>
              <a:t>Quais serviços oferece, quais canais de atendimento ao cliente possui</a:t>
            </a:r>
          </a:p>
          <a:p>
            <a:pPr lvl="1">
              <a:lnSpc>
                <a:spcPct val="150000"/>
              </a:lnSpc>
            </a:pPr>
            <a:r>
              <a:rPr lang="pt-BR" dirty="0" smtClean="0"/>
              <a:t>Escreva um e-mail perguntando sobre como fazer para abrir conta nessa corretora</a:t>
            </a:r>
          </a:p>
        </p:txBody>
      </p:sp>
    </p:spTree>
    <p:extLst>
      <p:ext uri="{BB962C8B-B14F-4D97-AF65-F5344CB8AC3E}">
        <p14:creationId xmlns:p14="http://schemas.microsoft.com/office/powerpoint/2010/main" val="209239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2841780"/>
            <a:ext cx="7467600" cy="1093622"/>
          </a:xfrm>
        </p:spPr>
        <p:txBody>
          <a:bodyPr>
            <a:noAutofit/>
          </a:bodyPr>
          <a:lstStyle/>
          <a:p>
            <a:pPr algn="ctr"/>
            <a:r>
              <a:rPr lang="pt-BR" sz="2700" b="1" dirty="0">
                <a:solidFill>
                  <a:schemeClr val="accent3"/>
                </a:solidFill>
              </a:rPr>
              <a:t>Dica final</a:t>
            </a:r>
            <a:r>
              <a:rPr lang="pt-BR" sz="2700" b="1" dirty="0"/>
              <a:t>: a escolha da corretora deverá ser realizada ao FINAL do curso. Pois um dos principais critérios para tal é saber em quais produtos pretende investir</a:t>
            </a:r>
          </a:p>
        </p:txBody>
      </p:sp>
    </p:spTree>
    <p:extLst>
      <p:ext uri="{BB962C8B-B14F-4D97-AF65-F5344CB8AC3E}">
        <p14:creationId xmlns:p14="http://schemas.microsoft.com/office/powerpoint/2010/main" val="29419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802</TotalTime>
  <Words>1107</Words>
  <Application>Microsoft Office PowerPoint</Application>
  <PresentationFormat>Apresentação na tela (16:9)</PresentationFormat>
  <Paragraphs>165</Paragraphs>
  <Slides>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Century Schoolbook</vt:lpstr>
      <vt:lpstr>Wingdings</vt:lpstr>
      <vt:lpstr>Wingdings 2</vt:lpstr>
      <vt:lpstr>Balcão Envidraçado</vt:lpstr>
      <vt:lpstr>Aula 1: SIMULADOR, CORRETORA DE VALORES, TESOURO DIRETO</vt:lpstr>
      <vt:lpstr>simulador</vt:lpstr>
      <vt:lpstr>CORRETORA DE VALORES</vt:lpstr>
      <vt:lpstr>O que é uma corretora de valores</vt:lpstr>
      <vt:lpstr>Apresentação do PowerPoint</vt:lpstr>
      <vt:lpstr>Exercício PRÁTICO</vt:lpstr>
      <vt:lpstr>COMPARAR BRADESCO E XP</vt:lpstr>
      <vt:lpstr>Exercício para casa</vt:lpstr>
      <vt:lpstr>Dica final: a escolha da corretora deverá ser realizada ao FINAL do curso. Pois um dos principais critérios para tal é saber em quais produtos pretende investir</vt:lpstr>
      <vt:lpstr>TESOURO DIRETO</vt:lpstr>
      <vt:lpstr>Modalidades de Investimentos</vt:lpstr>
      <vt:lpstr>Renda fixa: prefixados</vt:lpstr>
      <vt:lpstr>Renda fixa: pós-fixados</vt:lpstr>
      <vt:lpstr>Entendendo o que são títulos públicos</vt:lpstr>
      <vt:lpstr>Taxas</vt:lpstr>
      <vt:lpstr>Tributação Decrescente</vt:lpstr>
      <vt:lpstr>MARCAÇÃO A MERCADO Títulos PREFIXADOS</vt:lpstr>
      <vt:lpstr>Apresentação do PowerPoint</vt:lpstr>
      <vt:lpstr>Apresentação do PowerPoint</vt:lpstr>
      <vt:lpstr>Apresentação do PowerPoint</vt:lpstr>
      <vt:lpstr>Abra o arquivo em excel sobre MARCAÇÃO A MERCADO</vt:lpstr>
      <vt:lpstr>Apresentação do PowerPoint</vt:lpstr>
      <vt:lpstr>Apresentação do PowerPoint</vt:lpstr>
      <vt:lpstr>Apresentação do PowerPoint</vt:lpstr>
      <vt:lpstr>Apresentação do PowerPoint</vt:lpstr>
      <vt:lpstr>Abrir planilha: EXERCÍCIOS COM TESOURO DIRETO</vt:lpstr>
      <vt:lpstr>TAXA DE JUROS - SELIC</vt:lpstr>
      <vt:lpstr>SELIC – o que é?</vt:lpstr>
      <vt:lpstr>SELIC - funcionamento</vt:lpstr>
      <vt:lpstr>SELIC – taxa meta</vt:lpstr>
      <vt:lpstr>Apresentação do PowerPoint</vt:lpstr>
      <vt:lpstr>SELIC – taxa over</vt:lpstr>
      <vt:lpstr>LER ATA DO COPOM</vt:lpstr>
      <vt:lpstr>Evolução recente da Selic</vt:lpstr>
      <vt:lpstr>Apresentação do PowerPoint</vt:lpstr>
      <vt:lpstr>Títulos Indexados à Selic O oposto dos prefixados</vt:lpstr>
      <vt:lpstr>Rentabilidade Tesouro Selic</vt:lpstr>
      <vt:lpstr>Apresentação do PowerPoint</vt:lpstr>
      <vt:lpstr>Vamos ver a tabela do Tesouro Direto e compreendê-la melhor, agora que já vimos títulos prefixados e Selic?  CONFIRA LINK NA NOSSA PÁGINA</vt:lpstr>
      <vt:lpstr>INFLAÇÃO</vt:lpstr>
      <vt:lpstr>Apresentação do PowerPoint</vt:lpstr>
      <vt:lpstr>Comparativo dos índices</vt:lpstr>
      <vt:lpstr>Títulos Indexados ao IPCA Volatilidade e Proteção</vt:lpstr>
      <vt:lpstr>Rentabilidade Tesouro IPCA</vt:lpstr>
      <vt:lpstr>Apresentação do PowerPoint</vt:lpstr>
      <vt:lpstr>Apresentação do PowerPoint</vt:lpstr>
      <vt:lpstr>Voltar nos Exercícios com TESOURO DIRETO (planilha)</vt:lpstr>
      <vt:lpstr>Vamos voltar ao link com preços e taxas do tesouro direto?</vt:lpstr>
      <vt:lpstr>RESUMÃO DOS 3 TÍTULOS</vt:lpstr>
      <vt:lpstr>SELIC</vt:lpstr>
      <vt:lpstr>IPCA</vt:lpstr>
      <vt:lpstr>PREFIXADO</vt:lpstr>
      <vt:lpstr>Simulação: Site do Tesouro Link na nossa página</vt:lpstr>
      <vt:lpstr>COMPRANDO TÍTULOS PELO SITE DA CORRETORA</vt:lpstr>
      <vt:lpstr>Apresentação do PowerPoint</vt:lpstr>
      <vt:lpstr>DESAFIOS DE SE INVESTIR EM TD</vt:lpstr>
      <vt:lpstr>Vantagens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Elisson</dc:creator>
  <cp:lastModifiedBy>elisson.augusto elisson.augusto</cp:lastModifiedBy>
  <cp:revision>51</cp:revision>
  <dcterms:created xsi:type="dcterms:W3CDTF">2014-03-20T11:04:22Z</dcterms:created>
  <dcterms:modified xsi:type="dcterms:W3CDTF">2021-03-16T18:41:54Z</dcterms:modified>
</cp:coreProperties>
</file>