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7" r:id="rId2"/>
    <p:sldId id="342" r:id="rId3"/>
    <p:sldId id="362" r:id="rId4"/>
    <p:sldId id="363" r:id="rId5"/>
    <p:sldId id="345" r:id="rId6"/>
    <p:sldId id="349" r:id="rId7"/>
    <p:sldId id="350" r:id="rId8"/>
    <p:sldId id="351" r:id="rId9"/>
    <p:sldId id="352" r:id="rId10"/>
    <p:sldId id="355" r:id="rId11"/>
    <p:sldId id="356" r:id="rId12"/>
    <p:sldId id="357" r:id="rId13"/>
    <p:sldId id="358" r:id="rId14"/>
    <p:sldId id="359" r:id="rId15"/>
    <p:sldId id="361" r:id="rId16"/>
    <p:sldId id="360" r:id="rId17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MBA%20Unimep%202017\Avalia&#231;&#227;o%20de%20Empresas%20e%20Investimentos\Aula%202%20-%20Custo%20de%20Capital%20e%20Risco\Exemplos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v>Ativo 1</c:v>
          </c:tx>
          <c:marker>
            <c:symbol val="none"/>
          </c:marker>
          <c:val>
            <c:numRef>
              <c:f>Risco!$C$5:$C$24</c:f>
              <c:numCache>
                <c:formatCode>0.00%</c:formatCode>
                <c:ptCount val="20"/>
                <c:pt idx="0">
                  <c:v>0.01</c:v>
                </c:pt>
                <c:pt idx="1">
                  <c:v>-8.8999999999999999E-3</c:v>
                </c:pt>
                <c:pt idx="2">
                  <c:v>0.02</c:v>
                </c:pt>
                <c:pt idx="3">
                  <c:v>1.4999999999999999E-2</c:v>
                </c:pt>
                <c:pt idx="4">
                  <c:v>-3.0000000000000001E-3</c:v>
                </c:pt>
                <c:pt idx="5">
                  <c:v>0.03</c:v>
                </c:pt>
                <c:pt idx="6">
                  <c:v>8.0000000000000002E-3</c:v>
                </c:pt>
                <c:pt idx="7">
                  <c:v>0.03</c:v>
                </c:pt>
                <c:pt idx="8">
                  <c:v>-1.4999999999999999E-2</c:v>
                </c:pt>
                <c:pt idx="9">
                  <c:v>2.5000000000000001E-2</c:v>
                </c:pt>
                <c:pt idx="10">
                  <c:v>0.02</c:v>
                </c:pt>
                <c:pt idx="11">
                  <c:v>7.0000000000000001E-3</c:v>
                </c:pt>
                <c:pt idx="12">
                  <c:v>-5.0000000000000001E-3</c:v>
                </c:pt>
                <c:pt idx="13">
                  <c:v>0.01</c:v>
                </c:pt>
                <c:pt idx="14">
                  <c:v>1.4999999999999999E-2</c:v>
                </c:pt>
                <c:pt idx="15">
                  <c:v>2.1999999999999999E-2</c:v>
                </c:pt>
                <c:pt idx="16">
                  <c:v>-0.01</c:v>
                </c:pt>
                <c:pt idx="17">
                  <c:v>0</c:v>
                </c:pt>
                <c:pt idx="18">
                  <c:v>8.0000000000000002E-3</c:v>
                </c:pt>
                <c:pt idx="19">
                  <c:v>0.02</c:v>
                </c:pt>
              </c:numCache>
            </c:numRef>
          </c:val>
          <c:smooth val="0"/>
        </c:ser>
        <c:ser>
          <c:idx val="1"/>
          <c:order val="1"/>
          <c:tx>
            <c:v>Ativo 2</c:v>
          </c:tx>
          <c:marker>
            <c:symbol val="none"/>
          </c:marker>
          <c:val>
            <c:numRef>
              <c:f>Risco!$G$5:$G$24</c:f>
              <c:numCache>
                <c:formatCode>0.00%</c:formatCode>
                <c:ptCount val="20"/>
                <c:pt idx="0">
                  <c:v>0.02</c:v>
                </c:pt>
                <c:pt idx="1">
                  <c:v>-0.03</c:v>
                </c:pt>
                <c:pt idx="2">
                  <c:v>0.05</c:v>
                </c:pt>
                <c:pt idx="3">
                  <c:v>0.06</c:v>
                </c:pt>
                <c:pt idx="4">
                  <c:v>-0.04</c:v>
                </c:pt>
                <c:pt idx="5">
                  <c:v>0</c:v>
                </c:pt>
                <c:pt idx="6">
                  <c:v>5.0000000000000001E-3</c:v>
                </c:pt>
                <c:pt idx="7">
                  <c:v>2.5000000000000001E-2</c:v>
                </c:pt>
                <c:pt idx="8">
                  <c:v>-0.04</c:v>
                </c:pt>
                <c:pt idx="9">
                  <c:v>7.0000000000000007E-2</c:v>
                </c:pt>
                <c:pt idx="10">
                  <c:v>0.03</c:v>
                </c:pt>
                <c:pt idx="11">
                  <c:v>-0.02</c:v>
                </c:pt>
                <c:pt idx="12">
                  <c:v>-0.03</c:v>
                </c:pt>
                <c:pt idx="13">
                  <c:v>0.08</c:v>
                </c:pt>
                <c:pt idx="14">
                  <c:v>-0.04</c:v>
                </c:pt>
                <c:pt idx="15">
                  <c:v>0.05</c:v>
                </c:pt>
                <c:pt idx="16">
                  <c:v>-0.02</c:v>
                </c:pt>
                <c:pt idx="17">
                  <c:v>0.03</c:v>
                </c:pt>
                <c:pt idx="18">
                  <c:v>0.04</c:v>
                </c:pt>
                <c:pt idx="19">
                  <c:v>-4.19E-2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104648"/>
        <c:axId val="272280040"/>
      </c:lineChart>
      <c:catAx>
        <c:axId val="219104648"/>
        <c:scaling>
          <c:orientation val="minMax"/>
        </c:scaling>
        <c:delete val="1"/>
        <c:axPos val="b"/>
        <c:majorTickMark val="out"/>
        <c:minorTickMark val="none"/>
        <c:tickLblPos val="nextTo"/>
        <c:crossAx val="272280040"/>
        <c:crosses val="autoZero"/>
        <c:auto val="1"/>
        <c:lblAlgn val="ctr"/>
        <c:lblOffset val="100"/>
        <c:noMultiLvlLbl val="0"/>
      </c:catAx>
      <c:valAx>
        <c:axId val="272280040"/>
        <c:scaling>
          <c:orientation val="minMax"/>
          <c:max val="0.1"/>
          <c:min val="-6.0000000000000012E-2"/>
        </c:scaling>
        <c:delete val="0"/>
        <c:axPos val="l"/>
        <c:numFmt formatCode="0.00%" sourceLinked="1"/>
        <c:majorTickMark val="out"/>
        <c:minorTickMark val="none"/>
        <c:tickLblPos val="nextTo"/>
        <c:crossAx val="219104648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04/05/2021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8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Risco &amp; Diversificação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comparativo de risco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27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1760" y="987574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tx1"/>
                </a:solidFill>
              </a:rPr>
              <a:t>DIVERSIFICAÇÃO</a:t>
            </a:r>
            <a:br>
              <a:rPr lang="pt-BR" sz="4400" dirty="0" smtClean="0">
                <a:solidFill>
                  <a:schemeClr val="tx1"/>
                </a:solidFill>
              </a:rPr>
            </a:br>
            <a:r>
              <a:rPr lang="pt-BR" sz="4400" dirty="0" smtClean="0">
                <a:solidFill>
                  <a:schemeClr val="tx1"/>
                </a:solidFill>
              </a:rPr>
              <a:t>(Importância)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783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Diversificação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5805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Comparativo Correlação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443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BOLETIM FOCUS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723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Avaliação do curso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7984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23678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CONSIDERAÇÕES FINAIS E AGRADECIMENTOS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94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Simulador ações e fundos imobiliários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51670"/>
            <a:ext cx="7467600" cy="857250"/>
          </a:xfrm>
        </p:spPr>
        <p:txBody>
          <a:bodyPr/>
          <a:lstStyle/>
          <a:p>
            <a:r>
              <a:rPr lang="pt-BR" dirty="0" smtClean="0"/>
              <a:t>AVALIAÇÃO DIAGNÓSTICA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7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24482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3200" dirty="0" smtClean="0"/>
              <a:t>Investir não é uma tentativa de adivinhar o que mais vai render no futuro, mas a arte de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administrar riscos</a:t>
            </a:r>
            <a:r>
              <a:rPr lang="pt-BR" sz="3200" dirty="0" smtClean="0"/>
              <a:t>, através de uma boa estratégia e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diversificação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40946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9752" y="1419622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tx1"/>
                </a:solidFill>
              </a:rPr>
              <a:t>Risco</a:t>
            </a:r>
            <a:br>
              <a:rPr lang="pt-BR" sz="4400" dirty="0" smtClean="0">
                <a:solidFill>
                  <a:schemeClr val="tx1"/>
                </a:solidFill>
              </a:rPr>
            </a:br>
            <a:r>
              <a:rPr lang="pt-BR" sz="4400" dirty="0" smtClean="0">
                <a:solidFill>
                  <a:schemeClr val="tx1"/>
                </a:solidFill>
              </a:rPr>
              <a:t>(Volatilidade)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549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/>
                <a:gridCol w="1141321"/>
                <a:gridCol w="1197120"/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2669" y="170765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Em uma análise VISUAL, qual dos ATIVOS possui maior risco (volatilidade)?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68128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707654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Vejamos os retornos em forma de gráfico...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275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627784" y="141481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/>
              <a:t>Em termos Gráficos, qual ativo tem maior volatilidade?</a:t>
            </a:r>
            <a:endParaRPr lang="pt-BR" sz="2000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539552" y="1059582"/>
          <a:ext cx="82089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/>
                <a:gridCol w="1141321"/>
                <a:gridCol w="1197120"/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42998" y="77155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Porém, esse comportamento pode ser expresso em termos de desvio padrão</a:t>
            </a:r>
            <a:endParaRPr lang="pt-BR" sz="24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42999" y="2733768"/>
          <a:ext cx="3529401" cy="1242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467"/>
                <a:gridCol w="1176467"/>
                <a:gridCol w="1176467"/>
              </a:tblGrid>
              <a:tr h="590097"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Média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err="1">
                          <a:effectLst/>
                        </a:rPr>
                        <a:t>DesvioP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ATIVO 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0,9905%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1,3061%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ATIVO 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0,9905%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3,9714%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7020272" y="2679762"/>
            <a:ext cx="1152128" cy="13501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1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15904</TotalTime>
  <Words>367</Words>
  <Application>Microsoft Office PowerPoint</Application>
  <PresentationFormat>Apresentação na tela (16:9)</PresentationFormat>
  <Paragraphs>152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Calibri</vt:lpstr>
      <vt:lpstr>Century Schoolbook</vt:lpstr>
      <vt:lpstr>Wingdings</vt:lpstr>
      <vt:lpstr>Wingdings 2</vt:lpstr>
      <vt:lpstr>Balcão Envidraçado</vt:lpstr>
      <vt:lpstr>Aula 8:  Risco &amp; Diversificação</vt:lpstr>
      <vt:lpstr>Simulador ações e fundos imobiliários</vt:lpstr>
      <vt:lpstr>AVALIAÇÃO DIAGNÓSTICA</vt:lpstr>
      <vt:lpstr>Investir não é uma tentativa de adivinhar o que mais vai render no futuro, mas a arte de administrar riscos, através de uma boa estratégia e diversificação.</vt:lpstr>
      <vt:lpstr>Risco (Volatilidade)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DIVERSIFICAÇÃO (Importância)</vt:lpstr>
      <vt:lpstr>Apresentação do PowerPoint</vt:lpstr>
      <vt:lpstr>Apresentação do PowerPoint</vt:lpstr>
      <vt:lpstr>BOLETIM FOCUS</vt:lpstr>
      <vt:lpstr>Avaliação do curso</vt:lpstr>
      <vt:lpstr>CONSIDERAÇÕES FINAIS E AGRADECIMENTOS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169</cp:revision>
  <dcterms:created xsi:type="dcterms:W3CDTF">2014-03-20T11:04:22Z</dcterms:created>
  <dcterms:modified xsi:type="dcterms:W3CDTF">2021-05-04T16:03:49Z</dcterms:modified>
</cp:coreProperties>
</file>