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6"/>
  </p:notesMasterIdLst>
  <p:sldIdLst>
    <p:sldId id="277" r:id="rId2"/>
    <p:sldId id="442" r:id="rId3"/>
    <p:sldId id="354" r:id="rId4"/>
    <p:sldId id="363" r:id="rId5"/>
    <p:sldId id="443" r:id="rId6"/>
    <p:sldId id="369" r:id="rId7"/>
    <p:sldId id="370" r:id="rId8"/>
    <p:sldId id="444" r:id="rId9"/>
    <p:sldId id="447" r:id="rId10"/>
    <p:sldId id="445" r:id="rId11"/>
    <p:sldId id="446" r:id="rId12"/>
    <p:sldId id="448" r:id="rId13"/>
    <p:sldId id="450" r:id="rId14"/>
    <p:sldId id="451" r:id="rId15"/>
    <p:sldId id="449" r:id="rId16"/>
    <p:sldId id="452" r:id="rId17"/>
    <p:sldId id="453" r:id="rId18"/>
    <p:sldId id="454" r:id="rId19"/>
    <p:sldId id="491" r:id="rId20"/>
    <p:sldId id="455" r:id="rId21"/>
    <p:sldId id="382" r:id="rId22"/>
    <p:sldId id="385" r:id="rId23"/>
    <p:sldId id="388" r:id="rId24"/>
    <p:sldId id="439" r:id="rId25"/>
    <p:sldId id="386" r:id="rId26"/>
    <p:sldId id="441" r:id="rId27"/>
    <p:sldId id="393" r:id="rId28"/>
    <p:sldId id="394" r:id="rId29"/>
    <p:sldId id="395" r:id="rId30"/>
    <p:sldId id="398" r:id="rId31"/>
    <p:sldId id="405" r:id="rId32"/>
    <p:sldId id="402" r:id="rId33"/>
    <p:sldId id="492" r:id="rId34"/>
    <p:sldId id="493" r:id="rId35"/>
    <p:sldId id="415" r:id="rId36"/>
    <p:sldId id="416" r:id="rId37"/>
    <p:sldId id="420" r:id="rId38"/>
    <p:sldId id="495" r:id="rId39"/>
    <p:sldId id="417" r:id="rId40"/>
    <p:sldId id="418" r:id="rId41"/>
    <p:sldId id="494" r:id="rId42"/>
    <p:sldId id="496" r:id="rId43"/>
    <p:sldId id="497" r:id="rId44"/>
    <p:sldId id="428" r:id="rId45"/>
    <p:sldId id="431" r:id="rId46"/>
    <p:sldId id="437" r:id="rId47"/>
    <p:sldId id="438" r:id="rId48"/>
    <p:sldId id="456" r:id="rId49"/>
    <p:sldId id="458" r:id="rId50"/>
    <p:sldId id="459" r:id="rId51"/>
    <p:sldId id="460" r:id="rId52"/>
    <p:sldId id="461" r:id="rId53"/>
    <p:sldId id="462" r:id="rId54"/>
    <p:sldId id="463" r:id="rId55"/>
    <p:sldId id="464" r:id="rId56"/>
    <p:sldId id="498" r:id="rId57"/>
    <p:sldId id="465" r:id="rId58"/>
    <p:sldId id="466" r:id="rId59"/>
    <p:sldId id="467" r:id="rId60"/>
    <p:sldId id="469" r:id="rId61"/>
    <p:sldId id="472" r:id="rId62"/>
    <p:sldId id="473" r:id="rId63"/>
    <p:sldId id="479" r:id="rId64"/>
    <p:sldId id="480" r:id="rId65"/>
    <p:sldId id="481" r:id="rId66"/>
    <p:sldId id="482" r:id="rId67"/>
    <p:sldId id="483" r:id="rId68"/>
    <p:sldId id="485" r:id="rId69"/>
    <p:sldId id="486" r:id="rId70"/>
    <p:sldId id="487" r:id="rId71"/>
    <p:sldId id="488" r:id="rId72"/>
    <p:sldId id="489" r:id="rId73"/>
    <p:sldId id="490" r:id="rId74"/>
    <p:sldId id="499" r:id="rId75"/>
  </p:sldIdLst>
  <p:sldSz cx="9144000" cy="5143500" type="screen16x9"/>
  <p:notesSz cx="6858000" cy="9144000"/>
  <p:defaultTextStyle>
    <a:defPPr>
      <a:defRPr lang="pt-BR"/>
    </a:defPPr>
    <a:lvl1pPr marL="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2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59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35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2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66"/>
      </p:cViewPr>
      <p:guideLst>
        <p:guide orient="horz" pos="1620"/>
        <p:guide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Pasta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Pasta2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Pasta2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 dirty="0" smtClean="0"/>
              <a:t>TAXAS DIÁRIAS </a:t>
            </a:r>
            <a:r>
              <a:rPr lang="pt-BR" b="1" dirty="0"/>
              <a:t>NEGOCIADAS</a:t>
            </a:r>
            <a:r>
              <a:rPr lang="pt-BR" b="1" baseline="0" dirty="0"/>
              <a:t> EM 2020 - PREFIXADO 2023 </a:t>
            </a:r>
            <a:endParaRPr lang="pt-BR" b="1" dirty="0"/>
          </a:p>
        </c:rich>
      </c:tx>
      <c:layout>
        <c:manualLayout>
          <c:xMode val="edge"/>
          <c:yMode val="edge"/>
          <c:x val="0.10089481778008129"/>
          <c:y val="2.29807685348041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Plan1!$A$3:$A$224</c:f>
              <c:strCache>
                <c:ptCount val="222"/>
                <c:pt idx="0">
                  <c:v>10/02/2020</c:v>
                </c:pt>
                <c:pt idx="1">
                  <c:v>11/02/2020</c:v>
                </c:pt>
                <c:pt idx="2">
                  <c:v>12/02/2020</c:v>
                </c:pt>
                <c:pt idx="3">
                  <c:v>13/02/2020</c:v>
                </c:pt>
                <c:pt idx="4">
                  <c:v>14/02/2020</c:v>
                </c:pt>
                <c:pt idx="5">
                  <c:v>17/02/2020</c:v>
                </c:pt>
                <c:pt idx="6">
                  <c:v>18/02/2020</c:v>
                </c:pt>
                <c:pt idx="7">
                  <c:v>19/02/2020</c:v>
                </c:pt>
                <c:pt idx="8">
                  <c:v>20/02/2020</c:v>
                </c:pt>
                <c:pt idx="9">
                  <c:v>21/02/2020</c:v>
                </c:pt>
                <c:pt idx="10">
                  <c:v>26/02/2020</c:v>
                </c:pt>
                <c:pt idx="11">
                  <c:v>27/02/2020</c:v>
                </c:pt>
                <c:pt idx="12">
                  <c:v>28/02/2020</c:v>
                </c:pt>
                <c:pt idx="13">
                  <c:v>02/03/2020</c:v>
                </c:pt>
                <c:pt idx="14">
                  <c:v>03/03/2020</c:v>
                </c:pt>
                <c:pt idx="15">
                  <c:v>04/03/2020</c:v>
                </c:pt>
                <c:pt idx="16">
                  <c:v>05/03/2020</c:v>
                </c:pt>
                <c:pt idx="17">
                  <c:v>06/03/2020</c:v>
                </c:pt>
                <c:pt idx="18">
                  <c:v>09/03/2020</c:v>
                </c:pt>
                <c:pt idx="19">
                  <c:v>10/03/2020</c:v>
                </c:pt>
                <c:pt idx="20">
                  <c:v>11/03/2020</c:v>
                </c:pt>
                <c:pt idx="21">
                  <c:v>12/03/2020</c:v>
                </c:pt>
                <c:pt idx="22">
                  <c:v>13/03/2020</c:v>
                </c:pt>
                <c:pt idx="23">
                  <c:v>16/03/2020</c:v>
                </c:pt>
                <c:pt idx="24">
                  <c:v>17/03/2020</c:v>
                </c:pt>
                <c:pt idx="25">
                  <c:v>18/03/2020</c:v>
                </c:pt>
                <c:pt idx="26">
                  <c:v>19/03/2020</c:v>
                </c:pt>
                <c:pt idx="27">
                  <c:v>20/03/2020</c:v>
                </c:pt>
                <c:pt idx="28">
                  <c:v>23/03/2020</c:v>
                </c:pt>
                <c:pt idx="29">
                  <c:v>24/03/2020</c:v>
                </c:pt>
                <c:pt idx="30">
                  <c:v>25/03/2020</c:v>
                </c:pt>
                <c:pt idx="31">
                  <c:v>26/03/2020</c:v>
                </c:pt>
                <c:pt idx="32">
                  <c:v>27/03/2020</c:v>
                </c:pt>
                <c:pt idx="33">
                  <c:v>30/03/2020</c:v>
                </c:pt>
                <c:pt idx="34">
                  <c:v>31/03/2020</c:v>
                </c:pt>
                <c:pt idx="35">
                  <c:v>01/04/2020</c:v>
                </c:pt>
                <c:pt idx="36">
                  <c:v>02/04/2020</c:v>
                </c:pt>
                <c:pt idx="37">
                  <c:v>03/04/2020</c:v>
                </c:pt>
                <c:pt idx="38">
                  <c:v>06/04/2020</c:v>
                </c:pt>
                <c:pt idx="39">
                  <c:v>07/04/2020</c:v>
                </c:pt>
                <c:pt idx="40">
                  <c:v>08/04/2020</c:v>
                </c:pt>
                <c:pt idx="41">
                  <c:v>09/04/2020</c:v>
                </c:pt>
                <c:pt idx="42">
                  <c:v>13/04/2020</c:v>
                </c:pt>
                <c:pt idx="43">
                  <c:v>14/04/2020</c:v>
                </c:pt>
                <c:pt idx="44">
                  <c:v>15/04/2020</c:v>
                </c:pt>
                <c:pt idx="45">
                  <c:v>16/04/2020</c:v>
                </c:pt>
                <c:pt idx="46">
                  <c:v>17/04/2020</c:v>
                </c:pt>
                <c:pt idx="47">
                  <c:v>20/04/2020</c:v>
                </c:pt>
                <c:pt idx="48">
                  <c:v>22/04/2020</c:v>
                </c:pt>
                <c:pt idx="49">
                  <c:v>23/04/2020</c:v>
                </c:pt>
                <c:pt idx="50">
                  <c:v>24/04/2020</c:v>
                </c:pt>
                <c:pt idx="51">
                  <c:v>27/04/2020</c:v>
                </c:pt>
                <c:pt idx="52">
                  <c:v>28/04/2020</c:v>
                </c:pt>
                <c:pt idx="53">
                  <c:v>29/04/2020</c:v>
                </c:pt>
                <c:pt idx="54">
                  <c:v>30/04/2020</c:v>
                </c:pt>
                <c:pt idx="55">
                  <c:v>04/05/2020</c:v>
                </c:pt>
                <c:pt idx="56">
                  <c:v>05/05/2020</c:v>
                </c:pt>
                <c:pt idx="57">
                  <c:v>06/05/2020</c:v>
                </c:pt>
                <c:pt idx="58">
                  <c:v>07/05/2020</c:v>
                </c:pt>
                <c:pt idx="59">
                  <c:v>08/05/2020</c:v>
                </c:pt>
                <c:pt idx="60">
                  <c:v>11/05/2020</c:v>
                </c:pt>
                <c:pt idx="61">
                  <c:v>12/05/2020</c:v>
                </c:pt>
                <c:pt idx="62">
                  <c:v>13/05/2020</c:v>
                </c:pt>
                <c:pt idx="63">
                  <c:v>14/05/2020</c:v>
                </c:pt>
                <c:pt idx="64">
                  <c:v>15/05/2020</c:v>
                </c:pt>
                <c:pt idx="65">
                  <c:v>18/05/2020</c:v>
                </c:pt>
                <c:pt idx="66">
                  <c:v>19/05/2020</c:v>
                </c:pt>
                <c:pt idx="67">
                  <c:v>20/05/2020</c:v>
                </c:pt>
                <c:pt idx="68">
                  <c:v>21/05/2020</c:v>
                </c:pt>
                <c:pt idx="69">
                  <c:v>22/05/2020</c:v>
                </c:pt>
                <c:pt idx="70">
                  <c:v>25/05/2020</c:v>
                </c:pt>
                <c:pt idx="71">
                  <c:v>26/05/2020</c:v>
                </c:pt>
                <c:pt idx="72">
                  <c:v>27/05/2020</c:v>
                </c:pt>
                <c:pt idx="73">
                  <c:v>28/05/2020</c:v>
                </c:pt>
                <c:pt idx="74">
                  <c:v>29/05/2020</c:v>
                </c:pt>
                <c:pt idx="75">
                  <c:v>01/06/2020</c:v>
                </c:pt>
                <c:pt idx="76">
                  <c:v>02/06/2020</c:v>
                </c:pt>
                <c:pt idx="77">
                  <c:v>03/06/2020</c:v>
                </c:pt>
                <c:pt idx="78">
                  <c:v>04/06/2020</c:v>
                </c:pt>
                <c:pt idx="79">
                  <c:v>05/06/2020</c:v>
                </c:pt>
                <c:pt idx="80">
                  <c:v>08/06/2020</c:v>
                </c:pt>
                <c:pt idx="81">
                  <c:v>09/06/2020</c:v>
                </c:pt>
                <c:pt idx="82">
                  <c:v>10/06/2020</c:v>
                </c:pt>
                <c:pt idx="83">
                  <c:v>12/06/2020</c:v>
                </c:pt>
                <c:pt idx="84">
                  <c:v>15/06/2020</c:v>
                </c:pt>
                <c:pt idx="85">
                  <c:v>16/06/2020</c:v>
                </c:pt>
                <c:pt idx="86">
                  <c:v>17/06/2020</c:v>
                </c:pt>
                <c:pt idx="87">
                  <c:v>18/06/2020</c:v>
                </c:pt>
                <c:pt idx="88">
                  <c:v>19/06/2020</c:v>
                </c:pt>
                <c:pt idx="89">
                  <c:v>22/06/2020</c:v>
                </c:pt>
                <c:pt idx="90">
                  <c:v>23/06/2020</c:v>
                </c:pt>
                <c:pt idx="91">
                  <c:v>24/06/2020</c:v>
                </c:pt>
                <c:pt idx="92">
                  <c:v>25/06/2020</c:v>
                </c:pt>
                <c:pt idx="93">
                  <c:v>26/06/2020</c:v>
                </c:pt>
                <c:pt idx="94">
                  <c:v>29/06/2020</c:v>
                </c:pt>
                <c:pt idx="95">
                  <c:v>30/06/2020</c:v>
                </c:pt>
                <c:pt idx="96">
                  <c:v>01/07/2020</c:v>
                </c:pt>
                <c:pt idx="97">
                  <c:v>02/07/2020</c:v>
                </c:pt>
                <c:pt idx="98">
                  <c:v>03/07/2020</c:v>
                </c:pt>
                <c:pt idx="99">
                  <c:v>06/07/2020</c:v>
                </c:pt>
                <c:pt idx="100">
                  <c:v>07/07/2020</c:v>
                </c:pt>
                <c:pt idx="101">
                  <c:v>08/07/2020</c:v>
                </c:pt>
                <c:pt idx="102">
                  <c:v>09/07/2020</c:v>
                </c:pt>
                <c:pt idx="103">
                  <c:v>10/07/2020</c:v>
                </c:pt>
                <c:pt idx="104">
                  <c:v>13/07/2020</c:v>
                </c:pt>
                <c:pt idx="105">
                  <c:v>14/07/2020</c:v>
                </c:pt>
                <c:pt idx="106">
                  <c:v>15/07/2020</c:v>
                </c:pt>
                <c:pt idx="107">
                  <c:v>16/07/2020</c:v>
                </c:pt>
                <c:pt idx="108">
                  <c:v>17/07/2020</c:v>
                </c:pt>
                <c:pt idx="109">
                  <c:v>20/07/2020</c:v>
                </c:pt>
                <c:pt idx="110">
                  <c:v>21/07/2020</c:v>
                </c:pt>
                <c:pt idx="111">
                  <c:v>22/07/2020</c:v>
                </c:pt>
                <c:pt idx="112">
                  <c:v>23/07/2020</c:v>
                </c:pt>
                <c:pt idx="113">
                  <c:v>24/07/2020</c:v>
                </c:pt>
                <c:pt idx="114">
                  <c:v>27/07/2020</c:v>
                </c:pt>
                <c:pt idx="115">
                  <c:v>28/07/2020</c:v>
                </c:pt>
                <c:pt idx="116">
                  <c:v>29/07/2020</c:v>
                </c:pt>
                <c:pt idx="117">
                  <c:v>30/07/2020</c:v>
                </c:pt>
                <c:pt idx="118">
                  <c:v>31/07/2020</c:v>
                </c:pt>
                <c:pt idx="119">
                  <c:v>03/08/2020</c:v>
                </c:pt>
                <c:pt idx="120">
                  <c:v>04/08/2020</c:v>
                </c:pt>
                <c:pt idx="121">
                  <c:v>05/08/2020</c:v>
                </c:pt>
                <c:pt idx="122">
                  <c:v>06/08/2020</c:v>
                </c:pt>
                <c:pt idx="123">
                  <c:v>07/08/2020</c:v>
                </c:pt>
                <c:pt idx="124">
                  <c:v>10/08/2020</c:v>
                </c:pt>
                <c:pt idx="125">
                  <c:v>11/08/2020</c:v>
                </c:pt>
                <c:pt idx="126">
                  <c:v>12/08/2020</c:v>
                </c:pt>
                <c:pt idx="127">
                  <c:v>13/08/2020</c:v>
                </c:pt>
                <c:pt idx="128">
                  <c:v>14/08/2020</c:v>
                </c:pt>
                <c:pt idx="129">
                  <c:v>17/08/2020</c:v>
                </c:pt>
                <c:pt idx="130">
                  <c:v>18/08/2020</c:v>
                </c:pt>
                <c:pt idx="131">
                  <c:v>19/08/2020</c:v>
                </c:pt>
                <c:pt idx="132">
                  <c:v>20/08/2020</c:v>
                </c:pt>
                <c:pt idx="133">
                  <c:v>21/08/2020</c:v>
                </c:pt>
                <c:pt idx="134">
                  <c:v>24/08/2020</c:v>
                </c:pt>
                <c:pt idx="135">
                  <c:v>25/08/2020</c:v>
                </c:pt>
                <c:pt idx="136">
                  <c:v>26/08/2020</c:v>
                </c:pt>
                <c:pt idx="137">
                  <c:v>27/08/2020</c:v>
                </c:pt>
                <c:pt idx="138">
                  <c:v>28/08/2020</c:v>
                </c:pt>
                <c:pt idx="139">
                  <c:v>31/08/2020</c:v>
                </c:pt>
                <c:pt idx="140">
                  <c:v>01/09/2020</c:v>
                </c:pt>
                <c:pt idx="141">
                  <c:v>02/09/2020</c:v>
                </c:pt>
                <c:pt idx="142">
                  <c:v>03/09/2020</c:v>
                </c:pt>
                <c:pt idx="143">
                  <c:v>04/09/2020</c:v>
                </c:pt>
                <c:pt idx="144">
                  <c:v>08/09/2020</c:v>
                </c:pt>
                <c:pt idx="145">
                  <c:v>09/09/2020</c:v>
                </c:pt>
                <c:pt idx="146">
                  <c:v>10/09/2020</c:v>
                </c:pt>
                <c:pt idx="147">
                  <c:v>11/09/2020</c:v>
                </c:pt>
                <c:pt idx="148">
                  <c:v>14/09/2020</c:v>
                </c:pt>
                <c:pt idx="149">
                  <c:v>15/09/2020</c:v>
                </c:pt>
                <c:pt idx="150">
                  <c:v>16/09/2020</c:v>
                </c:pt>
                <c:pt idx="151">
                  <c:v>17/09/2020</c:v>
                </c:pt>
                <c:pt idx="152">
                  <c:v>18/09/2020</c:v>
                </c:pt>
                <c:pt idx="153">
                  <c:v>21/09/2020</c:v>
                </c:pt>
                <c:pt idx="154">
                  <c:v>22/09/2020</c:v>
                </c:pt>
                <c:pt idx="155">
                  <c:v>23/09/2020</c:v>
                </c:pt>
                <c:pt idx="156">
                  <c:v>24/09/2020</c:v>
                </c:pt>
                <c:pt idx="157">
                  <c:v>25/09/2020</c:v>
                </c:pt>
                <c:pt idx="158">
                  <c:v>28/09/2020</c:v>
                </c:pt>
                <c:pt idx="159">
                  <c:v>29/09/2020</c:v>
                </c:pt>
                <c:pt idx="160">
                  <c:v>30/09/2020</c:v>
                </c:pt>
                <c:pt idx="161">
                  <c:v>01/10/2020</c:v>
                </c:pt>
                <c:pt idx="162">
                  <c:v>02/10/2020</c:v>
                </c:pt>
                <c:pt idx="163">
                  <c:v>05/10/2020</c:v>
                </c:pt>
                <c:pt idx="164">
                  <c:v>06/10/2020</c:v>
                </c:pt>
                <c:pt idx="165">
                  <c:v>07/10/2020</c:v>
                </c:pt>
                <c:pt idx="166">
                  <c:v>08/10/2020</c:v>
                </c:pt>
                <c:pt idx="167">
                  <c:v>09/10/2020</c:v>
                </c:pt>
                <c:pt idx="168">
                  <c:v>13/10/2020</c:v>
                </c:pt>
                <c:pt idx="169">
                  <c:v>14/10/2020</c:v>
                </c:pt>
                <c:pt idx="170">
                  <c:v>15/10/2020</c:v>
                </c:pt>
                <c:pt idx="171">
                  <c:v>16/10/2020</c:v>
                </c:pt>
                <c:pt idx="172">
                  <c:v>19/10/2020</c:v>
                </c:pt>
                <c:pt idx="173">
                  <c:v>20/10/2020</c:v>
                </c:pt>
                <c:pt idx="174">
                  <c:v>21/10/2020</c:v>
                </c:pt>
                <c:pt idx="175">
                  <c:v>22/10/2020</c:v>
                </c:pt>
                <c:pt idx="176">
                  <c:v>23/10/2020</c:v>
                </c:pt>
                <c:pt idx="177">
                  <c:v>26/10/2020</c:v>
                </c:pt>
                <c:pt idx="178">
                  <c:v>27/10/2020</c:v>
                </c:pt>
                <c:pt idx="179">
                  <c:v>28/10/2020</c:v>
                </c:pt>
                <c:pt idx="180">
                  <c:v>29/10/2020</c:v>
                </c:pt>
                <c:pt idx="181">
                  <c:v>30/10/2020</c:v>
                </c:pt>
                <c:pt idx="182">
                  <c:v>03/11/2020</c:v>
                </c:pt>
                <c:pt idx="183">
                  <c:v>04/11/2020</c:v>
                </c:pt>
                <c:pt idx="184">
                  <c:v>05/11/2020</c:v>
                </c:pt>
                <c:pt idx="185">
                  <c:v>06/11/2020</c:v>
                </c:pt>
                <c:pt idx="186">
                  <c:v>09/11/2020</c:v>
                </c:pt>
                <c:pt idx="187">
                  <c:v>10/11/2020</c:v>
                </c:pt>
                <c:pt idx="188">
                  <c:v>11/11/2020</c:v>
                </c:pt>
                <c:pt idx="189">
                  <c:v>12/11/2020</c:v>
                </c:pt>
                <c:pt idx="190">
                  <c:v>13/11/2020</c:v>
                </c:pt>
                <c:pt idx="191">
                  <c:v>16/11/2020</c:v>
                </c:pt>
                <c:pt idx="192">
                  <c:v>17/11/2020</c:v>
                </c:pt>
                <c:pt idx="193">
                  <c:v>18/11/2020</c:v>
                </c:pt>
                <c:pt idx="194">
                  <c:v>19/11/2020</c:v>
                </c:pt>
                <c:pt idx="195">
                  <c:v>20/11/2020</c:v>
                </c:pt>
                <c:pt idx="196">
                  <c:v>23/11/2020</c:v>
                </c:pt>
                <c:pt idx="197">
                  <c:v>24/11/2020</c:v>
                </c:pt>
                <c:pt idx="198">
                  <c:v>25/11/2020</c:v>
                </c:pt>
                <c:pt idx="199">
                  <c:v>26/11/2020</c:v>
                </c:pt>
                <c:pt idx="200">
                  <c:v>27/11/2020</c:v>
                </c:pt>
                <c:pt idx="201">
                  <c:v>30/11/2020</c:v>
                </c:pt>
                <c:pt idx="202">
                  <c:v>01/12/2020</c:v>
                </c:pt>
                <c:pt idx="203">
                  <c:v>02/12/2020</c:v>
                </c:pt>
                <c:pt idx="204">
                  <c:v>03/12/2020</c:v>
                </c:pt>
                <c:pt idx="205">
                  <c:v>04/12/2020</c:v>
                </c:pt>
                <c:pt idx="206">
                  <c:v>07/12/2020</c:v>
                </c:pt>
                <c:pt idx="207">
                  <c:v>08/12/2020</c:v>
                </c:pt>
                <c:pt idx="208">
                  <c:v>09/12/2020</c:v>
                </c:pt>
                <c:pt idx="209">
                  <c:v>10/12/2020</c:v>
                </c:pt>
                <c:pt idx="210">
                  <c:v>11/12/2020</c:v>
                </c:pt>
                <c:pt idx="211">
                  <c:v>14/12/2020</c:v>
                </c:pt>
                <c:pt idx="212">
                  <c:v>15/12/2020</c:v>
                </c:pt>
                <c:pt idx="213">
                  <c:v>16/12/2020</c:v>
                </c:pt>
                <c:pt idx="214">
                  <c:v>17/12/2020</c:v>
                </c:pt>
                <c:pt idx="215">
                  <c:v>18/12/2020</c:v>
                </c:pt>
                <c:pt idx="216">
                  <c:v>21/12/2020</c:v>
                </c:pt>
                <c:pt idx="217">
                  <c:v>22/12/2020</c:v>
                </c:pt>
                <c:pt idx="218">
                  <c:v>23/12/2020</c:v>
                </c:pt>
                <c:pt idx="219">
                  <c:v>28/12/2020</c:v>
                </c:pt>
                <c:pt idx="220">
                  <c:v>29/12/2020</c:v>
                </c:pt>
                <c:pt idx="221">
                  <c:v>30/12/2020</c:v>
                </c:pt>
              </c:strCache>
            </c:strRef>
          </c:cat>
          <c:val>
            <c:numRef>
              <c:f>Plan1!$B$3:$B$224</c:f>
              <c:numCache>
                <c:formatCode>0.00%</c:formatCode>
                <c:ptCount val="222"/>
                <c:pt idx="0">
                  <c:v>5.4900000000000004E-2</c:v>
                </c:pt>
                <c:pt idx="1">
                  <c:v>5.4400000000000004E-2</c:v>
                </c:pt>
                <c:pt idx="2">
                  <c:v>5.3800000000000001E-2</c:v>
                </c:pt>
                <c:pt idx="3">
                  <c:v>5.4100000000000002E-2</c:v>
                </c:pt>
                <c:pt idx="4">
                  <c:v>5.3499999999999999E-2</c:v>
                </c:pt>
                <c:pt idx="5">
                  <c:v>5.2900000000000003E-2</c:v>
                </c:pt>
                <c:pt idx="6">
                  <c:v>5.28E-2</c:v>
                </c:pt>
                <c:pt idx="7">
                  <c:v>5.2900000000000003E-2</c:v>
                </c:pt>
                <c:pt idx="8">
                  <c:v>5.2300000000000006E-2</c:v>
                </c:pt>
                <c:pt idx="9">
                  <c:v>5.2499999999999998E-2</c:v>
                </c:pt>
                <c:pt idx="10">
                  <c:v>5.3200000000000004E-2</c:v>
                </c:pt>
                <c:pt idx="11">
                  <c:v>5.4100000000000002E-2</c:v>
                </c:pt>
                <c:pt idx="12">
                  <c:v>5.3399999999999996E-2</c:v>
                </c:pt>
                <c:pt idx="13">
                  <c:v>4.99E-2</c:v>
                </c:pt>
                <c:pt idx="14">
                  <c:v>5.0499999999999996E-2</c:v>
                </c:pt>
                <c:pt idx="15">
                  <c:v>4.7899999999999998E-2</c:v>
                </c:pt>
                <c:pt idx="16">
                  <c:v>4.8499999999999995E-2</c:v>
                </c:pt>
                <c:pt idx="17">
                  <c:v>5.3200000000000004E-2</c:v>
                </c:pt>
                <c:pt idx="18">
                  <c:v>5.2900000000000003E-2</c:v>
                </c:pt>
                <c:pt idx="19">
                  <c:v>5.2499999999999998E-2</c:v>
                </c:pt>
                <c:pt idx="20">
                  <c:v>5.1900000000000002E-2</c:v>
                </c:pt>
                <c:pt idx="21">
                  <c:v>7.2499999999999995E-2</c:v>
                </c:pt>
                <c:pt idx="22">
                  <c:v>6.2100000000000002E-2</c:v>
                </c:pt>
                <c:pt idx="23">
                  <c:v>6.3600000000000004E-2</c:v>
                </c:pt>
                <c:pt idx="24">
                  <c:v>5.7599999999999998E-2</c:v>
                </c:pt>
                <c:pt idx="25">
                  <c:v>6.25E-2</c:v>
                </c:pt>
                <c:pt idx="26">
                  <c:v>7.7100000000000002E-2</c:v>
                </c:pt>
                <c:pt idx="27">
                  <c:v>6.6100000000000006E-2</c:v>
                </c:pt>
                <c:pt idx="28">
                  <c:v>6.8099999999999994E-2</c:v>
                </c:pt>
                <c:pt idx="29">
                  <c:v>6.93E-2</c:v>
                </c:pt>
                <c:pt idx="30">
                  <c:v>6.6699999999999995E-2</c:v>
                </c:pt>
                <c:pt idx="31">
                  <c:v>6.0400000000000002E-2</c:v>
                </c:pt>
                <c:pt idx="32">
                  <c:v>5.7300000000000004E-2</c:v>
                </c:pt>
                <c:pt idx="33">
                  <c:v>5.4900000000000004E-2</c:v>
                </c:pt>
                <c:pt idx="34">
                  <c:v>5.4299999999999994E-2</c:v>
                </c:pt>
                <c:pt idx="35">
                  <c:v>5.4699999999999999E-2</c:v>
                </c:pt>
                <c:pt idx="36">
                  <c:v>5.3699999999999998E-2</c:v>
                </c:pt>
                <c:pt idx="37">
                  <c:v>5.3800000000000001E-2</c:v>
                </c:pt>
                <c:pt idx="38">
                  <c:v>5.4400000000000004E-2</c:v>
                </c:pt>
                <c:pt idx="39">
                  <c:v>5.3600000000000002E-2</c:v>
                </c:pt>
                <c:pt idx="40">
                  <c:v>5.4000000000000006E-2</c:v>
                </c:pt>
                <c:pt idx="41">
                  <c:v>5.1900000000000002E-2</c:v>
                </c:pt>
                <c:pt idx="42">
                  <c:v>4.99E-2</c:v>
                </c:pt>
                <c:pt idx="43">
                  <c:v>4.8499999999999995E-2</c:v>
                </c:pt>
                <c:pt idx="44">
                  <c:v>4.8099999999999997E-2</c:v>
                </c:pt>
                <c:pt idx="45">
                  <c:v>4.7100000000000003E-2</c:v>
                </c:pt>
                <c:pt idx="46">
                  <c:v>4.5899999999999996E-2</c:v>
                </c:pt>
                <c:pt idx="47">
                  <c:v>4.6900000000000004E-2</c:v>
                </c:pt>
                <c:pt idx="48">
                  <c:v>4.24E-2</c:v>
                </c:pt>
                <c:pt idx="49">
                  <c:v>4.3299999999999998E-2</c:v>
                </c:pt>
                <c:pt idx="50">
                  <c:v>4.7699999999999992E-2</c:v>
                </c:pt>
                <c:pt idx="51">
                  <c:v>5.3399999999999996E-2</c:v>
                </c:pt>
                <c:pt idx="52">
                  <c:v>5.3399999999999996E-2</c:v>
                </c:pt>
                <c:pt idx="53">
                  <c:v>4.9000000000000002E-2</c:v>
                </c:pt>
                <c:pt idx="54">
                  <c:v>4.8499999999999995E-2</c:v>
                </c:pt>
                <c:pt idx="55">
                  <c:v>4.99E-2</c:v>
                </c:pt>
                <c:pt idx="56">
                  <c:v>4.7400000000000005E-2</c:v>
                </c:pt>
                <c:pt idx="57">
                  <c:v>4.8399999999999999E-2</c:v>
                </c:pt>
                <c:pt idx="58">
                  <c:v>4.4900000000000002E-2</c:v>
                </c:pt>
                <c:pt idx="59">
                  <c:v>4.5599999999999995E-2</c:v>
                </c:pt>
                <c:pt idx="60">
                  <c:v>4.5499999999999999E-2</c:v>
                </c:pt>
                <c:pt idx="61">
                  <c:v>4.41E-2</c:v>
                </c:pt>
                <c:pt idx="62">
                  <c:v>4.6199999999999998E-2</c:v>
                </c:pt>
                <c:pt idx="63">
                  <c:v>4.99E-2</c:v>
                </c:pt>
                <c:pt idx="64">
                  <c:v>4.7899999999999998E-2</c:v>
                </c:pt>
                <c:pt idx="65">
                  <c:v>4.6600000000000003E-2</c:v>
                </c:pt>
                <c:pt idx="66">
                  <c:v>4.5599999999999995E-2</c:v>
                </c:pt>
                <c:pt idx="67">
                  <c:v>4.5400000000000003E-2</c:v>
                </c:pt>
                <c:pt idx="68">
                  <c:v>4.6199999999999998E-2</c:v>
                </c:pt>
                <c:pt idx="69">
                  <c:v>4.5400000000000003E-2</c:v>
                </c:pt>
                <c:pt idx="70">
                  <c:v>4.4299999999999999E-2</c:v>
                </c:pt>
                <c:pt idx="71">
                  <c:v>4.2699999999999995E-2</c:v>
                </c:pt>
                <c:pt idx="72">
                  <c:v>4.3700000000000003E-2</c:v>
                </c:pt>
                <c:pt idx="73">
                  <c:v>4.36E-2</c:v>
                </c:pt>
                <c:pt idx="74">
                  <c:v>4.2800000000000005E-2</c:v>
                </c:pt>
                <c:pt idx="75">
                  <c:v>4.2500000000000003E-2</c:v>
                </c:pt>
                <c:pt idx="76">
                  <c:v>4.2099999999999999E-2</c:v>
                </c:pt>
                <c:pt idx="77">
                  <c:v>4.07E-2</c:v>
                </c:pt>
                <c:pt idx="78">
                  <c:v>4.1100000000000005E-2</c:v>
                </c:pt>
                <c:pt idx="79">
                  <c:v>4.0599999999999997E-2</c:v>
                </c:pt>
                <c:pt idx="80">
                  <c:v>4.2599999999999999E-2</c:v>
                </c:pt>
                <c:pt idx="81">
                  <c:v>4.3299999999999998E-2</c:v>
                </c:pt>
                <c:pt idx="82">
                  <c:v>4.2800000000000005E-2</c:v>
                </c:pt>
                <c:pt idx="83">
                  <c:v>4.1299999999999996E-2</c:v>
                </c:pt>
                <c:pt idx="84">
                  <c:v>4.2300000000000004E-2</c:v>
                </c:pt>
                <c:pt idx="85">
                  <c:v>4.1399999999999999E-2</c:v>
                </c:pt>
                <c:pt idx="86">
                  <c:v>4.1900000000000007E-2</c:v>
                </c:pt>
                <c:pt idx="87">
                  <c:v>4.2000000000000003E-2</c:v>
                </c:pt>
                <c:pt idx="88">
                  <c:v>4.2599999999999999E-2</c:v>
                </c:pt>
                <c:pt idx="89">
                  <c:v>4.1900000000000007E-2</c:v>
                </c:pt>
                <c:pt idx="90">
                  <c:v>4.2000000000000003E-2</c:v>
                </c:pt>
                <c:pt idx="91">
                  <c:v>4.1799999999999997E-2</c:v>
                </c:pt>
                <c:pt idx="92">
                  <c:v>4.2699999999999995E-2</c:v>
                </c:pt>
                <c:pt idx="93">
                  <c:v>4.1900000000000007E-2</c:v>
                </c:pt>
                <c:pt idx="94">
                  <c:v>4.1799999999999997E-2</c:v>
                </c:pt>
                <c:pt idx="95">
                  <c:v>4.1200000000000001E-2</c:v>
                </c:pt>
                <c:pt idx="96">
                  <c:v>4.0599999999999997E-2</c:v>
                </c:pt>
                <c:pt idx="97">
                  <c:v>0.04</c:v>
                </c:pt>
                <c:pt idx="98">
                  <c:v>4.0199999999999993E-2</c:v>
                </c:pt>
                <c:pt idx="99">
                  <c:v>0.04</c:v>
                </c:pt>
                <c:pt idx="100">
                  <c:v>4.0599999999999997E-2</c:v>
                </c:pt>
                <c:pt idx="101">
                  <c:v>4.1399999999999999E-2</c:v>
                </c:pt>
                <c:pt idx="102">
                  <c:v>4.2500000000000003E-2</c:v>
                </c:pt>
                <c:pt idx="103">
                  <c:v>4.2000000000000003E-2</c:v>
                </c:pt>
                <c:pt idx="104">
                  <c:v>4.1299999999999996E-2</c:v>
                </c:pt>
                <c:pt idx="105">
                  <c:v>4.1700000000000001E-2</c:v>
                </c:pt>
                <c:pt idx="106">
                  <c:v>4.1599999999999998E-2</c:v>
                </c:pt>
                <c:pt idx="107">
                  <c:v>4.2000000000000003E-2</c:v>
                </c:pt>
                <c:pt idx="108">
                  <c:v>4.1200000000000001E-2</c:v>
                </c:pt>
                <c:pt idx="109">
                  <c:v>4.0800000000000003E-2</c:v>
                </c:pt>
                <c:pt idx="110">
                  <c:v>4.0599999999999997E-2</c:v>
                </c:pt>
                <c:pt idx="111">
                  <c:v>4.1299999999999996E-2</c:v>
                </c:pt>
                <c:pt idx="112">
                  <c:v>4.1799999999999997E-2</c:v>
                </c:pt>
                <c:pt idx="113">
                  <c:v>4.0500000000000001E-2</c:v>
                </c:pt>
                <c:pt idx="114">
                  <c:v>3.8800000000000001E-2</c:v>
                </c:pt>
                <c:pt idx="115">
                  <c:v>3.9199999999999999E-2</c:v>
                </c:pt>
                <c:pt idx="116">
                  <c:v>3.85E-2</c:v>
                </c:pt>
                <c:pt idx="117">
                  <c:v>3.9399999999999998E-2</c:v>
                </c:pt>
                <c:pt idx="118">
                  <c:v>3.73E-2</c:v>
                </c:pt>
                <c:pt idx="119">
                  <c:v>3.78E-2</c:v>
                </c:pt>
                <c:pt idx="120">
                  <c:v>3.78E-2</c:v>
                </c:pt>
                <c:pt idx="121">
                  <c:v>3.8300000000000001E-2</c:v>
                </c:pt>
                <c:pt idx="122">
                  <c:v>3.7999999999999999E-2</c:v>
                </c:pt>
                <c:pt idx="123">
                  <c:v>3.7499999999999999E-2</c:v>
                </c:pt>
                <c:pt idx="124">
                  <c:v>3.8699999999999998E-2</c:v>
                </c:pt>
                <c:pt idx="125">
                  <c:v>3.9100000000000003E-2</c:v>
                </c:pt>
                <c:pt idx="126">
                  <c:v>0.04</c:v>
                </c:pt>
                <c:pt idx="127">
                  <c:v>3.9900000000000005E-2</c:v>
                </c:pt>
                <c:pt idx="128">
                  <c:v>4.1399999999999999E-2</c:v>
                </c:pt>
                <c:pt idx="129">
                  <c:v>4.0800000000000003E-2</c:v>
                </c:pt>
                <c:pt idx="130">
                  <c:v>4.0099999999999997E-2</c:v>
                </c:pt>
                <c:pt idx="131">
                  <c:v>3.95E-2</c:v>
                </c:pt>
                <c:pt idx="132">
                  <c:v>4.2199999999999994E-2</c:v>
                </c:pt>
                <c:pt idx="133">
                  <c:v>4.0800000000000003E-2</c:v>
                </c:pt>
                <c:pt idx="134">
                  <c:v>3.9900000000000005E-2</c:v>
                </c:pt>
                <c:pt idx="135">
                  <c:v>4.0599999999999997E-2</c:v>
                </c:pt>
                <c:pt idx="136">
                  <c:v>4.0899999999999999E-2</c:v>
                </c:pt>
                <c:pt idx="137">
                  <c:v>4.2099999999999999E-2</c:v>
                </c:pt>
                <c:pt idx="138">
                  <c:v>4.1599999999999998E-2</c:v>
                </c:pt>
                <c:pt idx="139">
                  <c:v>4.1500000000000002E-2</c:v>
                </c:pt>
                <c:pt idx="140">
                  <c:v>4.1299999999999996E-2</c:v>
                </c:pt>
                <c:pt idx="141">
                  <c:v>4.0599999999999997E-2</c:v>
                </c:pt>
                <c:pt idx="142">
                  <c:v>4.1500000000000002E-2</c:v>
                </c:pt>
                <c:pt idx="143">
                  <c:v>4.0500000000000001E-2</c:v>
                </c:pt>
                <c:pt idx="144">
                  <c:v>4.0899999999999999E-2</c:v>
                </c:pt>
                <c:pt idx="145">
                  <c:v>4.1299999999999996E-2</c:v>
                </c:pt>
                <c:pt idx="146">
                  <c:v>4.1700000000000001E-2</c:v>
                </c:pt>
                <c:pt idx="147">
                  <c:v>4.2099999999999999E-2</c:v>
                </c:pt>
                <c:pt idx="148">
                  <c:v>4.2099999999999999E-2</c:v>
                </c:pt>
                <c:pt idx="149">
                  <c:v>4.1900000000000007E-2</c:v>
                </c:pt>
                <c:pt idx="150">
                  <c:v>4.2699999999999995E-2</c:v>
                </c:pt>
                <c:pt idx="151">
                  <c:v>4.4000000000000004E-2</c:v>
                </c:pt>
                <c:pt idx="152">
                  <c:v>4.2800000000000005E-2</c:v>
                </c:pt>
                <c:pt idx="153">
                  <c:v>4.6199999999999998E-2</c:v>
                </c:pt>
                <c:pt idx="154">
                  <c:v>4.4800000000000006E-2</c:v>
                </c:pt>
                <c:pt idx="155">
                  <c:v>4.5499999999999999E-2</c:v>
                </c:pt>
                <c:pt idx="156">
                  <c:v>4.5599999999999995E-2</c:v>
                </c:pt>
                <c:pt idx="157">
                  <c:v>4.3799999999999999E-2</c:v>
                </c:pt>
                <c:pt idx="158">
                  <c:v>4.3099999999999999E-2</c:v>
                </c:pt>
                <c:pt idx="159">
                  <c:v>4.7500000000000001E-2</c:v>
                </c:pt>
                <c:pt idx="160">
                  <c:v>4.7899999999999998E-2</c:v>
                </c:pt>
                <c:pt idx="161">
                  <c:v>4.6799999999999994E-2</c:v>
                </c:pt>
                <c:pt idx="162">
                  <c:v>4.7400000000000005E-2</c:v>
                </c:pt>
                <c:pt idx="163">
                  <c:v>5.1500000000000004E-2</c:v>
                </c:pt>
                <c:pt idx="164">
                  <c:v>4.7800000000000002E-2</c:v>
                </c:pt>
                <c:pt idx="165">
                  <c:v>5.0799999999999998E-2</c:v>
                </c:pt>
                <c:pt idx="166">
                  <c:v>4.9500000000000002E-2</c:v>
                </c:pt>
                <c:pt idx="167">
                  <c:v>4.8600000000000004E-2</c:v>
                </c:pt>
                <c:pt idx="168">
                  <c:v>4.7599999999999996E-2</c:v>
                </c:pt>
                <c:pt idx="169">
                  <c:v>4.7E-2</c:v>
                </c:pt>
                <c:pt idx="170">
                  <c:v>4.7800000000000002E-2</c:v>
                </c:pt>
                <c:pt idx="171">
                  <c:v>4.9100000000000005E-2</c:v>
                </c:pt>
                <c:pt idx="172">
                  <c:v>4.9100000000000005E-2</c:v>
                </c:pt>
                <c:pt idx="173">
                  <c:v>4.7699999999999992E-2</c:v>
                </c:pt>
                <c:pt idx="174">
                  <c:v>4.7100000000000003E-2</c:v>
                </c:pt>
                <c:pt idx="175">
                  <c:v>4.7599999999999996E-2</c:v>
                </c:pt>
                <c:pt idx="176">
                  <c:v>4.87E-2</c:v>
                </c:pt>
                <c:pt idx="177">
                  <c:v>5.04E-2</c:v>
                </c:pt>
                <c:pt idx="178">
                  <c:v>4.99E-2</c:v>
                </c:pt>
                <c:pt idx="179">
                  <c:v>5.1799999999999999E-2</c:v>
                </c:pt>
                <c:pt idx="180">
                  <c:v>5.1699999999999996E-2</c:v>
                </c:pt>
                <c:pt idx="181">
                  <c:v>5.1900000000000002E-2</c:v>
                </c:pt>
                <c:pt idx="182">
                  <c:v>5.1699999999999996E-2</c:v>
                </c:pt>
                <c:pt idx="183">
                  <c:v>5.2900000000000003E-2</c:v>
                </c:pt>
                <c:pt idx="184">
                  <c:v>5.2000000000000005E-2</c:v>
                </c:pt>
                <c:pt idx="185">
                  <c:v>5.1799999999999999E-2</c:v>
                </c:pt>
                <c:pt idx="186">
                  <c:v>4.9400000000000006E-2</c:v>
                </c:pt>
                <c:pt idx="187">
                  <c:v>4.9699999999999994E-2</c:v>
                </c:pt>
                <c:pt idx="188">
                  <c:v>5.0700000000000002E-2</c:v>
                </c:pt>
                <c:pt idx="189">
                  <c:v>5.0599999999999999E-2</c:v>
                </c:pt>
                <c:pt idx="190">
                  <c:v>5.16E-2</c:v>
                </c:pt>
                <c:pt idx="191">
                  <c:v>5.0300000000000004E-2</c:v>
                </c:pt>
                <c:pt idx="192">
                  <c:v>5.0700000000000002E-2</c:v>
                </c:pt>
                <c:pt idx="193">
                  <c:v>5.0499999999999996E-2</c:v>
                </c:pt>
                <c:pt idx="194">
                  <c:v>5.1799999999999999E-2</c:v>
                </c:pt>
                <c:pt idx="195">
                  <c:v>5.1500000000000004E-2</c:v>
                </c:pt>
                <c:pt idx="196">
                  <c:v>5.28E-2</c:v>
                </c:pt>
                <c:pt idx="197">
                  <c:v>5.4400000000000004E-2</c:v>
                </c:pt>
                <c:pt idx="198">
                  <c:v>5.3600000000000002E-2</c:v>
                </c:pt>
                <c:pt idx="199">
                  <c:v>5.3399999999999996E-2</c:v>
                </c:pt>
                <c:pt idx="200">
                  <c:v>5.1200000000000002E-2</c:v>
                </c:pt>
                <c:pt idx="201">
                  <c:v>5.0900000000000001E-2</c:v>
                </c:pt>
                <c:pt idx="202">
                  <c:v>5.0999999999999997E-2</c:v>
                </c:pt>
                <c:pt idx="203">
                  <c:v>4.9100000000000005E-2</c:v>
                </c:pt>
                <c:pt idx="204">
                  <c:v>4.7899999999999998E-2</c:v>
                </c:pt>
                <c:pt idx="205">
                  <c:v>4.6699999999999998E-2</c:v>
                </c:pt>
                <c:pt idx="206">
                  <c:v>4.6699999999999998E-2</c:v>
                </c:pt>
                <c:pt idx="207">
                  <c:v>4.6500000000000007E-2</c:v>
                </c:pt>
                <c:pt idx="208">
                  <c:v>4.5700000000000005E-2</c:v>
                </c:pt>
                <c:pt idx="209">
                  <c:v>4.6799999999999994E-2</c:v>
                </c:pt>
                <c:pt idx="210">
                  <c:v>4.6500000000000007E-2</c:v>
                </c:pt>
                <c:pt idx="211">
                  <c:v>4.4699999999999997E-2</c:v>
                </c:pt>
                <c:pt idx="212">
                  <c:v>4.5100000000000001E-2</c:v>
                </c:pt>
                <c:pt idx="213">
                  <c:v>4.4400000000000002E-2</c:v>
                </c:pt>
                <c:pt idx="214">
                  <c:v>4.4900000000000002E-2</c:v>
                </c:pt>
                <c:pt idx="215">
                  <c:v>4.6300000000000001E-2</c:v>
                </c:pt>
                <c:pt idx="216">
                  <c:v>4.6799999999999994E-2</c:v>
                </c:pt>
                <c:pt idx="217">
                  <c:v>4.4800000000000006E-2</c:v>
                </c:pt>
                <c:pt idx="218">
                  <c:v>4.4000000000000004E-2</c:v>
                </c:pt>
                <c:pt idx="219">
                  <c:v>4.3899999999999995E-2</c:v>
                </c:pt>
                <c:pt idx="220">
                  <c:v>4.41E-2</c:v>
                </c:pt>
                <c:pt idx="221">
                  <c:v>4.36E-2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4954984"/>
        <c:axId val="354155552"/>
      </c:lineChart>
      <c:catAx>
        <c:axId val="2749549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4155552"/>
        <c:crosses val="autoZero"/>
        <c:auto val="1"/>
        <c:lblAlgn val="ctr"/>
        <c:lblOffset val="100"/>
        <c:tickLblSkip val="90"/>
        <c:tickMarkSkip val="30"/>
        <c:noMultiLvlLbl val="0"/>
      </c:catAx>
      <c:valAx>
        <c:axId val="354155552"/>
        <c:scaling>
          <c:orientation val="minMax"/>
          <c:min val="2.0000000000000004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74954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/>
              <a:t>PREÇO DIÁRIOS</a:t>
            </a:r>
            <a:r>
              <a:rPr lang="pt-BR" b="1" baseline="0"/>
              <a:t> - Títulos PREFIXADOS 2023</a:t>
            </a:r>
            <a:endParaRPr lang="pt-BR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Plan1!$A$3:$A$224</c:f>
              <c:strCache>
                <c:ptCount val="222"/>
                <c:pt idx="0">
                  <c:v>10/02/2020</c:v>
                </c:pt>
                <c:pt idx="1">
                  <c:v>11/02/2020</c:v>
                </c:pt>
                <c:pt idx="2">
                  <c:v>12/02/2020</c:v>
                </c:pt>
                <c:pt idx="3">
                  <c:v>13/02/2020</c:v>
                </c:pt>
                <c:pt idx="4">
                  <c:v>14/02/2020</c:v>
                </c:pt>
                <c:pt idx="5">
                  <c:v>17/02/2020</c:v>
                </c:pt>
                <c:pt idx="6">
                  <c:v>18/02/2020</c:v>
                </c:pt>
                <c:pt idx="7">
                  <c:v>19/02/2020</c:v>
                </c:pt>
                <c:pt idx="8">
                  <c:v>20/02/2020</c:v>
                </c:pt>
                <c:pt idx="9">
                  <c:v>21/02/2020</c:v>
                </c:pt>
                <c:pt idx="10">
                  <c:v>26/02/2020</c:v>
                </c:pt>
                <c:pt idx="11">
                  <c:v>27/02/2020</c:v>
                </c:pt>
                <c:pt idx="12">
                  <c:v>28/02/2020</c:v>
                </c:pt>
                <c:pt idx="13">
                  <c:v>02/03/2020</c:v>
                </c:pt>
                <c:pt idx="14">
                  <c:v>03/03/2020</c:v>
                </c:pt>
                <c:pt idx="15">
                  <c:v>04/03/2020</c:v>
                </c:pt>
                <c:pt idx="16">
                  <c:v>05/03/2020</c:v>
                </c:pt>
                <c:pt idx="17">
                  <c:v>06/03/2020</c:v>
                </c:pt>
                <c:pt idx="18">
                  <c:v>09/03/2020</c:v>
                </c:pt>
                <c:pt idx="19">
                  <c:v>10/03/2020</c:v>
                </c:pt>
                <c:pt idx="20">
                  <c:v>11/03/2020</c:v>
                </c:pt>
                <c:pt idx="21">
                  <c:v>12/03/2020</c:v>
                </c:pt>
                <c:pt idx="22">
                  <c:v>13/03/2020</c:v>
                </c:pt>
                <c:pt idx="23">
                  <c:v>16/03/2020</c:v>
                </c:pt>
                <c:pt idx="24">
                  <c:v>17/03/2020</c:v>
                </c:pt>
                <c:pt idx="25">
                  <c:v>18/03/2020</c:v>
                </c:pt>
                <c:pt idx="26">
                  <c:v>19/03/2020</c:v>
                </c:pt>
                <c:pt idx="27">
                  <c:v>20/03/2020</c:v>
                </c:pt>
                <c:pt idx="28">
                  <c:v>23/03/2020</c:v>
                </c:pt>
                <c:pt idx="29">
                  <c:v>24/03/2020</c:v>
                </c:pt>
                <c:pt idx="30">
                  <c:v>25/03/2020</c:v>
                </c:pt>
                <c:pt idx="31">
                  <c:v>26/03/2020</c:v>
                </c:pt>
                <c:pt idx="32">
                  <c:v>27/03/2020</c:v>
                </c:pt>
                <c:pt idx="33">
                  <c:v>30/03/2020</c:v>
                </c:pt>
                <c:pt idx="34">
                  <c:v>31/03/2020</c:v>
                </c:pt>
                <c:pt idx="35">
                  <c:v>01/04/2020</c:v>
                </c:pt>
                <c:pt idx="36">
                  <c:v>02/04/2020</c:v>
                </c:pt>
                <c:pt idx="37">
                  <c:v>03/04/2020</c:v>
                </c:pt>
                <c:pt idx="38">
                  <c:v>06/04/2020</c:v>
                </c:pt>
                <c:pt idx="39">
                  <c:v>07/04/2020</c:v>
                </c:pt>
                <c:pt idx="40">
                  <c:v>08/04/2020</c:v>
                </c:pt>
                <c:pt idx="41">
                  <c:v>09/04/2020</c:v>
                </c:pt>
                <c:pt idx="42">
                  <c:v>13/04/2020</c:v>
                </c:pt>
                <c:pt idx="43">
                  <c:v>14/04/2020</c:v>
                </c:pt>
                <c:pt idx="44">
                  <c:v>15/04/2020</c:v>
                </c:pt>
                <c:pt idx="45">
                  <c:v>16/04/2020</c:v>
                </c:pt>
                <c:pt idx="46">
                  <c:v>17/04/2020</c:v>
                </c:pt>
                <c:pt idx="47">
                  <c:v>20/04/2020</c:v>
                </c:pt>
                <c:pt idx="48">
                  <c:v>22/04/2020</c:v>
                </c:pt>
                <c:pt idx="49">
                  <c:v>23/04/2020</c:v>
                </c:pt>
                <c:pt idx="50">
                  <c:v>24/04/2020</c:v>
                </c:pt>
                <c:pt idx="51">
                  <c:v>27/04/2020</c:v>
                </c:pt>
                <c:pt idx="52">
                  <c:v>28/04/2020</c:v>
                </c:pt>
                <c:pt idx="53">
                  <c:v>29/04/2020</c:v>
                </c:pt>
                <c:pt idx="54">
                  <c:v>30/04/2020</c:v>
                </c:pt>
                <c:pt idx="55">
                  <c:v>04/05/2020</c:v>
                </c:pt>
                <c:pt idx="56">
                  <c:v>05/05/2020</c:v>
                </c:pt>
                <c:pt idx="57">
                  <c:v>06/05/2020</c:v>
                </c:pt>
                <c:pt idx="58">
                  <c:v>07/05/2020</c:v>
                </c:pt>
                <c:pt idx="59">
                  <c:v>08/05/2020</c:v>
                </c:pt>
                <c:pt idx="60">
                  <c:v>11/05/2020</c:v>
                </c:pt>
                <c:pt idx="61">
                  <c:v>12/05/2020</c:v>
                </c:pt>
                <c:pt idx="62">
                  <c:v>13/05/2020</c:v>
                </c:pt>
                <c:pt idx="63">
                  <c:v>14/05/2020</c:v>
                </c:pt>
                <c:pt idx="64">
                  <c:v>15/05/2020</c:v>
                </c:pt>
                <c:pt idx="65">
                  <c:v>18/05/2020</c:v>
                </c:pt>
                <c:pt idx="66">
                  <c:v>19/05/2020</c:v>
                </c:pt>
                <c:pt idx="67">
                  <c:v>20/05/2020</c:v>
                </c:pt>
                <c:pt idx="68">
                  <c:v>21/05/2020</c:v>
                </c:pt>
                <c:pt idx="69">
                  <c:v>22/05/2020</c:v>
                </c:pt>
                <c:pt idx="70">
                  <c:v>25/05/2020</c:v>
                </c:pt>
                <c:pt idx="71">
                  <c:v>26/05/2020</c:v>
                </c:pt>
                <c:pt idx="72">
                  <c:v>27/05/2020</c:v>
                </c:pt>
                <c:pt idx="73">
                  <c:v>28/05/2020</c:v>
                </c:pt>
                <c:pt idx="74">
                  <c:v>29/05/2020</c:v>
                </c:pt>
                <c:pt idx="75">
                  <c:v>01/06/2020</c:v>
                </c:pt>
                <c:pt idx="76">
                  <c:v>02/06/2020</c:v>
                </c:pt>
                <c:pt idx="77">
                  <c:v>03/06/2020</c:v>
                </c:pt>
                <c:pt idx="78">
                  <c:v>04/06/2020</c:v>
                </c:pt>
                <c:pt idx="79">
                  <c:v>05/06/2020</c:v>
                </c:pt>
                <c:pt idx="80">
                  <c:v>08/06/2020</c:v>
                </c:pt>
                <c:pt idx="81">
                  <c:v>09/06/2020</c:v>
                </c:pt>
                <c:pt idx="82">
                  <c:v>10/06/2020</c:v>
                </c:pt>
                <c:pt idx="83">
                  <c:v>12/06/2020</c:v>
                </c:pt>
                <c:pt idx="84">
                  <c:v>15/06/2020</c:v>
                </c:pt>
                <c:pt idx="85">
                  <c:v>16/06/2020</c:v>
                </c:pt>
                <c:pt idx="86">
                  <c:v>17/06/2020</c:v>
                </c:pt>
                <c:pt idx="87">
                  <c:v>18/06/2020</c:v>
                </c:pt>
                <c:pt idx="88">
                  <c:v>19/06/2020</c:v>
                </c:pt>
                <c:pt idx="89">
                  <c:v>22/06/2020</c:v>
                </c:pt>
                <c:pt idx="90">
                  <c:v>23/06/2020</c:v>
                </c:pt>
                <c:pt idx="91">
                  <c:v>24/06/2020</c:v>
                </c:pt>
                <c:pt idx="92">
                  <c:v>25/06/2020</c:v>
                </c:pt>
                <c:pt idx="93">
                  <c:v>26/06/2020</c:v>
                </c:pt>
                <c:pt idx="94">
                  <c:v>29/06/2020</c:v>
                </c:pt>
                <c:pt idx="95">
                  <c:v>30/06/2020</c:v>
                </c:pt>
                <c:pt idx="96">
                  <c:v>01/07/2020</c:v>
                </c:pt>
                <c:pt idx="97">
                  <c:v>02/07/2020</c:v>
                </c:pt>
                <c:pt idx="98">
                  <c:v>03/07/2020</c:v>
                </c:pt>
                <c:pt idx="99">
                  <c:v>06/07/2020</c:v>
                </c:pt>
                <c:pt idx="100">
                  <c:v>07/07/2020</c:v>
                </c:pt>
                <c:pt idx="101">
                  <c:v>08/07/2020</c:v>
                </c:pt>
                <c:pt idx="102">
                  <c:v>09/07/2020</c:v>
                </c:pt>
                <c:pt idx="103">
                  <c:v>10/07/2020</c:v>
                </c:pt>
                <c:pt idx="104">
                  <c:v>13/07/2020</c:v>
                </c:pt>
                <c:pt idx="105">
                  <c:v>14/07/2020</c:v>
                </c:pt>
                <c:pt idx="106">
                  <c:v>15/07/2020</c:v>
                </c:pt>
                <c:pt idx="107">
                  <c:v>16/07/2020</c:v>
                </c:pt>
                <c:pt idx="108">
                  <c:v>17/07/2020</c:v>
                </c:pt>
                <c:pt idx="109">
                  <c:v>20/07/2020</c:v>
                </c:pt>
                <c:pt idx="110">
                  <c:v>21/07/2020</c:v>
                </c:pt>
                <c:pt idx="111">
                  <c:v>22/07/2020</c:v>
                </c:pt>
                <c:pt idx="112">
                  <c:v>23/07/2020</c:v>
                </c:pt>
                <c:pt idx="113">
                  <c:v>24/07/2020</c:v>
                </c:pt>
                <c:pt idx="114">
                  <c:v>27/07/2020</c:v>
                </c:pt>
                <c:pt idx="115">
                  <c:v>28/07/2020</c:v>
                </c:pt>
                <c:pt idx="116">
                  <c:v>29/07/2020</c:v>
                </c:pt>
                <c:pt idx="117">
                  <c:v>30/07/2020</c:v>
                </c:pt>
                <c:pt idx="118">
                  <c:v>31/07/2020</c:v>
                </c:pt>
                <c:pt idx="119">
                  <c:v>03/08/2020</c:v>
                </c:pt>
                <c:pt idx="120">
                  <c:v>04/08/2020</c:v>
                </c:pt>
                <c:pt idx="121">
                  <c:v>05/08/2020</c:v>
                </c:pt>
                <c:pt idx="122">
                  <c:v>06/08/2020</c:v>
                </c:pt>
                <c:pt idx="123">
                  <c:v>07/08/2020</c:v>
                </c:pt>
                <c:pt idx="124">
                  <c:v>10/08/2020</c:v>
                </c:pt>
                <c:pt idx="125">
                  <c:v>11/08/2020</c:v>
                </c:pt>
                <c:pt idx="126">
                  <c:v>12/08/2020</c:v>
                </c:pt>
                <c:pt idx="127">
                  <c:v>13/08/2020</c:v>
                </c:pt>
                <c:pt idx="128">
                  <c:v>14/08/2020</c:v>
                </c:pt>
                <c:pt idx="129">
                  <c:v>17/08/2020</c:v>
                </c:pt>
                <c:pt idx="130">
                  <c:v>18/08/2020</c:v>
                </c:pt>
                <c:pt idx="131">
                  <c:v>19/08/2020</c:v>
                </c:pt>
                <c:pt idx="132">
                  <c:v>20/08/2020</c:v>
                </c:pt>
                <c:pt idx="133">
                  <c:v>21/08/2020</c:v>
                </c:pt>
                <c:pt idx="134">
                  <c:v>24/08/2020</c:v>
                </c:pt>
                <c:pt idx="135">
                  <c:v>25/08/2020</c:v>
                </c:pt>
                <c:pt idx="136">
                  <c:v>26/08/2020</c:v>
                </c:pt>
                <c:pt idx="137">
                  <c:v>27/08/2020</c:v>
                </c:pt>
                <c:pt idx="138">
                  <c:v>28/08/2020</c:v>
                </c:pt>
                <c:pt idx="139">
                  <c:v>31/08/2020</c:v>
                </c:pt>
                <c:pt idx="140">
                  <c:v>01/09/2020</c:v>
                </c:pt>
                <c:pt idx="141">
                  <c:v>02/09/2020</c:v>
                </c:pt>
                <c:pt idx="142">
                  <c:v>03/09/2020</c:v>
                </c:pt>
                <c:pt idx="143">
                  <c:v>04/09/2020</c:v>
                </c:pt>
                <c:pt idx="144">
                  <c:v>08/09/2020</c:v>
                </c:pt>
                <c:pt idx="145">
                  <c:v>09/09/2020</c:v>
                </c:pt>
                <c:pt idx="146">
                  <c:v>10/09/2020</c:v>
                </c:pt>
                <c:pt idx="147">
                  <c:v>11/09/2020</c:v>
                </c:pt>
                <c:pt idx="148">
                  <c:v>14/09/2020</c:v>
                </c:pt>
                <c:pt idx="149">
                  <c:v>15/09/2020</c:v>
                </c:pt>
                <c:pt idx="150">
                  <c:v>16/09/2020</c:v>
                </c:pt>
                <c:pt idx="151">
                  <c:v>17/09/2020</c:v>
                </c:pt>
                <c:pt idx="152">
                  <c:v>18/09/2020</c:v>
                </c:pt>
                <c:pt idx="153">
                  <c:v>21/09/2020</c:v>
                </c:pt>
                <c:pt idx="154">
                  <c:v>22/09/2020</c:v>
                </c:pt>
                <c:pt idx="155">
                  <c:v>23/09/2020</c:v>
                </c:pt>
                <c:pt idx="156">
                  <c:v>24/09/2020</c:v>
                </c:pt>
                <c:pt idx="157">
                  <c:v>25/09/2020</c:v>
                </c:pt>
                <c:pt idx="158">
                  <c:v>28/09/2020</c:v>
                </c:pt>
                <c:pt idx="159">
                  <c:v>29/09/2020</c:v>
                </c:pt>
                <c:pt idx="160">
                  <c:v>30/09/2020</c:v>
                </c:pt>
                <c:pt idx="161">
                  <c:v>01/10/2020</c:v>
                </c:pt>
                <c:pt idx="162">
                  <c:v>02/10/2020</c:v>
                </c:pt>
                <c:pt idx="163">
                  <c:v>05/10/2020</c:v>
                </c:pt>
                <c:pt idx="164">
                  <c:v>06/10/2020</c:v>
                </c:pt>
                <c:pt idx="165">
                  <c:v>07/10/2020</c:v>
                </c:pt>
                <c:pt idx="166">
                  <c:v>08/10/2020</c:v>
                </c:pt>
                <c:pt idx="167">
                  <c:v>09/10/2020</c:v>
                </c:pt>
                <c:pt idx="168">
                  <c:v>13/10/2020</c:v>
                </c:pt>
                <c:pt idx="169">
                  <c:v>14/10/2020</c:v>
                </c:pt>
                <c:pt idx="170">
                  <c:v>15/10/2020</c:v>
                </c:pt>
                <c:pt idx="171">
                  <c:v>16/10/2020</c:v>
                </c:pt>
                <c:pt idx="172">
                  <c:v>19/10/2020</c:v>
                </c:pt>
                <c:pt idx="173">
                  <c:v>20/10/2020</c:v>
                </c:pt>
                <c:pt idx="174">
                  <c:v>21/10/2020</c:v>
                </c:pt>
                <c:pt idx="175">
                  <c:v>22/10/2020</c:v>
                </c:pt>
                <c:pt idx="176">
                  <c:v>23/10/2020</c:v>
                </c:pt>
                <c:pt idx="177">
                  <c:v>26/10/2020</c:v>
                </c:pt>
                <c:pt idx="178">
                  <c:v>27/10/2020</c:v>
                </c:pt>
                <c:pt idx="179">
                  <c:v>28/10/2020</c:v>
                </c:pt>
                <c:pt idx="180">
                  <c:v>29/10/2020</c:v>
                </c:pt>
                <c:pt idx="181">
                  <c:v>30/10/2020</c:v>
                </c:pt>
                <c:pt idx="182">
                  <c:v>03/11/2020</c:v>
                </c:pt>
                <c:pt idx="183">
                  <c:v>04/11/2020</c:v>
                </c:pt>
                <c:pt idx="184">
                  <c:v>05/11/2020</c:v>
                </c:pt>
                <c:pt idx="185">
                  <c:v>06/11/2020</c:v>
                </c:pt>
                <c:pt idx="186">
                  <c:v>09/11/2020</c:v>
                </c:pt>
                <c:pt idx="187">
                  <c:v>10/11/2020</c:v>
                </c:pt>
                <c:pt idx="188">
                  <c:v>11/11/2020</c:v>
                </c:pt>
                <c:pt idx="189">
                  <c:v>12/11/2020</c:v>
                </c:pt>
                <c:pt idx="190">
                  <c:v>13/11/2020</c:v>
                </c:pt>
                <c:pt idx="191">
                  <c:v>16/11/2020</c:v>
                </c:pt>
                <c:pt idx="192">
                  <c:v>17/11/2020</c:v>
                </c:pt>
                <c:pt idx="193">
                  <c:v>18/11/2020</c:v>
                </c:pt>
                <c:pt idx="194">
                  <c:v>19/11/2020</c:v>
                </c:pt>
                <c:pt idx="195">
                  <c:v>20/11/2020</c:v>
                </c:pt>
                <c:pt idx="196">
                  <c:v>23/11/2020</c:v>
                </c:pt>
                <c:pt idx="197">
                  <c:v>24/11/2020</c:v>
                </c:pt>
                <c:pt idx="198">
                  <c:v>25/11/2020</c:v>
                </c:pt>
                <c:pt idx="199">
                  <c:v>26/11/2020</c:v>
                </c:pt>
                <c:pt idx="200">
                  <c:v>27/11/2020</c:v>
                </c:pt>
                <c:pt idx="201">
                  <c:v>30/11/2020</c:v>
                </c:pt>
                <c:pt idx="202">
                  <c:v>01/12/2020</c:v>
                </c:pt>
                <c:pt idx="203">
                  <c:v>02/12/2020</c:v>
                </c:pt>
                <c:pt idx="204">
                  <c:v>03/12/2020</c:v>
                </c:pt>
                <c:pt idx="205">
                  <c:v>04/12/2020</c:v>
                </c:pt>
                <c:pt idx="206">
                  <c:v>07/12/2020</c:v>
                </c:pt>
                <c:pt idx="207">
                  <c:v>08/12/2020</c:v>
                </c:pt>
                <c:pt idx="208">
                  <c:v>09/12/2020</c:v>
                </c:pt>
                <c:pt idx="209">
                  <c:v>10/12/2020</c:v>
                </c:pt>
                <c:pt idx="210">
                  <c:v>11/12/2020</c:v>
                </c:pt>
                <c:pt idx="211">
                  <c:v>14/12/2020</c:v>
                </c:pt>
                <c:pt idx="212">
                  <c:v>15/12/2020</c:v>
                </c:pt>
                <c:pt idx="213">
                  <c:v>16/12/2020</c:v>
                </c:pt>
                <c:pt idx="214">
                  <c:v>17/12/2020</c:v>
                </c:pt>
                <c:pt idx="215">
                  <c:v>18/12/2020</c:v>
                </c:pt>
                <c:pt idx="216">
                  <c:v>21/12/2020</c:v>
                </c:pt>
                <c:pt idx="217">
                  <c:v>22/12/2020</c:v>
                </c:pt>
                <c:pt idx="218">
                  <c:v>23/12/2020</c:v>
                </c:pt>
                <c:pt idx="219">
                  <c:v>28/12/2020</c:v>
                </c:pt>
                <c:pt idx="220">
                  <c:v>29/12/2020</c:v>
                </c:pt>
                <c:pt idx="221">
                  <c:v>30/12/2020</c:v>
                </c:pt>
              </c:strCache>
            </c:strRef>
          </c:cat>
          <c:val>
            <c:numRef>
              <c:f>Plan1!$C$3:$C$224</c:f>
              <c:numCache>
                <c:formatCode>#,##0.00</c:formatCode>
                <c:ptCount val="222"/>
                <c:pt idx="0">
                  <c:v>857.47</c:v>
                </c:pt>
                <c:pt idx="1">
                  <c:v>858.82</c:v>
                </c:pt>
                <c:pt idx="2">
                  <c:v>860.41</c:v>
                </c:pt>
                <c:pt idx="3">
                  <c:v>859.88</c:v>
                </c:pt>
                <c:pt idx="4">
                  <c:v>861.46</c:v>
                </c:pt>
                <c:pt idx="5">
                  <c:v>863.05</c:v>
                </c:pt>
                <c:pt idx="6">
                  <c:v>863.46</c:v>
                </c:pt>
                <c:pt idx="7">
                  <c:v>863.4</c:v>
                </c:pt>
                <c:pt idx="8">
                  <c:v>864.98</c:v>
                </c:pt>
                <c:pt idx="9">
                  <c:v>864.69</c:v>
                </c:pt>
                <c:pt idx="10">
                  <c:v>863.23</c:v>
                </c:pt>
                <c:pt idx="11">
                  <c:v>861.32</c:v>
                </c:pt>
                <c:pt idx="12">
                  <c:v>863.12</c:v>
                </c:pt>
                <c:pt idx="13">
                  <c:v>871.46</c:v>
                </c:pt>
                <c:pt idx="14">
                  <c:v>870.22</c:v>
                </c:pt>
                <c:pt idx="15">
                  <c:v>876.49</c:v>
                </c:pt>
                <c:pt idx="16">
                  <c:v>875.24</c:v>
                </c:pt>
                <c:pt idx="17">
                  <c:v>864.48</c:v>
                </c:pt>
                <c:pt idx="18">
                  <c:v>865.34</c:v>
                </c:pt>
                <c:pt idx="19">
                  <c:v>866.44</c:v>
                </c:pt>
                <c:pt idx="20">
                  <c:v>868</c:v>
                </c:pt>
                <c:pt idx="21">
                  <c:v>822.39</c:v>
                </c:pt>
                <c:pt idx="22">
                  <c:v>845.29</c:v>
                </c:pt>
                <c:pt idx="23">
                  <c:v>842.17</c:v>
                </c:pt>
                <c:pt idx="24">
                  <c:v>855.74</c:v>
                </c:pt>
                <c:pt idx="25">
                  <c:v>845.01</c:v>
                </c:pt>
                <c:pt idx="26">
                  <c:v>813.81</c:v>
                </c:pt>
                <c:pt idx="27">
                  <c:v>837.53</c:v>
                </c:pt>
                <c:pt idx="28">
                  <c:v>833.41</c:v>
                </c:pt>
                <c:pt idx="29">
                  <c:v>831.05</c:v>
                </c:pt>
                <c:pt idx="30">
                  <c:v>836.87</c:v>
                </c:pt>
                <c:pt idx="31">
                  <c:v>850.85</c:v>
                </c:pt>
                <c:pt idx="32">
                  <c:v>857.93</c:v>
                </c:pt>
                <c:pt idx="33">
                  <c:v>863.49</c:v>
                </c:pt>
                <c:pt idx="34">
                  <c:v>865.02</c:v>
                </c:pt>
                <c:pt idx="35">
                  <c:v>864.31</c:v>
                </c:pt>
                <c:pt idx="36">
                  <c:v>866.74</c:v>
                </c:pt>
                <c:pt idx="37">
                  <c:v>866.69</c:v>
                </c:pt>
                <c:pt idx="38">
                  <c:v>865.53</c:v>
                </c:pt>
                <c:pt idx="39">
                  <c:v>867.5</c:v>
                </c:pt>
                <c:pt idx="40">
                  <c:v>866.78</c:v>
                </c:pt>
                <c:pt idx="41">
                  <c:v>871.67</c:v>
                </c:pt>
                <c:pt idx="42">
                  <c:v>876.35</c:v>
                </c:pt>
                <c:pt idx="43">
                  <c:v>879.7</c:v>
                </c:pt>
                <c:pt idx="44">
                  <c:v>880.77</c:v>
                </c:pt>
                <c:pt idx="45">
                  <c:v>883.2</c:v>
                </c:pt>
                <c:pt idx="46">
                  <c:v>886.1</c:v>
                </c:pt>
                <c:pt idx="47">
                  <c:v>883.98</c:v>
                </c:pt>
                <c:pt idx="48">
                  <c:v>894.43</c:v>
                </c:pt>
                <c:pt idx="49">
                  <c:v>892.51</c:v>
                </c:pt>
                <c:pt idx="50">
                  <c:v>882.66</c:v>
                </c:pt>
                <c:pt idx="51">
                  <c:v>870.1</c:v>
                </c:pt>
                <c:pt idx="52">
                  <c:v>870.28</c:v>
                </c:pt>
                <c:pt idx="53">
                  <c:v>880.23</c:v>
                </c:pt>
                <c:pt idx="54">
                  <c:v>881.52</c:v>
                </c:pt>
                <c:pt idx="55">
                  <c:v>878.56</c:v>
                </c:pt>
                <c:pt idx="56">
                  <c:v>884.31</c:v>
                </c:pt>
                <c:pt idx="57">
                  <c:v>882.24</c:v>
                </c:pt>
                <c:pt idx="58">
                  <c:v>890.25</c:v>
                </c:pt>
                <c:pt idx="59">
                  <c:v>888.83</c:v>
                </c:pt>
                <c:pt idx="60">
                  <c:v>889.21</c:v>
                </c:pt>
                <c:pt idx="61">
                  <c:v>892.51</c:v>
                </c:pt>
                <c:pt idx="62">
                  <c:v>887.96</c:v>
                </c:pt>
                <c:pt idx="63">
                  <c:v>879.92</c:v>
                </c:pt>
                <c:pt idx="64">
                  <c:v>884.5</c:v>
                </c:pt>
                <c:pt idx="65">
                  <c:v>887.55</c:v>
                </c:pt>
                <c:pt idx="66">
                  <c:v>889.93</c:v>
                </c:pt>
                <c:pt idx="67">
                  <c:v>890.53</c:v>
                </c:pt>
                <c:pt idx="68">
                  <c:v>888.91</c:v>
                </c:pt>
                <c:pt idx="69">
                  <c:v>890.84</c:v>
                </c:pt>
                <c:pt idx="70">
                  <c:v>893.44</c:v>
                </c:pt>
                <c:pt idx="71">
                  <c:v>897.16</c:v>
                </c:pt>
                <c:pt idx="72">
                  <c:v>895.08</c:v>
                </c:pt>
                <c:pt idx="73">
                  <c:v>895.46</c:v>
                </c:pt>
                <c:pt idx="74">
                  <c:v>897.38</c:v>
                </c:pt>
                <c:pt idx="75">
                  <c:v>898.2</c:v>
                </c:pt>
                <c:pt idx="76">
                  <c:v>899.24</c:v>
                </c:pt>
                <c:pt idx="77">
                  <c:v>902.5</c:v>
                </c:pt>
                <c:pt idx="78">
                  <c:v>901.75</c:v>
                </c:pt>
                <c:pt idx="79">
                  <c:v>903.01</c:v>
                </c:pt>
                <c:pt idx="80">
                  <c:v>898.72</c:v>
                </c:pt>
                <c:pt idx="81">
                  <c:v>897.33</c:v>
                </c:pt>
                <c:pt idx="82">
                  <c:v>898.58</c:v>
                </c:pt>
                <c:pt idx="83">
                  <c:v>902.03</c:v>
                </c:pt>
                <c:pt idx="84">
                  <c:v>899.97</c:v>
                </c:pt>
                <c:pt idx="85">
                  <c:v>902.1</c:v>
                </c:pt>
                <c:pt idx="86">
                  <c:v>901.15</c:v>
                </c:pt>
                <c:pt idx="87">
                  <c:v>901.08</c:v>
                </c:pt>
                <c:pt idx="88">
                  <c:v>899.91</c:v>
                </c:pt>
                <c:pt idx="89">
                  <c:v>901.59</c:v>
                </c:pt>
                <c:pt idx="90">
                  <c:v>901.52</c:v>
                </c:pt>
                <c:pt idx="91">
                  <c:v>902.1</c:v>
                </c:pt>
                <c:pt idx="92">
                  <c:v>900.29</c:v>
                </c:pt>
                <c:pt idx="93">
                  <c:v>902.18</c:v>
                </c:pt>
                <c:pt idx="94">
                  <c:v>902.54</c:v>
                </c:pt>
                <c:pt idx="95">
                  <c:v>903.99</c:v>
                </c:pt>
                <c:pt idx="96">
                  <c:v>905.43</c:v>
                </c:pt>
                <c:pt idx="97">
                  <c:v>906.88</c:v>
                </c:pt>
                <c:pt idx="98">
                  <c:v>906.59</c:v>
                </c:pt>
                <c:pt idx="99">
                  <c:v>907.16</c:v>
                </c:pt>
                <c:pt idx="100">
                  <c:v>906.01</c:v>
                </c:pt>
                <c:pt idx="101">
                  <c:v>904.43</c:v>
                </c:pt>
                <c:pt idx="102">
                  <c:v>902.21</c:v>
                </c:pt>
                <c:pt idx="103">
                  <c:v>903.43</c:v>
                </c:pt>
                <c:pt idx="104">
                  <c:v>905.08</c:v>
                </c:pt>
                <c:pt idx="105">
                  <c:v>904.37</c:v>
                </c:pt>
                <c:pt idx="106">
                  <c:v>904.73</c:v>
                </c:pt>
                <c:pt idx="107">
                  <c:v>904.02</c:v>
                </c:pt>
                <c:pt idx="108">
                  <c:v>905.87</c:v>
                </c:pt>
                <c:pt idx="109">
                  <c:v>906.87</c:v>
                </c:pt>
                <c:pt idx="110">
                  <c:v>907.44</c:v>
                </c:pt>
                <c:pt idx="111">
                  <c:v>906.1</c:v>
                </c:pt>
                <c:pt idx="112">
                  <c:v>905.18</c:v>
                </c:pt>
                <c:pt idx="113">
                  <c:v>908.08</c:v>
                </c:pt>
                <c:pt idx="114">
                  <c:v>911.83</c:v>
                </c:pt>
                <c:pt idx="115">
                  <c:v>911.12</c:v>
                </c:pt>
                <c:pt idx="116">
                  <c:v>912.74</c:v>
                </c:pt>
                <c:pt idx="117">
                  <c:v>910.97</c:v>
                </c:pt>
                <c:pt idx="118">
                  <c:v>915.56</c:v>
                </c:pt>
                <c:pt idx="119">
                  <c:v>914.64</c:v>
                </c:pt>
                <c:pt idx="120">
                  <c:v>914.77</c:v>
                </c:pt>
                <c:pt idx="121">
                  <c:v>913.85</c:v>
                </c:pt>
                <c:pt idx="122">
                  <c:v>914.62</c:v>
                </c:pt>
                <c:pt idx="123">
                  <c:v>915.81</c:v>
                </c:pt>
                <c:pt idx="124">
                  <c:v>913.42</c:v>
                </c:pt>
                <c:pt idx="125">
                  <c:v>912.72</c:v>
                </c:pt>
                <c:pt idx="126">
                  <c:v>910.98</c:v>
                </c:pt>
                <c:pt idx="127">
                  <c:v>911.33</c:v>
                </c:pt>
                <c:pt idx="128">
                  <c:v>908.37</c:v>
                </c:pt>
                <c:pt idx="129">
                  <c:v>909.75</c:v>
                </c:pt>
                <c:pt idx="130">
                  <c:v>911.34</c:v>
                </c:pt>
                <c:pt idx="131">
                  <c:v>912.72</c:v>
                </c:pt>
                <c:pt idx="132">
                  <c:v>907.31</c:v>
                </c:pt>
                <c:pt idx="133">
                  <c:v>910.33</c:v>
                </c:pt>
                <c:pt idx="134">
                  <c:v>912.32</c:v>
                </c:pt>
                <c:pt idx="135">
                  <c:v>911.03</c:v>
                </c:pt>
                <c:pt idx="136">
                  <c:v>910.56</c:v>
                </c:pt>
                <c:pt idx="137">
                  <c:v>908.26</c:v>
                </c:pt>
                <c:pt idx="138">
                  <c:v>909.42</c:v>
                </c:pt>
                <c:pt idx="139">
                  <c:v>909.77</c:v>
                </c:pt>
                <c:pt idx="140">
                  <c:v>910.33</c:v>
                </c:pt>
                <c:pt idx="141">
                  <c:v>911.89</c:v>
                </c:pt>
                <c:pt idx="142">
                  <c:v>910.21</c:v>
                </c:pt>
                <c:pt idx="143">
                  <c:v>912.38</c:v>
                </c:pt>
                <c:pt idx="144">
                  <c:v>911.72</c:v>
                </c:pt>
                <c:pt idx="145">
                  <c:v>911.06</c:v>
                </c:pt>
                <c:pt idx="146">
                  <c:v>910.4</c:v>
                </c:pt>
                <c:pt idx="147">
                  <c:v>909.75</c:v>
                </c:pt>
                <c:pt idx="148">
                  <c:v>909.89</c:v>
                </c:pt>
                <c:pt idx="149">
                  <c:v>910.44</c:v>
                </c:pt>
                <c:pt idx="150">
                  <c:v>909</c:v>
                </c:pt>
                <c:pt idx="151">
                  <c:v>906.57</c:v>
                </c:pt>
                <c:pt idx="152">
                  <c:v>909.1</c:v>
                </c:pt>
                <c:pt idx="153">
                  <c:v>902.56</c:v>
                </c:pt>
                <c:pt idx="154">
                  <c:v>905.46</c:v>
                </c:pt>
                <c:pt idx="155">
                  <c:v>904.25</c:v>
                </c:pt>
                <c:pt idx="156">
                  <c:v>904.21</c:v>
                </c:pt>
                <c:pt idx="157">
                  <c:v>907.89</c:v>
                </c:pt>
                <c:pt idx="158">
                  <c:v>909.42</c:v>
                </c:pt>
                <c:pt idx="159">
                  <c:v>901.01</c:v>
                </c:pt>
                <c:pt idx="160">
                  <c:v>900.41</c:v>
                </c:pt>
                <c:pt idx="161">
                  <c:v>902.69</c:v>
                </c:pt>
                <c:pt idx="162">
                  <c:v>901.7</c:v>
                </c:pt>
                <c:pt idx="163">
                  <c:v>894.05</c:v>
                </c:pt>
                <c:pt idx="164">
                  <c:v>901.27</c:v>
                </c:pt>
                <c:pt idx="165">
                  <c:v>895.73</c:v>
                </c:pt>
                <c:pt idx="166">
                  <c:v>898.37</c:v>
                </c:pt>
                <c:pt idx="167">
                  <c:v>900.25</c:v>
                </c:pt>
                <c:pt idx="168">
                  <c:v>902.32</c:v>
                </c:pt>
                <c:pt idx="169">
                  <c:v>903.63</c:v>
                </c:pt>
                <c:pt idx="170">
                  <c:v>902.27</c:v>
                </c:pt>
                <c:pt idx="171">
                  <c:v>899.98</c:v>
                </c:pt>
                <c:pt idx="172">
                  <c:v>900.15</c:v>
                </c:pt>
                <c:pt idx="173">
                  <c:v>902.96</c:v>
                </c:pt>
                <c:pt idx="174">
                  <c:v>904.26</c:v>
                </c:pt>
                <c:pt idx="175">
                  <c:v>903.48</c:v>
                </c:pt>
                <c:pt idx="176">
                  <c:v>901.59</c:v>
                </c:pt>
                <c:pt idx="177">
                  <c:v>898.59</c:v>
                </c:pt>
                <c:pt idx="178">
                  <c:v>899.69</c:v>
                </c:pt>
                <c:pt idx="179">
                  <c:v>896.35</c:v>
                </c:pt>
                <c:pt idx="180">
                  <c:v>896.71</c:v>
                </c:pt>
                <c:pt idx="181">
                  <c:v>896.52</c:v>
                </c:pt>
                <c:pt idx="182">
                  <c:v>897.07</c:v>
                </c:pt>
                <c:pt idx="183">
                  <c:v>895.05</c:v>
                </c:pt>
                <c:pt idx="184">
                  <c:v>896.88</c:v>
                </c:pt>
                <c:pt idx="185">
                  <c:v>897.42</c:v>
                </c:pt>
                <c:pt idx="186">
                  <c:v>902</c:v>
                </c:pt>
                <c:pt idx="187">
                  <c:v>901.62</c:v>
                </c:pt>
                <c:pt idx="188">
                  <c:v>899.97</c:v>
                </c:pt>
                <c:pt idx="189">
                  <c:v>900.33</c:v>
                </c:pt>
                <c:pt idx="190">
                  <c:v>898.69</c:v>
                </c:pt>
                <c:pt idx="191">
                  <c:v>901.23</c:v>
                </c:pt>
                <c:pt idx="192">
                  <c:v>900.68</c:v>
                </c:pt>
                <c:pt idx="193">
                  <c:v>901.21</c:v>
                </c:pt>
                <c:pt idx="194">
                  <c:v>899.04</c:v>
                </c:pt>
                <c:pt idx="195">
                  <c:v>899.76</c:v>
                </c:pt>
                <c:pt idx="196">
                  <c:v>897.61</c:v>
                </c:pt>
                <c:pt idx="197">
                  <c:v>894.94</c:v>
                </c:pt>
                <c:pt idx="198">
                  <c:v>896.55</c:v>
                </c:pt>
                <c:pt idx="199">
                  <c:v>897.1</c:v>
                </c:pt>
                <c:pt idx="200">
                  <c:v>901.2</c:v>
                </c:pt>
                <c:pt idx="201">
                  <c:v>901.91</c:v>
                </c:pt>
                <c:pt idx="202">
                  <c:v>901.91</c:v>
                </c:pt>
                <c:pt idx="203">
                  <c:v>905.48</c:v>
                </c:pt>
                <c:pt idx="204">
                  <c:v>907.79</c:v>
                </c:pt>
                <c:pt idx="205">
                  <c:v>910.11</c:v>
                </c:pt>
                <c:pt idx="206">
                  <c:v>910.28</c:v>
                </c:pt>
                <c:pt idx="207">
                  <c:v>910.8</c:v>
                </c:pt>
                <c:pt idx="208">
                  <c:v>912.39</c:v>
                </c:pt>
                <c:pt idx="209">
                  <c:v>910.59</c:v>
                </c:pt>
                <c:pt idx="210">
                  <c:v>911.29</c:v>
                </c:pt>
                <c:pt idx="211">
                  <c:v>914.66</c:v>
                </c:pt>
                <c:pt idx="212">
                  <c:v>914.11</c:v>
                </c:pt>
                <c:pt idx="213">
                  <c:v>915.51</c:v>
                </c:pt>
                <c:pt idx="214">
                  <c:v>914.78</c:v>
                </c:pt>
                <c:pt idx="215">
                  <c:v>912.47</c:v>
                </c:pt>
                <c:pt idx="216">
                  <c:v>911.75</c:v>
                </c:pt>
                <c:pt idx="217">
                  <c:v>915.44</c:v>
                </c:pt>
                <c:pt idx="218">
                  <c:v>917.17</c:v>
                </c:pt>
                <c:pt idx="219">
                  <c:v>917.5</c:v>
                </c:pt>
                <c:pt idx="220">
                  <c:v>917.3</c:v>
                </c:pt>
                <c:pt idx="221">
                  <c:v>918.49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1167296"/>
        <c:axId val="357786696"/>
      </c:lineChart>
      <c:catAx>
        <c:axId val="35116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7786696"/>
        <c:crosses val="autoZero"/>
        <c:auto val="1"/>
        <c:lblAlgn val="ctr"/>
        <c:lblOffset val="100"/>
        <c:tickLblSkip val="90"/>
        <c:noMultiLvlLbl val="0"/>
      </c:catAx>
      <c:valAx>
        <c:axId val="357786696"/>
        <c:scaling>
          <c:orientation val="minMax"/>
          <c:min val="7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1167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 dirty="0" smtClean="0"/>
              <a:t>TAXAS DIÁRIAS </a:t>
            </a:r>
            <a:r>
              <a:rPr lang="pt-BR" b="1" dirty="0"/>
              <a:t>NEGOCIADAS</a:t>
            </a:r>
            <a:r>
              <a:rPr lang="pt-BR" b="1" baseline="0" dirty="0"/>
              <a:t> EM 2020 - PREFIXADO 2023 </a:t>
            </a:r>
            <a:endParaRPr lang="pt-BR" b="1" dirty="0"/>
          </a:p>
        </c:rich>
      </c:tx>
      <c:layout>
        <c:manualLayout>
          <c:xMode val="edge"/>
          <c:yMode val="edge"/>
          <c:x val="0.10089481778008129"/>
          <c:y val="2.29807685348041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Plan1!$A$3:$A$224</c:f>
              <c:strCache>
                <c:ptCount val="222"/>
                <c:pt idx="0">
                  <c:v>10/02/2020</c:v>
                </c:pt>
                <c:pt idx="1">
                  <c:v>11/02/2020</c:v>
                </c:pt>
                <c:pt idx="2">
                  <c:v>12/02/2020</c:v>
                </c:pt>
                <c:pt idx="3">
                  <c:v>13/02/2020</c:v>
                </c:pt>
                <c:pt idx="4">
                  <c:v>14/02/2020</c:v>
                </c:pt>
                <c:pt idx="5">
                  <c:v>17/02/2020</c:v>
                </c:pt>
                <c:pt idx="6">
                  <c:v>18/02/2020</c:v>
                </c:pt>
                <c:pt idx="7">
                  <c:v>19/02/2020</c:v>
                </c:pt>
                <c:pt idx="8">
                  <c:v>20/02/2020</c:v>
                </c:pt>
                <c:pt idx="9">
                  <c:v>21/02/2020</c:v>
                </c:pt>
                <c:pt idx="10">
                  <c:v>26/02/2020</c:v>
                </c:pt>
                <c:pt idx="11">
                  <c:v>27/02/2020</c:v>
                </c:pt>
                <c:pt idx="12">
                  <c:v>28/02/2020</c:v>
                </c:pt>
                <c:pt idx="13">
                  <c:v>02/03/2020</c:v>
                </c:pt>
                <c:pt idx="14">
                  <c:v>03/03/2020</c:v>
                </c:pt>
                <c:pt idx="15">
                  <c:v>04/03/2020</c:v>
                </c:pt>
                <c:pt idx="16">
                  <c:v>05/03/2020</c:v>
                </c:pt>
                <c:pt idx="17">
                  <c:v>06/03/2020</c:v>
                </c:pt>
                <c:pt idx="18">
                  <c:v>09/03/2020</c:v>
                </c:pt>
                <c:pt idx="19">
                  <c:v>10/03/2020</c:v>
                </c:pt>
                <c:pt idx="20">
                  <c:v>11/03/2020</c:v>
                </c:pt>
                <c:pt idx="21">
                  <c:v>12/03/2020</c:v>
                </c:pt>
                <c:pt idx="22">
                  <c:v>13/03/2020</c:v>
                </c:pt>
                <c:pt idx="23">
                  <c:v>16/03/2020</c:v>
                </c:pt>
                <c:pt idx="24">
                  <c:v>17/03/2020</c:v>
                </c:pt>
                <c:pt idx="25">
                  <c:v>18/03/2020</c:v>
                </c:pt>
                <c:pt idx="26">
                  <c:v>19/03/2020</c:v>
                </c:pt>
                <c:pt idx="27">
                  <c:v>20/03/2020</c:v>
                </c:pt>
                <c:pt idx="28">
                  <c:v>23/03/2020</c:v>
                </c:pt>
                <c:pt idx="29">
                  <c:v>24/03/2020</c:v>
                </c:pt>
                <c:pt idx="30">
                  <c:v>25/03/2020</c:v>
                </c:pt>
                <c:pt idx="31">
                  <c:v>26/03/2020</c:v>
                </c:pt>
                <c:pt idx="32">
                  <c:v>27/03/2020</c:v>
                </c:pt>
                <c:pt idx="33">
                  <c:v>30/03/2020</c:v>
                </c:pt>
                <c:pt idx="34">
                  <c:v>31/03/2020</c:v>
                </c:pt>
                <c:pt idx="35">
                  <c:v>01/04/2020</c:v>
                </c:pt>
                <c:pt idx="36">
                  <c:v>02/04/2020</c:v>
                </c:pt>
                <c:pt idx="37">
                  <c:v>03/04/2020</c:v>
                </c:pt>
                <c:pt idx="38">
                  <c:v>06/04/2020</c:v>
                </c:pt>
                <c:pt idx="39">
                  <c:v>07/04/2020</c:v>
                </c:pt>
                <c:pt idx="40">
                  <c:v>08/04/2020</c:v>
                </c:pt>
                <c:pt idx="41">
                  <c:v>09/04/2020</c:v>
                </c:pt>
                <c:pt idx="42">
                  <c:v>13/04/2020</c:v>
                </c:pt>
                <c:pt idx="43">
                  <c:v>14/04/2020</c:v>
                </c:pt>
                <c:pt idx="44">
                  <c:v>15/04/2020</c:v>
                </c:pt>
                <c:pt idx="45">
                  <c:v>16/04/2020</c:v>
                </c:pt>
                <c:pt idx="46">
                  <c:v>17/04/2020</c:v>
                </c:pt>
                <c:pt idx="47">
                  <c:v>20/04/2020</c:v>
                </c:pt>
                <c:pt idx="48">
                  <c:v>22/04/2020</c:v>
                </c:pt>
                <c:pt idx="49">
                  <c:v>23/04/2020</c:v>
                </c:pt>
                <c:pt idx="50">
                  <c:v>24/04/2020</c:v>
                </c:pt>
                <c:pt idx="51">
                  <c:v>27/04/2020</c:v>
                </c:pt>
                <c:pt idx="52">
                  <c:v>28/04/2020</c:v>
                </c:pt>
                <c:pt idx="53">
                  <c:v>29/04/2020</c:v>
                </c:pt>
                <c:pt idx="54">
                  <c:v>30/04/2020</c:v>
                </c:pt>
                <c:pt idx="55">
                  <c:v>04/05/2020</c:v>
                </c:pt>
                <c:pt idx="56">
                  <c:v>05/05/2020</c:v>
                </c:pt>
                <c:pt idx="57">
                  <c:v>06/05/2020</c:v>
                </c:pt>
                <c:pt idx="58">
                  <c:v>07/05/2020</c:v>
                </c:pt>
                <c:pt idx="59">
                  <c:v>08/05/2020</c:v>
                </c:pt>
                <c:pt idx="60">
                  <c:v>11/05/2020</c:v>
                </c:pt>
                <c:pt idx="61">
                  <c:v>12/05/2020</c:v>
                </c:pt>
                <c:pt idx="62">
                  <c:v>13/05/2020</c:v>
                </c:pt>
                <c:pt idx="63">
                  <c:v>14/05/2020</c:v>
                </c:pt>
                <c:pt idx="64">
                  <c:v>15/05/2020</c:v>
                </c:pt>
                <c:pt idx="65">
                  <c:v>18/05/2020</c:v>
                </c:pt>
                <c:pt idx="66">
                  <c:v>19/05/2020</c:v>
                </c:pt>
                <c:pt idx="67">
                  <c:v>20/05/2020</c:v>
                </c:pt>
                <c:pt idx="68">
                  <c:v>21/05/2020</c:v>
                </c:pt>
                <c:pt idx="69">
                  <c:v>22/05/2020</c:v>
                </c:pt>
                <c:pt idx="70">
                  <c:v>25/05/2020</c:v>
                </c:pt>
                <c:pt idx="71">
                  <c:v>26/05/2020</c:v>
                </c:pt>
                <c:pt idx="72">
                  <c:v>27/05/2020</c:v>
                </c:pt>
                <c:pt idx="73">
                  <c:v>28/05/2020</c:v>
                </c:pt>
                <c:pt idx="74">
                  <c:v>29/05/2020</c:v>
                </c:pt>
                <c:pt idx="75">
                  <c:v>01/06/2020</c:v>
                </c:pt>
                <c:pt idx="76">
                  <c:v>02/06/2020</c:v>
                </c:pt>
                <c:pt idx="77">
                  <c:v>03/06/2020</c:v>
                </c:pt>
                <c:pt idx="78">
                  <c:v>04/06/2020</c:v>
                </c:pt>
                <c:pt idx="79">
                  <c:v>05/06/2020</c:v>
                </c:pt>
                <c:pt idx="80">
                  <c:v>08/06/2020</c:v>
                </c:pt>
                <c:pt idx="81">
                  <c:v>09/06/2020</c:v>
                </c:pt>
                <c:pt idx="82">
                  <c:v>10/06/2020</c:v>
                </c:pt>
                <c:pt idx="83">
                  <c:v>12/06/2020</c:v>
                </c:pt>
                <c:pt idx="84">
                  <c:v>15/06/2020</c:v>
                </c:pt>
                <c:pt idx="85">
                  <c:v>16/06/2020</c:v>
                </c:pt>
                <c:pt idx="86">
                  <c:v>17/06/2020</c:v>
                </c:pt>
                <c:pt idx="87">
                  <c:v>18/06/2020</c:v>
                </c:pt>
                <c:pt idx="88">
                  <c:v>19/06/2020</c:v>
                </c:pt>
                <c:pt idx="89">
                  <c:v>22/06/2020</c:v>
                </c:pt>
                <c:pt idx="90">
                  <c:v>23/06/2020</c:v>
                </c:pt>
                <c:pt idx="91">
                  <c:v>24/06/2020</c:v>
                </c:pt>
                <c:pt idx="92">
                  <c:v>25/06/2020</c:v>
                </c:pt>
                <c:pt idx="93">
                  <c:v>26/06/2020</c:v>
                </c:pt>
                <c:pt idx="94">
                  <c:v>29/06/2020</c:v>
                </c:pt>
                <c:pt idx="95">
                  <c:v>30/06/2020</c:v>
                </c:pt>
                <c:pt idx="96">
                  <c:v>01/07/2020</c:v>
                </c:pt>
                <c:pt idx="97">
                  <c:v>02/07/2020</c:v>
                </c:pt>
                <c:pt idx="98">
                  <c:v>03/07/2020</c:v>
                </c:pt>
                <c:pt idx="99">
                  <c:v>06/07/2020</c:v>
                </c:pt>
                <c:pt idx="100">
                  <c:v>07/07/2020</c:v>
                </c:pt>
                <c:pt idx="101">
                  <c:v>08/07/2020</c:v>
                </c:pt>
                <c:pt idx="102">
                  <c:v>09/07/2020</c:v>
                </c:pt>
                <c:pt idx="103">
                  <c:v>10/07/2020</c:v>
                </c:pt>
                <c:pt idx="104">
                  <c:v>13/07/2020</c:v>
                </c:pt>
                <c:pt idx="105">
                  <c:v>14/07/2020</c:v>
                </c:pt>
                <c:pt idx="106">
                  <c:v>15/07/2020</c:v>
                </c:pt>
                <c:pt idx="107">
                  <c:v>16/07/2020</c:v>
                </c:pt>
                <c:pt idx="108">
                  <c:v>17/07/2020</c:v>
                </c:pt>
                <c:pt idx="109">
                  <c:v>20/07/2020</c:v>
                </c:pt>
                <c:pt idx="110">
                  <c:v>21/07/2020</c:v>
                </c:pt>
                <c:pt idx="111">
                  <c:v>22/07/2020</c:v>
                </c:pt>
                <c:pt idx="112">
                  <c:v>23/07/2020</c:v>
                </c:pt>
                <c:pt idx="113">
                  <c:v>24/07/2020</c:v>
                </c:pt>
                <c:pt idx="114">
                  <c:v>27/07/2020</c:v>
                </c:pt>
                <c:pt idx="115">
                  <c:v>28/07/2020</c:v>
                </c:pt>
                <c:pt idx="116">
                  <c:v>29/07/2020</c:v>
                </c:pt>
                <c:pt idx="117">
                  <c:v>30/07/2020</c:v>
                </c:pt>
                <c:pt idx="118">
                  <c:v>31/07/2020</c:v>
                </c:pt>
                <c:pt idx="119">
                  <c:v>03/08/2020</c:v>
                </c:pt>
                <c:pt idx="120">
                  <c:v>04/08/2020</c:v>
                </c:pt>
                <c:pt idx="121">
                  <c:v>05/08/2020</c:v>
                </c:pt>
                <c:pt idx="122">
                  <c:v>06/08/2020</c:v>
                </c:pt>
                <c:pt idx="123">
                  <c:v>07/08/2020</c:v>
                </c:pt>
                <c:pt idx="124">
                  <c:v>10/08/2020</c:v>
                </c:pt>
                <c:pt idx="125">
                  <c:v>11/08/2020</c:v>
                </c:pt>
                <c:pt idx="126">
                  <c:v>12/08/2020</c:v>
                </c:pt>
                <c:pt idx="127">
                  <c:v>13/08/2020</c:v>
                </c:pt>
                <c:pt idx="128">
                  <c:v>14/08/2020</c:v>
                </c:pt>
                <c:pt idx="129">
                  <c:v>17/08/2020</c:v>
                </c:pt>
                <c:pt idx="130">
                  <c:v>18/08/2020</c:v>
                </c:pt>
                <c:pt idx="131">
                  <c:v>19/08/2020</c:v>
                </c:pt>
                <c:pt idx="132">
                  <c:v>20/08/2020</c:v>
                </c:pt>
                <c:pt idx="133">
                  <c:v>21/08/2020</c:v>
                </c:pt>
                <c:pt idx="134">
                  <c:v>24/08/2020</c:v>
                </c:pt>
                <c:pt idx="135">
                  <c:v>25/08/2020</c:v>
                </c:pt>
                <c:pt idx="136">
                  <c:v>26/08/2020</c:v>
                </c:pt>
                <c:pt idx="137">
                  <c:v>27/08/2020</c:v>
                </c:pt>
                <c:pt idx="138">
                  <c:v>28/08/2020</c:v>
                </c:pt>
                <c:pt idx="139">
                  <c:v>31/08/2020</c:v>
                </c:pt>
                <c:pt idx="140">
                  <c:v>01/09/2020</c:v>
                </c:pt>
                <c:pt idx="141">
                  <c:v>02/09/2020</c:v>
                </c:pt>
                <c:pt idx="142">
                  <c:v>03/09/2020</c:v>
                </c:pt>
                <c:pt idx="143">
                  <c:v>04/09/2020</c:v>
                </c:pt>
                <c:pt idx="144">
                  <c:v>08/09/2020</c:v>
                </c:pt>
                <c:pt idx="145">
                  <c:v>09/09/2020</c:v>
                </c:pt>
                <c:pt idx="146">
                  <c:v>10/09/2020</c:v>
                </c:pt>
                <c:pt idx="147">
                  <c:v>11/09/2020</c:v>
                </c:pt>
                <c:pt idx="148">
                  <c:v>14/09/2020</c:v>
                </c:pt>
                <c:pt idx="149">
                  <c:v>15/09/2020</c:v>
                </c:pt>
                <c:pt idx="150">
                  <c:v>16/09/2020</c:v>
                </c:pt>
                <c:pt idx="151">
                  <c:v>17/09/2020</c:v>
                </c:pt>
                <c:pt idx="152">
                  <c:v>18/09/2020</c:v>
                </c:pt>
                <c:pt idx="153">
                  <c:v>21/09/2020</c:v>
                </c:pt>
                <c:pt idx="154">
                  <c:v>22/09/2020</c:v>
                </c:pt>
                <c:pt idx="155">
                  <c:v>23/09/2020</c:v>
                </c:pt>
                <c:pt idx="156">
                  <c:v>24/09/2020</c:v>
                </c:pt>
                <c:pt idx="157">
                  <c:v>25/09/2020</c:v>
                </c:pt>
                <c:pt idx="158">
                  <c:v>28/09/2020</c:v>
                </c:pt>
                <c:pt idx="159">
                  <c:v>29/09/2020</c:v>
                </c:pt>
                <c:pt idx="160">
                  <c:v>30/09/2020</c:v>
                </c:pt>
                <c:pt idx="161">
                  <c:v>01/10/2020</c:v>
                </c:pt>
                <c:pt idx="162">
                  <c:v>02/10/2020</c:v>
                </c:pt>
                <c:pt idx="163">
                  <c:v>05/10/2020</c:v>
                </c:pt>
                <c:pt idx="164">
                  <c:v>06/10/2020</c:v>
                </c:pt>
                <c:pt idx="165">
                  <c:v>07/10/2020</c:v>
                </c:pt>
                <c:pt idx="166">
                  <c:v>08/10/2020</c:v>
                </c:pt>
                <c:pt idx="167">
                  <c:v>09/10/2020</c:v>
                </c:pt>
                <c:pt idx="168">
                  <c:v>13/10/2020</c:v>
                </c:pt>
                <c:pt idx="169">
                  <c:v>14/10/2020</c:v>
                </c:pt>
                <c:pt idx="170">
                  <c:v>15/10/2020</c:v>
                </c:pt>
                <c:pt idx="171">
                  <c:v>16/10/2020</c:v>
                </c:pt>
                <c:pt idx="172">
                  <c:v>19/10/2020</c:v>
                </c:pt>
                <c:pt idx="173">
                  <c:v>20/10/2020</c:v>
                </c:pt>
                <c:pt idx="174">
                  <c:v>21/10/2020</c:v>
                </c:pt>
                <c:pt idx="175">
                  <c:v>22/10/2020</c:v>
                </c:pt>
                <c:pt idx="176">
                  <c:v>23/10/2020</c:v>
                </c:pt>
                <c:pt idx="177">
                  <c:v>26/10/2020</c:v>
                </c:pt>
                <c:pt idx="178">
                  <c:v>27/10/2020</c:v>
                </c:pt>
                <c:pt idx="179">
                  <c:v>28/10/2020</c:v>
                </c:pt>
                <c:pt idx="180">
                  <c:v>29/10/2020</c:v>
                </c:pt>
                <c:pt idx="181">
                  <c:v>30/10/2020</c:v>
                </c:pt>
                <c:pt idx="182">
                  <c:v>03/11/2020</c:v>
                </c:pt>
                <c:pt idx="183">
                  <c:v>04/11/2020</c:v>
                </c:pt>
                <c:pt idx="184">
                  <c:v>05/11/2020</c:v>
                </c:pt>
                <c:pt idx="185">
                  <c:v>06/11/2020</c:v>
                </c:pt>
                <c:pt idx="186">
                  <c:v>09/11/2020</c:v>
                </c:pt>
                <c:pt idx="187">
                  <c:v>10/11/2020</c:v>
                </c:pt>
                <c:pt idx="188">
                  <c:v>11/11/2020</c:v>
                </c:pt>
                <c:pt idx="189">
                  <c:v>12/11/2020</c:v>
                </c:pt>
                <c:pt idx="190">
                  <c:v>13/11/2020</c:v>
                </c:pt>
                <c:pt idx="191">
                  <c:v>16/11/2020</c:v>
                </c:pt>
                <c:pt idx="192">
                  <c:v>17/11/2020</c:v>
                </c:pt>
                <c:pt idx="193">
                  <c:v>18/11/2020</c:v>
                </c:pt>
                <c:pt idx="194">
                  <c:v>19/11/2020</c:v>
                </c:pt>
                <c:pt idx="195">
                  <c:v>20/11/2020</c:v>
                </c:pt>
                <c:pt idx="196">
                  <c:v>23/11/2020</c:v>
                </c:pt>
                <c:pt idx="197">
                  <c:v>24/11/2020</c:v>
                </c:pt>
                <c:pt idx="198">
                  <c:v>25/11/2020</c:v>
                </c:pt>
                <c:pt idx="199">
                  <c:v>26/11/2020</c:v>
                </c:pt>
                <c:pt idx="200">
                  <c:v>27/11/2020</c:v>
                </c:pt>
                <c:pt idx="201">
                  <c:v>30/11/2020</c:v>
                </c:pt>
                <c:pt idx="202">
                  <c:v>01/12/2020</c:v>
                </c:pt>
                <c:pt idx="203">
                  <c:v>02/12/2020</c:v>
                </c:pt>
                <c:pt idx="204">
                  <c:v>03/12/2020</c:v>
                </c:pt>
                <c:pt idx="205">
                  <c:v>04/12/2020</c:v>
                </c:pt>
                <c:pt idx="206">
                  <c:v>07/12/2020</c:v>
                </c:pt>
                <c:pt idx="207">
                  <c:v>08/12/2020</c:v>
                </c:pt>
                <c:pt idx="208">
                  <c:v>09/12/2020</c:v>
                </c:pt>
                <c:pt idx="209">
                  <c:v>10/12/2020</c:v>
                </c:pt>
                <c:pt idx="210">
                  <c:v>11/12/2020</c:v>
                </c:pt>
                <c:pt idx="211">
                  <c:v>14/12/2020</c:v>
                </c:pt>
                <c:pt idx="212">
                  <c:v>15/12/2020</c:v>
                </c:pt>
                <c:pt idx="213">
                  <c:v>16/12/2020</c:v>
                </c:pt>
                <c:pt idx="214">
                  <c:v>17/12/2020</c:v>
                </c:pt>
                <c:pt idx="215">
                  <c:v>18/12/2020</c:v>
                </c:pt>
                <c:pt idx="216">
                  <c:v>21/12/2020</c:v>
                </c:pt>
                <c:pt idx="217">
                  <c:v>22/12/2020</c:v>
                </c:pt>
                <c:pt idx="218">
                  <c:v>23/12/2020</c:v>
                </c:pt>
                <c:pt idx="219">
                  <c:v>28/12/2020</c:v>
                </c:pt>
                <c:pt idx="220">
                  <c:v>29/12/2020</c:v>
                </c:pt>
                <c:pt idx="221">
                  <c:v>30/12/2020</c:v>
                </c:pt>
              </c:strCache>
            </c:strRef>
          </c:cat>
          <c:val>
            <c:numRef>
              <c:f>Plan1!$B$3:$B$224</c:f>
              <c:numCache>
                <c:formatCode>0.00%</c:formatCode>
                <c:ptCount val="222"/>
                <c:pt idx="0">
                  <c:v>5.4900000000000004E-2</c:v>
                </c:pt>
                <c:pt idx="1">
                  <c:v>5.4400000000000004E-2</c:v>
                </c:pt>
                <c:pt idx="2">
                  <c:v>5.3800000000000001E-2</c:v>
                </c:pt>
                <c:pt idx="3">
                  <c:v>5.4100000000000002E-2</c:v>
                </c:pt>
                <c:pt idx="4">
                  <c:v>5.3499999999999999E-2</c:v>
                </c:pt>
                <c:pt idx="5">
                  <c:v>5.2900000000000003E-2</c:v>
                </c:pt>
                <c:pt idx="6">
                  <c:v>5.28E-2</c:v>
                </c:pt>
                <c:pt idx="7">
                  <c:v>5.2900000000000003E-2</c:v>
                </c:pt>
                <c:pt idx="8">
                  <c:v>5.2300000000000006E-2</c:v>
                </c:pt>
                <c:pt idx="9">
                  <c:v>5.2499999999999998E-2</c:v>
                </c:pt>
                <c:pt idx="10">
                  <c:v>5.3200000000000004E-2</c:v>
                </c:pt>
                <c:pt idx="11">
                  <c:v>5.4100000000000002E-2</c:v>
                </c:pt>
                <c:pt idx="12">
                  <c:v>5.3399999999999996E-2</c:v>
                </c:pt>
                <c:pt idx="13">
                  <c:v>4.99E-2</c:v>
                </c:pt>
                <c:pt idx="14">
                  <c:v>5.0499999999999996E-2</c:v>
                </c:pt>
                <c:pt idx="15">
                  <c:v>4.7899999999999998E-2</c:v>
                </c:pt>
                <c:pt idx="16">
                  <c:v>4.8499999999999995E-2</c:v>
                </c:pt>
                <c:pt idx="17">
                  <c:v>5.3200000000000004E-2</c:v>
                </c:pt>
                <c:pt idx="18">
                  <c:v>5.2900000000000003E-2</c:v>
                </c:pt>
                <c:pt idx="19">
                  <c:v>5.2499999999999998E-2</c:v>
                </c:pt>
                <c:pt idx="20">
                  <c:v>5.1900000000000002E-2</c:v>
                </c:pt>
                <c:pt idx="21">
                  <c:v>7.2499999999999995E-2</c:v>
                </c:pt>
                <c:pt idx="22">
                  <c:v>6.2100000000000002E-2</c:v>
                </c:pt>
                <c:pt idx="23">
                  <c:v>6.3600000000000004E-2</c:v>
                </c:pt>
                <c:pt idx="24">
                  <c:v>5.7599999999999998E-2</c:v>
                </c:pt>
                <c:pt idx="25">
                  <c:v>6.25E-2</c:v>
                </c:pt>
                <c:pt idx="26">
                  <c:v>7.7100000000000002E-2</c:v>
                </c:pt>
                <c:pt idx="27">
                  <c:v>6.6100000000000006E-2</c:v>
                </c:pt>
                <c:pt idx="28">
                  <c:v>6.8099999999999994E-2</c:v>
                </c:pt>
                <c:pt idx="29">
                  <c:v>6.93E-2</c:v>
                </c:pt>
                <c:pt idx="30">
                  <c:v>6.6699999999999995E-2</c:v>
                </c:pt>
                <c:pt idx="31">
                  <c:v>6.0400000000000002E-2</c:v>
                </c:pt>
                <c:pt idx="32">
                  <c:v>5.7300000000000004E-2</c:v>
                </c:pt>
                <c:pt idx="33">
                  <c:v>5.4900000000000004E-2</c:v>
                </c:pt>
                <c:pt idx="34">
                  <c:v>5.4299999999999994E-2</c:v>
                </c:pt>
                <c:pt idx="35">
                  <c:v>5.4699999999999999E-2</c:v>
                </c:pt>
                <c:pt idx="36">
                  <c:v>5.3699999999999998E-2</c:v>
                </c:pt>
                <c:pt idx="37">
                  <c:v>5.3800000000000001E-2</c:v>
                </c:pt>
                <c:pt idx="38">
                  <c:v>5.4400000000000004E-2</c:v>
                </c:pt>
                <c:pt idx="39">
                  <c:v>5.3600000000000002E-2</c:v>
                </c:pt>
                <c:pt idx="40">
                  <c:v>5.4000000000000006E-2</c:v>
                </c:pt>
                <c:pt idx="41">
                  <c:v>5.1900000000000002E-2</c:v>
                </c:pt>
                <c:pt idx="42">
                  <c:v>4.99E-2</c:v>
                </c:pt>
                <c:pt idx="43">
                  <c:v>4.8499999999999995E-2</c:v>
                </c:pt>
                <c:pt idx="44">
                  <c:v>4.8099999999999997E-2</c:v>
                </c:pt>
                <c:pt idx="45">
                  <c:v>4.7100000000000003E-2</c:v>
                </c:pt>
                <c:pt idx="46">
                  <c:v>4.5899999999999996E-2</c:v>
                </c:pt>
                <c:pt idx="47">
                  <c:v>4.6900000000000004E-2</c:v>
                </c:pt>
                <c:pt idx="48">
                  <c:v>4.24E-2</c:v>
                </c:pt>
                <c:pt idx="49">
                  <c:v>4.3299999999999998E-2</c:v>
                </c:pt>
                <c:pt idx="50">
                  <c:v>4.7699999999999992E-2</c:v>
                </c:pt>
                <c:pt idx="51">
                  <c:v>5.3399999999999996E-2</c:v>
                </c:pt>
                <c:pt idx="52">
                  <c:v>5.3399999999999996E-2</c:v>
                </c:pt>
                <c:pt idx="53">
                  <c:v>4.9000000000000002E-2</c:v>
                </c:pt>
                <c:pt idx="54">
                  <c:v>4.8499999999999995E-2</c:v>
                </c:pt>
                <c:pt idx="55">
                  <c:v>4.99E-2</c:v>
                </c:pt>
                <c:pt idx="56">
                  <c:v>4.7400000000000005E-2</c:v>
                </c:pt>
                <c:pt idx="57">
                  <c:v>4.8399999999999999E-2</c:v>
                </c:pt>
                <c:pt idx="58">
                  <c:v>4.4900000000000002E-2</c:v>
                </c:pt>
                <c:pt idx="59">
                  <c:v>4.5599999999999995E-2</c:v>
                </c:pt>
                <c:pt idx="60">
                  <c:v>4.5499999999999999E-2</c:v>
                </c:pt>
                <c:pt idx="61">
                  <c:v>4.41E-2</c:v>
                </c:pt>
                <c:pt idx="62">
                  <c:v>4.6199999999999998E-2</c:v>
                </c:pt>
                <c:pt idx="63">
                  <c:v>4.99E-2</c:v>
                </c:pt>
                <c:pt idx="64">
                  <c:v>4.7899999999999998E-2</c:v>
                </c:pt>
                <c:pt idx="65">
                  <c:v>4.6600000000000003E-2</c:v>
                </c:pt>
                <c:pt idx="66">
                  <c:v>4.5599999999999995E-2</c:v>
                </c:pt>
                <c:pt idx="67">
                  <c:v>4.5400000000000003E-2</c:v>
                </c:pt>
                <c:pt idx="68">
                  <c:v>4.6199999999999998E-2</c:v>
                </c:pt>
                <c:pt idx="69">
                  <c:v>4.5400000000000003E-2</c:v>
                </c:pt>
                <c:pt idx="70">
                  <c:v>4.4299999999999999E-2</c:v>
                </c:pt>
                <c:pt idx="71">
                  <c:v>4.2699999999999995E-2</c:v>
                </c:pt>
                <c:pt idx="72">
                  <c:v>4.3700000000000003E-2</c:v>
                </c:pt>
                <c:pt idx="73">
                  <c:v>4.36E-2</c:v>
                </c:pt>
                <c:pt idx="74">
                  <c:v>4.2800000000000005E-2</c:v>
                </c:pt>
                <c:pt idx="75">
                  <c:v>4.2500000000000003E-2</c:v>
                </c:pt>
                <c:pt idx="76">
                  <c:v>4.2099999999999999E-2</c:v>
                </c:pt>
                <c:pt idx="77">
                  <c:v>4.07E-2</c:v>
                </c:pt>
                <c:pt idx="78">
                  <c:v>4.1100000000000005E-2</c:v>
                </c:pt>
                <c:pt idx="79">
                  <c:v>4.0599999999999997E-2</c:v>
                </c:pt>
                <c:pt idx="80">
                  <c:v>4.2599999999999999E-2</c:v>
                </c:pt>
                <c:pt idx="81">
                  <c:v>4.3299999999999998E-2</c:v>
                </c:pt>
                <c:pt idx="82">
                  <c:v>4.2800000000000005E-2</c:v>
                </c:pt>
                <c:pt idx="83">
                  <c:v>4.1299999999999996E-2</c:v>
                </c:pt>
                <c:pt idx="84">
                  <c:v>4.2300000000000004E-2</c:v>
                </c:pt>
                <c:pt idx="85">
                  <c:v>4.1399999999999999E-2</c:v>
                </c:pt>
                <c:pt idx="86">
                  <c:v>4.1900000000000007E-2</c:v>
                </c:pt>
                <c:pt idx="87">
                  <c:v>4.2000000000000003E-2</c:v>
                </c:pt>
                <c:pt idx="88">
                  <c:v>4.2599999999999999E-2</c:v>
                </c:pt>
                <c:pt idx="89">
                  <c:v>4.1900000000000007E-2</c:v>
                </c:pt>
                <c:pt idx="90">
                  <c:v>4.2000000000000003E-2</c:v>
                </c:pt>
                <c:pt idx="91">
                  <c:v>4.1799999999999997E-2</c:v>
                </c:pt>
                <c:pt idx="92">
                  <c:v>4.2699999999999995E-2</c:v>
                </c:pt>
                <c:pt idx="93">
                  <c:v>4.1900000000000007E-2</c:v>
                </c:pt>
                <c:pt idx="94">
                  <c:v>4.1799999999999997E-2</c:v>
                </c:pt>
                <c:pt idx="95">
                  <c:v>4.1200000000000001E-2</c:v>
                </c:pt>
                <c:pt idx="96">
                  <c:v>4.0599999999999997E-2</c:v>
                </c:pt>
                <c:pt idx="97">
                  <c:v>0.04</c:v>
                </c:pt>
                <c:pt idx="98">
                  <c:v>4.0199999999999993E-2</c:v>
                </c:pt>
                <c:pt idx="99">
                  <c:v>0.04</c:v>
                </c:pt>
                <c:pt idx="100">
                  <c:v>4.0599999999999997E-2</c:v>
                </c:pt>
                <c:pt idx="101">
                  <c:v>4.1399999999999999E-2</c:v>
                </c:pt>
                <c:pt idx="102">
                  <c:v>4.2500000000000003E-2</c:v>
                </c:pt>
                <c:pt idx="103">
                  <c:v>4.2000000000000003E-2</c:v>
                </c:pt>
                <c:pt idx="104">
                  <c:v>4.1299999999999996E-2</c:v>
                </c:pt>
                <c:pt idx="105">
                  <c:v>4.1700000000000001E-2</c:v>
                </c:pt>
                <c:pt idx="106">
                  <c:v>4.1599999999999998E-2</c:v>
                </c:pt>
                <c:pt idx="107">
                  <c:v>4.2000000000000003E-2</c:v>
                </c:pt>
                <c:pt idx="108">
                  <c:v>4.1200000000000001E-2</c:v>
                </c:pt>
                <c:pt idx="109">
                  <c:v>4.0800000000000003E-2</c:v>
                </c:pt>
                <c:pt idx="110">
                  <c:v>4.0599999999999997E-2</c:v>
                </c:pt>
                <c:pt idx="111">
                  <c:v>4.1299999999999996E-2</c:v>
                </c:pt>
                <c:pt idx="112">
                  <c:v>4.1799999999999997E-2</c:v>
                </c:pt>
                <c:pt idx="113">
                  <c:v>4.0500000000000001E-2</c:v>
                </c:pt>
                <c:pt idx="114">
                  <c:v>3.8800000000000001E-2</c:v>
                </c:pt>
                <c:pt idx="115">
                  <c:v>3.9199999999999999E-2</c:v>
                </c:pt>
                <c:pt idx="116">
                  <c:v>3.85E-2</c:v>
                </c:pt>
                <c:pt idx="117">
                  <c:v>3.9399999999999998E-2</c:v>
                </c:pt>
                <c:pt idx="118">
                  <c:v>3.73E-2</c:v>
                </c:pt>
                <c:pt idx="119">
                  <c:v>3.78E-2</c:v>
                </c:pt>
                <c:pt idx="120">
                  <c:v>3.78E-2</c:v>
                </c:pt>
                <c:pt idx="121">
                  <c:v>3.8300000000000001E-2</c:v>
                </c:pt>
                <c:pt idx="122">
                  <c:v>3.7999999999999999E-2</c:v>
                </c:pt>
                <c:pt idx="123">
                  <c:v>3.7499999999999999E-2</c:v>
                </c:pt>
                <c:pt idx="124">
                  <c:v>3.8699999999999998E-2</c:v>
                </c:pt>
                <c:pt idx="125">
                  <c:v>3.9100000000000003E-2</c:v>
                </c:pt>
                <c:pt idx="126">
                  <c:v>0.04</c:v>
                </c:pt>
                <c:pt idx="127">
                  <c:v>3.9900000000000005E-2</c:v>
                </c:pt>
                <c:pt idx="128">
                  <c:v>4.1399999999999999E-2</c:v>
                </c:pt>
                <c:pt idx="129">
                  <c:v>4.0800000000000003E-2</c:v>
                </c:pt>
                <c:pt idx="130">
                  <c:v>4.0099999999999997E-2</c:v>
                </c:pt>
                <c:pt idx="131">
                  <c:v>3.95E-2</c:v>
                </c:pt>
                <c:pt idx="132">
                  <c:v>4.2199999999999994E-2</c:v>
                </c:pt>
                <c:pt idx="133">
                  <c:v>4.0800000000000003E-2</c:v>
                </c:pt>
                <c:pt idx="134">
                  <c:v>3.9900000000000005E-2</c:v>
                </c:pt>
                <c:pt idx="135">
                  <c:v>4.0599999999999997E-2</c:v>
                </c:pt>
                <c:pt idx="136">
                  <c:v>4.0899999999999999E-2</c:v>
                </c:pt>
                <c:pt idx="137">
                  <c:v>4.2099999999999999E-2</c:v>
                </c:pt>
                <c:pt idx="138">
                  <c:v>4.1599999999999998E-2</c:v>
                </c:pt>
                <c:pt idx="139">
                  <c:v>4.1500000000000002E-2</c:v>
                </c:pt>
                <c:pt idx="140">
                  <c:v>4.1299999999999996E-2</c:v>
                </c:pt>
                <c:pt idx="141">
                  <c:v>4.0599999999999997E-2</c:v>
                </c:pt>
                <c:pt idx="142">
                  <c:v>4.1500000000000002E-2</c:v>
                </c:pt>
                <c:pt idx="143">
                  <c:v>4.0500000000000001E-2</c:v>
                </c:pt>
                <c:pt idx="144">
                  <c:v>4.0899999999999999E-2</c:v>
                </c:pt>
                <c:pt idx="145">
                  <c:v>4.1299999999999996E-2</c:v>
                </c:pt>
                <c:pt idx="146">
                  <c:v>4.1700000000000001E-2</c:v>
                </c:pt>
                <c:pt idx="147">
                  <c:v>4.2099999999999999E-2</c:v>
                </c:pt>
                <c:pt idx="148">
                  <c:v>4.2099999999999999E-2</c:v>
                </c:pt>
                <c:pt idx="149">
                  <c:v>4.1900000000000007E-2</c:v>
                </c:pt>
                <c:pt idx="150">
                  <c:v>4.2699999999999995E-2</c:v>
                </c:pt>
                <c:pt idx="151">
                  <c:v>4.4000000000000004E-2</c:v>
                </c:pt>
                <c:pt idx="152">
                  <c:v>4.2800000000000005E-2</c:v>
                </c:pt>
                <c:pt idx="153">
                  <c:v>4.6199999999999998E-2</c:v>
                </c:pt>
                <c:pt idx="154">
                  <c:v>4.4800000000000006E-2</c:v>
                </c:pt>
                <c:pt idx="155">
                  <c:v>4.5499999999999999E-2</c:v>
                </c:pt>
                <c:pt idx="156">
                  <c:v>4.5599999999999995E-2</c:v>
                </c:pt>
                <c:pt idx="157">
                  <c:v>4.3799999999999999E-2</c:v>
                </c:pt>
                <c:pt idx="158">
                  <c:v>4.3099999999999999E-2</c:v>
                </c:pt>
                <c:pt idx="159">
                  <c:v>4.7500000000000001E-2</c:v>
                </c:pt>
                <c:pt idx="160">
                  <c:v>4.7899999999999998E-2</c:v>
                </c:pt>
                <c:pt idx="161">
                  <c:v>4.6799999999999994E-2</c:v>
                </c:pt>
                <c:pt idx="162">
                  <c:v>4.7400000000000005E-2</c:v>
                </c:pt>
                <c:pt idx="163">
                  <c:v>5.1500000000000004E-2</c:v>
                </c:pt>
                <c:pt idx="164">
                  <c:v>4.7800000000000002E-2</c:v>
                </c:pt>
                <c:pt idx="165">
                  <c:v>5.0799999999999998E-2</c:v>
                </c:pt>
                <c:pt idx="166">
                  <c:v>4.9500000000000002E-2</c:v>
                </c:pt>
                <c:pt idx="167">
                  <c:v>4.8600000000000004E-2</c:v>
                </c:pt>
                <c:pt idx="168">
                  <c:v>4.7599999999999996E-2</c:v>
                </c:pt>
                <c:pt idx="169">
                  <c:v>4.7E-2</c:v>
                </c:pt>
                <c:pt idx="170">
                  <c:v>4.7800000000000002E-2</c:v>
                </c:pt>
                <c:pt idx="171">
                  <c:v>4.9100000000000005E-2</c:v>
                </c:pt>
                <c:pt idx="172">
                  <c:v>4.9100000000000005E-2</c:v>
                </c:pt>
                <c:pt idx="173">
                  <c:v>4.7699999999999992E-2</c:v>
                </c:pt>
                <c:pt idx="174">
                  <c:v>4.7100000000000003E-2</c:v>
                </c:pt>
                <c:pt idx="175">
                  <c:v>4.7599999999999996E-2</c:v>
                </c:pt>
                <c:pt idx="176">
                  <c:v>4.87E-2</c:v>
                </c:pt>
                <c:pt idx="177">
                  <c:v>5.04E-2</c:v>
                </c:pt>
                <c:pt idx="178">
                  <c:v>4.99E-2</c:v>
                </c:pt>
                <c:pt idx="179">
                  <c:v>5.1799999999999999E-2</c:v>
                </c:pt>
                <c:pt idx="180">
                  <c:v>5.1699999999999996E-2</c:v>
                </c:pt>
                <c:pt idx="181">
                  <c:v>5.1900000000000002E-2</c:v>
                </c:pt>
                <c:pt idx="182">
                  <c:v>5.1699999999999996E-2</c:v>
                </c:pt>
                <c:pt idx="183">
                  <c:v>5.2900000000000003E-2</c:v>
                </c:pt>
                <c:pt idx="184">
                  <c:v>5.2000000000000005E-2</c:v>
                </c:pt>
                <c:pt idx="185">
                  <c:v>5.1799999999999999E-2</c:v>
                </c:pt>
                <c:pt idx="186">
                  <c:v>4.9400000000000006E-2</c:v>
                </c:pt>
                <c:pt idx="187">
                  <c:v>4.9699999999999994E-2</c:v>
                </c:pt>
                <c:pt idx="188">
                  <c:v>5.0700000000000002E-2</c:v>
                </c:pt>
                <c:pt idx="189">
                  <c:v>5.0599999999999999E-2</c:v>
                </c:pt>
                <c:pt idx="190">
                  <c:v>5.16E-2</c:v>
                </c:pt>
                <c:pt idx="191">
                  <c:v>5.0300000000000004E-2</c:v>
                </c:pt>
                <c:pt idx="192">
                  <c:v>5.0700000000000002E-2</c:v>
                </c:pt>
                <c:pt idx="193">
                  <c:v>5.0499999999999996E-2</c:v>
                </c:pt>
                <c:pt idx="194">
                  <c:v>5.1799999999999999E-2</c:v>
                </c:pt>
                <c:pt idx="195">
                  <c:v>5.1500000000000004E-2</c:v>
                </c:pt>
                <c:pt idx="196">
                  <c:v>5.28E-2</c:v>
                </c:pt>
                <c:pt idx="197">
                  <c:v>5.4400000000000004E-2</c:v>
                </c:pt>
                <c:pt idx="198">
                  <c:v>5.3600000000000002E-2</c:v>
                </c:pt>
                <c:pt idx="199">
                  <c:v>5.3399999999999996E-2</c:v>
                </c:pt>
                <c:pt idx="200">
                  <c:v>5.1200000000000002E-2</c:v>
                </c:pt>
                <c:pt idx="201">
                  <c:v>5.0900000000000001E-2</c:v>
                </c:pt>
                <c:pt idx="202">
                  <c:v>5.0999999999999997E-2</c:v>
                </c:pt>
                <c:pt idx="203">
                  <c:v>4.9100000000000005E-2</c:v>
                </c:pt>
                <c:pt idx="204">
                  <c:v>4.7899999999999998E-2</c:v>
                </c:pt>
                <c:pt idx="205">
                  <c:v>4.6699999999999998E-2</c:v>
                </c:pt>
                <c:pt idx="206">
                  <c:v>4.6699999999999998E-2</c:v>
                </c:pt>
                <c:pt idx="207">
                  <c:v>4.6500000000000007E-2</c:v>
                </c:pt>
                <c:pt idx="208">
                  <c:v>4.5700000000000005E-2</c:v>
                </c:pt>
                <c:pt idx="209">
                  <c:v>4.6799999999999994E-2</c:v>
                </c:pt>
                <c:pt idx="210">
                  <c:v>4.6500000000000007E-2</c:v>
                </c:pt>
                <c:pt idx="211">
                  <c:v>4.4699999999999997E-2</c:v>
                </c:pt>
                <c:pt idx="212">
                  <c:v>4.5100000000000001E-2</c:v>
                </c:pt>
                <c:pt idx="213">
                  <c:v>4.4400000000000002E-2</c:v>
                </c:pt>
                <c:pt idx="214">
                  <c:v>4.4900000000000002E-2</c:v>
                </c:pt>
                <c:pt idx="215">
                  <c:v>4.6300000000000001E-2</c:v>
                </c:pt>
                <c:pt idx="216">
                  <c:v>4.6799999999999994E-2</c:v>
                </c:pt>
                <c:pt idx="217">
                  <c:v>4.4800000000000006E-2</c:v>
                </c:pt>
                <c:pt idx="218">
                  <c:v>4.4000000000000004E-2</c:v>
                </c:pt>
                <c:pt idx="219">
                  <c:v>4.3899999999999995E-2</c:v>
                </c:pt>
                <c:pt idx="220">
                  <c:v>4.41E-2</c:v>
                </c:pt>
                <c:pt idx="221">
                  <c:v>4.36E-2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7788264"/>
        <c:axId val="357792576"/>
      </c:lineChart>
      <c:catAx>
        <c:axId val="3577882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7792576"/>
        <c:crosses val="autoZero"/>
        <c:auto val="1"/>
        <c:lblAlgn val="ctr"/>
        <c:lblOffset val="100"/>
        <c:tickLblSkip val="90"/>
        <c:tickMarkSkip val="30"/>
        <c:noMultiLvlLbl val="0"/>
      </c:catAx>
      <c:valAx>
        <c:axId val="357792576"/>
        <c:scaling>
          <c:orientation val="minMax"/>
          <c:min val="2.0000000000000004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7788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/>
              <a:t>PRE</a:t>
            </a:r>
            <a:r>
              <a:rPr lang="pt-BR" b="1" baseline="0"/>
              <a:t> 2023 x PRE 2026 - Março de 2020</a:t>
            </a:r>
            <a:endParaRPr lang="pt-BR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PRE 2023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Plan1!$A$16:$A$37</c:f>
              <c:strCache>
                <c:ptCount val="22"/>
                <c:pt idx="0">
                  <c:v>02/03/2020</c:v>
                </c:pt>
                <c:pt idx="1">
                  <c:v>03/03/2020</c:v>
                </c:pt>
                <c:pt idx="2">
                  <c:v>04/03/2020</c:v>
                </c:pt>
                <c:pt idx="3">
                  <c:v>05/03/2020</c:v>
                </c:pt>
                <c:pt idx="4">
                  <c:v>06/03/2020</c:v>
                </c:pt>
                <c:pt idx="5">
                  <c:v>09/03/2020</c:v>
                </c:pt>
                <c:pt idx="6">
                  <c:v>10/03/2020</c:v>
                </c:pt>
                <c:pt idx="7">
                  <c:v>11/03/2020</c:v>
                </c:pt>
                <c:pt idx="8">
                  <c:v>12/03/2020</c:v>
                </c:pt>
                <c:pt idx="9">
                  <c:v>13/03/2020</c:v>
                </c:pt>
                <c:pt idx="10">
                  <c:v>16/03/2020</c:v>
                </c:pt>
                <c:pt idx="11">
                  <c:v>17/03/2020</c:v>
                </c:pt>
                <c:pt idx="12">
                  <c:v>18/03/2020</c:v>
                </c:pt>
                <c:pt idx="13">
                  <c:v>19/03/2020</c:v>
                </c:pt>
                <c:pt idx="14">
                  <c:v>20/03/2020</c:v>
                </c:pt>
                <c:pt idx="15">
                  <c:v>23/03/2020</c:v>
                </c:pt>
                <c:pt idx="16">
                  <c:v>24/03/2020</c:v>
                </c:pt>
                <c:pt idx="17">
                  <c:v>25/03/2020</c:v>
                </c:pt>
                <c:pt idx="18">
                  <c:v>26/03/2020</c:v>
                </c:pt>
                <c:pt idx="19">
                  <c:v>27/03/2020</c:v>
                </c:pt>
                <c:pt idx="20">
                  <c:v>30/03/2020</c:v>
                </c:pt>
                <c:pt idx="21">
                  <c:v>31/03/2020</c:v>
                </c:pt>
              </c:strCache>
            </c:strRef>
          </c:cat>
          <c:val>
            <c:numRef>
              <c:f>Plan1!$D$16:$D$36</c:f>
              <c:numCache>
                <c:formatCode>0.000%</c:formatCode>
                <c:ptCount val="21"/>
                <c:pt idx="0">
                  <c:v>9.6626193345075162E-3</c:v>
                </c:pt>
                <c:pt idx="1">
                  <c:v>-1.4228995019851531E-3</c:v>
                </c:pt>
                <c:pt idx="2">
                  <c:v>7.2050745788421189E-3</c:v>
                </c:pt>
                <c:pt idx="3">
                  <c:v>-1.426142910928796E-3</c:v>
                </c:pt>
                <c:pt idx="4">
                  <c:v>-1.229377085142358E-2</c:v>
                </c:pt>
                <c:pt idx="5">
                  <c:v>9.9481769387388397E-4</c:v>
                </c:pt>
                <c:pt idx="6">
                  <c:v>1.2711766473294528E-3</c:v>
                </c:pt>
                <c:pt idx="7">
                  <c:v>1.8004708923871071E-3</c:v>
                </c:pt>
                <c:pt idx="8">
                  <c:v>-5.2546082949308737E-2</c:v>
                </c:pt>
                <c:pt idx="9">
                  <c:v>2.7845669329636724E-2</c:v>
                </c:pt>
                <c:pt idx="10">
                  <c:v>-3.6910409445278791E-3</c:v>
                </c:pt>
                <c:pt idx="11">
                  <c:v>1.6113136302646769E-2</c:v>
                </c:pt>
                <c:pt idx="12">
                  <c:v>-1.2538855259775161E-2</c:v>
                </c:pt>
                <c:pt idx="13">
                  <c:v>-3.6922639968757776E-2</c:v>
                </c:pt>
                <c:pt idx="14">
                  <c:v>2.9146852459419392E-2</c:v>
                </c:pt>
                <c:pt idx="15">
                  <c:v>-4.9192267739662787E-3</c:v>
                </c:pt>
                <c:pt idx="16">
                  <c:v>-2.831739479967843E-3</c:v>
                </c:pt>
                <c:pt idx="17">
                  <c:v>7.0031887371397872E-3</c:v>
                </c:pt>
                <c:pt idx="18">
                  <c:v>1.6705103540573862E-2</c:v>
                </c:pt>
                <c:pt idx="19">
                  <c:v>8.3210906740318613E-3</c:v>
                </c:pt>
                <c:pt idx="20">
                  <c:v>6.4807152098655951E-3</c:v>
                </c:pt>
              </c:numCache>
            </c:numRef>
          </c:val>
          <c:smooth val="0"/>
        </c:ser>
        <c:ser>
          <c:idx val="1"/>
          <c:order val="1"/>
          <c:tx>
            <c:v>PRE 2026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Plan1!$A$16:$A$37</c:f>
              <c:strCache>
                <c:ptCount val="22"/>
                <c:pt idx="0">
                  <c:v>02/03/2020</c:v>
                </c:pt>
                <c:pt idx="1">
                  <c:v>03/03/2020</c:v>
                </c:pt>
                <c:pt idx="2">
                  <c:v>04/03/2020</c:v>
                </c:pt>
                <c:pt idx="3">
                  <c:v>05/03/2020</c:v>
                </c:pt>
                <c:pt idx="4">
                  <c:v>06/03/2020</c:v>
                </c:pt>
                <c:pt idx="5">
                  <c:v>09/03/2020</c:v>
                </c:pt>
                <c:pt idx="6">
                  <c:v>10/03/2020</c:v>
                </c:pt>
                <c:pt idx="7">
                  <c:v>11/03/2020</c:v>
                </c:pt>
                <c:pt idx="8">
                  <c:v>12/03/2020</c:v>
                </c:pt>
                <c:pt idx="9">
                  <c:v>13/03/2020</c:v>
                </c:pt>
                <c:pt idx="10">
                  <c:v>16/03/2020</c:v>
                </c:pt>
                <c:pt idx="11">
                  <c:v>17/03/2020</c:v>
                </c:pt>
                <c:pt idx="12">
                  <c:v>18/03/2020</c:v>
                </c:pt>
                <c:pt idx="13">
                  <c:v>19/03/2020</c:v>
                </c:pt>
                <c:pt idx="14">
                  <c:v>20/03/2020</c:v>
                </c:pt>
                <c:pt idx="15">
                  <c:v>23/03/2020</c:v>
                </c:pt>
                <c:pt idx="16">
                  <c:v>24/03/2020</c:v>
                </c:pt>
                <c:pt idx="17">
                  <c:v>25/03/2020</c:v>
                </c:pt>
                <c:pt idx="18">
                  <c:v>26/03/2020</c:v>
                </c:pt>
                <c:pt idx="19">
                  <c:v>27/03/2020</c:v>
                </c:pt>
                <c:pt idx="20">
                  <c:v>30/03/2020</c:v>
                </c:pt>
                <c:pt idx="21">
                  <c:v>31/03/2020</c:v>
                </c:pt>
              </c:strCache>
            </c:strRef>
          </c:cat>
          <c:val>
            <c:numRef>
              <c:f>Plan1!$I$16:$I$36</c:f>
              <c:numCache>
                <c:formatCode>0.000%</c:formatCode>
                <c:ptCount val="21"/>
                <c:pt idx="0">
                  <c:v>1.2380691879129824E-2</c:v>
                </c:pt>
                <c:pt idx="1">
                  <c:v>1.8912731254354664E-3</c:v>
                </c:pt>
                <c:pt idx="2">
                  <c:v>7.9340297490633205E-3</c:v>
                </c:pt>
                <c:pt idx="3">
                  <c:v>-2.5065127085827088E-3</c:v>
                </c:pt>
                <c:pt idx="4">
                  <c:v>-2.2982339737707691E-2</c:v>
                </c:pt>
                <c:pt idx="5">
                  <c:v>-6.2708607262061955E-3</c:v>
                </c:pt>
                <c:pt idx="6">
                  <c:v>3.5332606324971483E-3</c:v>
                </c:pt>
                <c:pt idx="7">
                  <c:v>4.0714016633343064E-3</c:v>
                </c:pt>
                <c:pt idx="8">
                  <c:v>-0.10145889551075782</c:v>
                </c:pt>
                <c:pt idx="9">
                  <c:v>4.6926190017344327E-2</c:v>
                </c:pt>
                <c:pt idx="10">
                  <c:v>-1.5692590888173097E-2</c:v>
                </c:pt>
                <c:pt idx="11">
                  <c:v>3.1947885985007973E-2</c:v>
                </c:pt>
                <c:pt idx="12">
                  <c:v>-2.6730295845477592E-2</c:v>
                </c:pt>
                <c:pt idx="13">
                  <c:v>-4.8551522956848392E-2</c:v>
                </c:pt>
                <c:pt idx="14">
                  <c:v>4.3837046218076159E-2</c:v>
                </c:pt>
                <c:pt idx="15">
                  <c:v>-2.7013092522575999E-2</c:v>
                </c:pt>
                <c:pt idx="16">
                  <c:v>-1.0228495271127347E-2</c:v>
                </c:pt>
                <c:pt idx="17">
                  <c:v>3.406878650227263E-4</c:v>
                </c:pt>
                <c:pt idx="18">
                  <c:v>3.8744100809263493E-2</c:v>
                </c:pt>
                <c:pt idx="19">
                  <c:v>3.2864949258391896E-2</c:v>
                </c:pt>
                <c:pt idx="20">
                  <c:v>1.157886781044537E-2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7787480"/>
        <c:axId val="357791792"/>
      </c:lineChart>
      <c:catAx>
        <c:axId val="357787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7791792"/>
        <c:crosses val="autoZero"/>
        <c:auto val="1"/>
        <c:lblAlgn val="ctr"/>
        <c:lblOffset val="100"/>
        <c:tickLblSkip val="10"/>
        <c:noMultiLvlLbl val="0"/>
      </c:catAx>
      <c:valAx>
        <c:axId val="357791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7787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325478987183239E-2"/>
          <c:y val="4.1764558839867467E-2"/>
          <c:w val="0.82755761297413233"/>
          <c:h val="0.94240754295274376"/>
        </c:manualLayout>
      </c:layout>
      <c:lineChart>
        <c:grouping val="standard"/>
        <c:varyColors val="0"/>
        <c:ser>
          <c:idx val="0"/>
          <c:order val="0"/>
          <c:tx>
            <c:strRef>
              <c:f>Plan2!$B$1</c:f>
              <c:strCache>
                <c:ptCount val="1"/>
                <c:pt idx="0">
                  <c:v>IGP-M</c:v>
                </c:pt>
              </c:strCache>
            </c:strRef>
          </c:tx>
          <c:marker>
            <c:symbol val="none"/>
          </c:marker>
          <c:cat>
            <c:numRef>
              <c:f>Plan2!$A$2:$A$13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Plan2!$B$2:$B$13</c:f>
              <c:numCache>
                <c:formatCode>0.00%</c:formatCode>
                <c:ptCount val="12"/>
                <c:pt idx="0">
                  <c:v>0.1242</c:v>
                </c:pt>
                <c:pt idx="1">
                  <c:v>1.2E-2</c:v>
                </c:pt>
                <c:pt idx="2">
                  <c:v>3.8399999999999997E-2</c:v>
                </c:pt>
                <c:pt idx="3">
                  <c:v>7.7399999999999997E-2</c:v>
                </c:pt>
                <c:pt idx="4">
                  <c:v>9.8000000000000004E-2</c:v>
                </c:pt>
                <c:pt idx="5">
                  <c:v>-1.7100000000000001E-2</c:v>
                </c:pt>
                <c:pt idx="6">
                  <c:v>0.1132</c:v>
                </c:pt>
                <c:pt idx="7">
                  <c:v>5.0900000000000001E-2</c:v>
                </c:pt>
                <c:pt idx="8">
                  <c:v>7.8100000000000003E-2</c:v>
                </c:pt>
                <c:pt idx="9">
                  <c:v>5.5199999999999999E-2</c:v>
                </c:pt>
                <c:pt idx="10">
                  <c:v>3.6700000000000003E-2</c:v>
                </c:pt>
                <c:pt idx="11">
                  <c:v>0.10539999999999999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Plan2!$C$1</c:f>
              <c:strCache>
                <c:ptCount val="1"/>
                <c:pt idx="0">
                  <c:v>INCC</c:v>
                </c:pt>
              </c:strCache>
            </c:strRef>
          </c:tx>
          <c:marker>
            <c:symbol val="none"/>
          </c:marker>
          <c:cat>
            <c:numRef>
              <c:f>Plan2!$A$2:$A$13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Plan2!$C$2:$C$13</c:f>
              <c:numCache>
                <c:formatCode>0.00%</c:formatCode>
                <c:ptCount val="12"/>
                <c:pt idx="0">
                  <c:v>0.1094</c:v>
                </c:pt>
                <c:pt idx="1">
                  <c:v>6.8400000000000002E-2</c:v>
                </c:pt>
                <c:pt idx="2">
                  <c:v>5.04E-2</c:v>
                </c:pt>
                <c:pt idx="3">
                  <c:v>6.0299999999999999E-2</c:v>
                </c:pt>
                <c:pt idx="4">
                  <c:v>0.1196</c:v>
                </c:pt>
                <c:pt idx="5">
                  <c:v>3.2000000000000001E-2</c:v>
                </c:pt>
                <c:pt idx="6">
                  <c:v>7.5600000000000001E-2</c:v>
                </c:pt>
                <c:pt idx="7">
                  <c:v>7.5800000000000006E-2</c:v>
                </c:pt>
                <c:pt idx="8">
                  <c:v>7.2599999999999998E-2</c:v>
                </c:pt>
                <c:pt idx="9">
                  <c:v>8.0600000000000005E-2</c:v>
                </c:pt>
                <c:pt idx="10">
                  <c:v>6.7400000000000002E-2</c:v>
                </c:pt>
                <c:pt idx="11">
                  <c:v>7.2099999999999997E-2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Plan2!$D$1</c:f>
              <c:strCache>
                <c:ptCount val="1"/>
                <c:pt idx="0">
                  <c:v>IPCA</c:v>
                </c:pt>
              </c:strCache>
            </c:strRef>
          </c:tx>
          <c:marker>
            <c:symbol val="none"/>
          </c:marker>
          <c:cat>
            <c:numRef>
              <c:f>Plan2!$A$2:$A$13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Plan2!$D$2:$D$13</c:f>
              <c:numCache>
                <c:formatCode>0.00%</c:formatCode>
                <c:ptCount val="12"/>
                <c:pt idx="0">
                  <c:v>7.5300000000000006E-2</c:v>
                </c:pt>
                <c:pt idx="1">
                  <c:v>5.8700000000000002E-2</c:v>
                </c:pt>
                <c:pt idx="2">
                  <c:v>2.9499999999999998E-2</c:v>
                </c:pt>
                <c:pt idx="3">
                  <c:v>4.36E-2</c:v>
                </c:pt>
                <c:pt idx="4">
                  <c:v>6.0999999999999999E-2</c:v>
                </c:pt>
                <c:pt idx="5">
                  <c:v>4.1799999999999997E-2</c:v>
                </c:pt>
                <c:pt idx="6">
                  <c:v>5.79E-2</c:v>
                </c:pt>
                <c:pt idx="7">
                  <c:v>6.5500000000000003E-2</c:v>
                </c:pt>
                <c:pt idx="8">
                  <c:v>5.7700000000000001E-2</c:v>
                </c:pt>
                <c:pt idx="9">
                  <c:v>5.8400000000000001E-2</c:v>
                </c:pt>
                <c:pt idx="10">
                  <c:v>6.4600000000000005E-2</c:v>
                </c:pt>
                <c:pt idx="11">
                  <c:v>0.107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7793752"/>
        <c:axId val="357794144"/>
      </c:lineChart>
      <c:catAx>
        <c:axId val="357793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7794144"/>
        <c:crosses val="autoZero"/>
        <c:auto val="1"/>
        <c:lblAlgn val="ctr"/>
        <c:lblOffset val="100"/>
        <c:noMultiLvlLbl val="0"/>
      </c:catAx>
      <c:valAx>
        <c:axId val="357794144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crossAx val="3577937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t-BR"/>
              <a:t>Evolução IPCA  a partir de 2013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Plan1!$K$2</c:f>
              <c:strCache>
                <c:ptCount val="1"/>
                <c:pt idx="0">
                  <c:v>IPCA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47625" h="69850"/>
              <a:contourClr>
                <a:schemeClr val="lt1"/>
              </a:contourClr>
            </a:sp3d>
          </c:spPr>
          <c:invertIfNegative val="0"/>
          <c:cat>
            <c:strRef>
              <c:f>Plan1!$J$3:$J$11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 (até junho)</c:v>
                </c:pt>
              </c:strCache>
            </c:strRef>
          </c:cat>
          <c:val>
            <c:numRef>
              <c:f>Plan1!$K$3:$K$11</c:f>
              <c:numCache>
                <c:formatCode>0.00%</c:formatCode>
                <c:ptCount val="9"/>
                <c:pt idx="0">
                  <c:v>5.8500000000000003E-2</c:v>
                </c:pt>
                <c:pt idx="1">
                  <c:v>6.4600000000000005E-2</c:v>
                </c:pt>
                <c:pt idx="2">
                  <c:v>0.1071</c:v>
                </c:pt>
                <c:pt idx="3">
                  <c:v>6.5799999999999997E-2</c:v>
                </c:pt>
                <c:pt idx="4">
                  <c:v>2.9399999999999999E-2</c:v>
                </c:pt>
                <c:pt idx="5">
                  <c:v>3.8600000000000002E-2</c:v>
                </c:pt>
                <c:pt idx="6">
                  <c:v>3.9100000000000003E-2</c:v>
                </c:pt>
                <c:pt idx="7">
                  <c:v>4.2300000000000004E-2</c:v>
                </c:pt>
                <c:pt idx="8">
                  <c:v>4.1300000000000003E-2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57788656"/>
        <c:axId val="357789048"/>
      </c:barChart>
      <c:catAx>
        <c:axId val="35778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7789048"/>
        <c:crosses val="autoZero"/>
        <c:auto val="1"/>
        <c:lblAlgn val="ctr"/>
        <c:lblOffset val="100"/>
        <c:noMultiLvlLbl val="0"/>
      </c:catAx>
      <c:valAx>
        <c:axId val="357789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778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800" b="1"/>
              <a:t>SELIC x IPCA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Plan1!$K$2</c:f>
              <c:strCache>
                <c:ptCount val="1"/>
                <c:pt idx="0">
                  <c:v>IPCA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Plan1!$J$3:$J$11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 (até junho)</c:v>
                </c:pt>
              </c:strCache>
            </c:strRef>
          </c:cat>
          <c:val>
            <c:numRef>
              <c:f>Plan1!$K$3:$K$11</c:f>
              <c:numCache>
                <c:formatCode>0.00%</c:formatCode>
                <c:ptCount val="9"/>
                <c:pt idx="0">
                  <c:v>5.8500000000000003E-2</c:v>
                </c:pt>
                <c:pt idx="1">
                  <c:v>6.4600000000000005E-2</c:v>
                </c:pt>
                <c:pt idx="2">
                  <c:v>0.1071</c:v>
                </c:pt>
                <c:pt idx="3">
                  <c:v>6.5799999999999997E-2</c:v>
                </c:pt>
                <c:pt idx="4">
                  <c:v>2.9399999999999999E-2</c:v>
                </c:pt>
                <c:pt idx="5">
                  <c:v>3.8600000000000002E-2</c:v>
                </c:pt>
                <c:pt idx="6">
                  <c:v>3.9100000000000003E-2</c:v>
                </c:pt>
                <c:pt idx="7">
                  <c:v>4.2300000000000004E-2</c:v>
                </c:pt>
                <c:pt idx="8">
                  <c:v>4.1300000000000003E-2</c:v>
                </c:pt>
              </c:numCache>
            </c:numRef>
          </c:val>
        </c:ser>
        <c:ser>
          <c:idx val="1"/>
          <c:order val="1"/>
          <c:tx>
            <c:strRef>
              <c:f>Plan1!$L$2</c:f>
              <c:strCache>
                <c:ptCount val="1"/>
                <c:pt idx="0">
                  <c:v>SELIC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Plan1!$J$3:$J$11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 (até junho)</c:v>
                </c:pt>
              </c:strCache>
            </c:strRef>
          </c:cat>
          <c:val>
            <c:numRef>
              <c:f>Plan1!$L$3:$L$11</c:f>
              <c:numCache>
                <c:formatCode>0.00%</c:formatCode>
                <c:ptCount val="9"/>
                <c:pt idx="0">
                  <c:v>8.2900000000000001E-2</c:v>
                </c:pt>
                <c:pt idx="1">
                  <c:v>0.1096</c:v>
                </c:pt>
                <c:pt idx="2">
                  <c:v>0.13469999999999999</c:v>
                </c:pt>
                <c:pt idx="3">
                  <c:v>0.14180000000000001</c:v>
                </c:pt>
                <c:pt idx="4">
                  <c:v>0.1011</c:v>
                </c:pt>
                <c:pt idx="5">
                  <c:v>6.5799999999999997E-2</c:v>
                </c:pt>
                <c:pt idx="6">
                  <c:v>6.0299999999999999E-2</c:v>
                </c:pt>
                <c:pt idx="7">
                  <c:v>2.75E-2</c:v>
                </c:pt>
                <c:pt idx="8">
                  <c:v>1.2699999999999999E-2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7792968"/>
        <c:axId val="357789832"/>
      </c:barChart>
      <c:catAx>
        <c:axId val="357792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7789832"/>
        <c:crosses val="autoZero"/>
        <c:auto val="1"/>
        <c:lblAlgn val="ctr"/>
        <c:lblOffset val="100"/>
        <c:noMultiLvlLbl val="0"/>
      </c:catAx>
      <c:valAx>
        <c:axId val="357789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7792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88CA0B-5266-4C6C-8B2E-51BDCC2800FF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37C4CB53-C0D6-4A67-9149-FA55E0C8C2AB}">
      <dgm:prSet phldrT="[Texto]"/>
      <dgm:spPr/>
      <dgm:t>
        <a:bodyPr/>
        <a:lstStyle/>
        <a:p>
          <a:r>
            <a:rPr lang="pt-BR" dirty="0" smtClean="0"/>
            <a:t>Seu dinheiro</a:t>
          </a:r>
          <a:endParaRPr lang="pt-BR" dirty="0"/>
        </a:p>
      </dgm:t>
    </dgm:pt>
    <dgm:pt modelId="{FA9DC3CA-4484-4223-9D46-48F2D4DD83A2}" type="parTrans" cxnId="{F2ECCD34-FC45-4ADD-92BA-7279C2750129}">
      <dgm:prSet/>
      <dgm:spPr/>
      <dgm:t>
        <a:bodyPr/>
        <a:lstStyle/>
        <a:p>
          <a:endParaRPr lang="pt-BR"/>
        </a:p>
      </dgm:t>
    </dgm:pt>
    <dgm:pt modelId="{32407B57-26DF-406F-AC85-5A448AF64D6D}" type="sibTrans" cxnId="{F2ECCD34-FC45-4ADD-92BA-7279C2750129}">
      <dgm:prSet/>
      <dgm:spPr/>
      <dgm:t>
        <a:bodyPr/>
        <a:lstStyle/>
        <a:p>
          <a:endParaRPr lang="pt-BR"/>
        </a:p>
      </dgm:t>
    </dgm:pt>
    <dgm:pt modelId="{CADF703A-C06D-437C-8588-049067C7102A}">
      <dgm:prSet phldrT="[Texto]"/>
      <dgm:spPr/>
      <dgm:t>
        <a:bodyPr/>
        <a:lstStyle/>
        <a:p>
          <a:r>
            <a:rPr lang="pt-BR" dirty="0" smtClean="0"/>
            <a:t>Corretora</a:t>
          </a:r>
        </a:p>
        <a:p>
          <a:r>
            <a:rPr lang="pt-BR" dirty="0" smtClean="0"/>
            <a:t>(cobra TAXA)</a:t>
          </a:r>
          <a:endParaRPr lang="pt-BR" dirty="0"/>
        </a:p>
      </dgm:t>
    </dgm:pt>
    <dgm:pt modelId="{35A267CE-3A31-41C7-9568-5D0F72731669}" type="parTrans" cxnId="{2726F0A6-B1B3-4404-AABC-26B469DEBBE7}">
      <dgm:prSet/>
      <dgm:spPr/>
      <dgm:t>
        <a:bodyPr/>
        <a:lstStyle/>
        <a:p>
          <a:endParaRPr lang="pt-BR"/>
        </a:p>
      </dgm:t>
    </dgm:pt>
    <dgm:pt modelId="{AC2873CE-C56B-4475-AC0D-B6A63140217B}" type="sibTrans" cxnId="{2726F0A6-B1B3-4404-AABC-26B469DEBBE7}">
      <dgm:prSet/>
      <dgm:spPr/>
      <dgm:t>
        <a:bodyPr/>
        <a:lstStyle/>
        <a:p>
          <a:endParaRPr lang="pt-BR"/>
        </a:p>
      </dgm:t>
    </dgm:pt>
    <dgm:pt modelId="{1774D767-E0D7-4981-9D22-FC401BD68C1A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Fundos, Títulos, Ações </a:t>
          </a:r>
          <a:r>
            <a:rPr lang="pt-BR" dirty="0" err="1" smtClean="0">
              <a:solidFill>
                <a:schemeClr val="tx1"/>
              </a:solidFill>
            </a:rPr>
            <a:t>etc</a:t>
          </a:r>
          <a:endParaRPr lang="pt-BR" dirty="0">
            <a:solidFill>
              <a:schemeClr val="tx1"/>
            </a:solidFill>
          </a:endParaRPr>
        </a:p>
      </dgm:t>
    </dgm:pt>
    <dgm:pt modelId="{633B0C05-8182-437D-A28A-1425A32C1BE3}" type="parTrans" cxnId="{4C94C694-C1BD-41FE-8D54-83E349FE5745}">
      <dgm:prSet/>
      <dgm:spPr/>
      <dgm:t>
        <a:bodyPr/>
        <a:lstStyle/>
        <a:p>
          <a:endParaRPr lang="pt-BR"/>
        </a:p>
      </dgm:t>
    </dgm:pt>
    <dgm:pt modelId="{DE9964B1-25E9-4AD6-AEBD-66F8DC76E83B}" type="sibTrans" cxnId="{4C94C694-C1BD-41FE-8D54-83E349FE5745}">
      <dgm:prSet/>
      <dgm:spPr/>
      <dgm:t>
        <a:bodyPr/>
        <a:lstStyle/>
        <a:p>
          <a:endParaRPr lang="pt-BR"/>
        </a:p>
      </dgm:t>
    </dgm:pt>
    <dgm:pt modelId="{F082EA56-DF94-4F05-A613-E42A379E7D70}" type="pres">
      <dgm:prSet presAssocID="{5188CA0B-5266-4C6C-8B2E-51BDCC2800FF}" presName="CompostProcess" presStyleCnt="0">
        <dgm:presLayoutVars>
          <dgm:dir/>
          <dgm:resizeHandles val="exact"/>
        </dgm:presLayoutVars>
      </dgm:prSet>
      <dgm:spPr/>
    </dgm:pt>
    <dgm:pt modelId="{DA74805C-BF57-4CAB-8BF5-2E0705C714F0}" type="pres">
      <dgm:prSet presAssocID="{5188CA0B-5266-4C6C-8B2E-51BDCC2800FF}" presName="arrow" presStyleLbl="bgShp" presStyleIdx="0" presStyleCnt="1"/>
      <dgm:spPr/>
    </dgm:pt>
    <dgm:pt modelId="{BA29E540-E8A6-48FC-BB6E-5E14055F76E1}" type="pres">
      <dgm:prSet presAssocID="{5188CA0B-5266-4C6C-8B2E-51BDCC2800FF}" presName="linearProcess" presStyleCnt="0"/>
      <dgm:spPr/>
    </dgm:pt>
    <dgm:pt modelId="{E0056F78-C591-47EE-ADF9-5FB8A72BD820}" type="pres">
      <dgm:prSet presAssocID="{37C4CB53-C0D6-4A67-9149-FA55E0C8C2A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9A22F41-D568-4B53-B94E-C020F30A51CE}" type="pres">
      <dgm:prSet presAssocID="{32407B57-26DF-406F-AC85-5A448AF64D6D}" presName="sibTrans" presStyleCnt="0"/>
      <dgm:spPr/>
    </dgm:pt>
    <dgm:pt modelId="{A67275F7-9D6D-45B4-986A-971D10BBC7D7}" type="pres">
      <dgm:prSet presAssocID="{CADF703A-C06D-437C-8588-049067C7102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653824C-3673-46A1-A2E1-D5E1B9A492BA}" type="pres">
      <dgm:prSet presAssocID="{AC2873CE-C56B-4475-AC0D-B6A63140217B}" presName="sibTrans" presStyleCnt="0"/>
      <dgm:spPr/>
    </dgm:pt>
    <dgm:pt modelId="{75C23D36-CF97-436F-A00B-546CC9517092}" type="pres">
      <dgm:prSet presAssocID="{1774D767-E0D7-4981-9D22-FC401BD68C1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726F0A6-B1B3-4404-AABC-26B469DEBBE7}" srcId="{5188CA0B-5266-4C6C-8B2E-51BDCC2800FF}" destId="{CADF703A-C06D-437C-8588-049067C7102A}" srcOrd="1" destOrd="0" parTransId="{35A267CE-3A31-41C7-9568-5D0F72731669}" sibTransId="{AC2873CE-C56B-4475-AC0D-B6A63140217B}"/>
    <dgm:cxn modelId="{C137E14E-0DF5-4A28-B457-7E2C92620187}" type="presOf" srcId="{1774D767-E0D7-4981-9D22-FC401BD68C1A}" destId="{75C23D36-CF97-436F-A00B-546CC9517092}" srcOrd="0" destOrd="0" presId="urn:microsoft.com/office/officeart/2005/8/layout/hProcess9"/>
    <dgm:cxn modelId="{6D9B6F3B-CF92-4F1F-969A-5D5B8FDDB536}" type="presOf" srcId="{5188CA0B-5266-4C6C-8B2E-51BDCC2800FF}" destId="{F082EA56-DF94-4F05-A613-E42A379E7D70}" srcOrd="0" destOrd="0" presId="urn:microsoft.com/office/officeart/2005/8/layout/hProcess9"/>
    <dgm:cxn modelId="{F2ECCD34-FC45-4ADD-92BA-7279C2750129}" srcId="{5188CA0B-5266-4C6C-8B2E-51BDCC2800FF}" destId="{37C4CB53-C0D6-4A67-9149-FA55E0C8C2AB}" srcOrd="0" destOrd="0" parTransId="{FA9DC3CA-4484-4223-9D46-48F2D4DD83A2}" sibTransId="{32407B57-26DF-406F-AC85-5A448AF64D6D}"/>
    <dgm:cxn modelId="{EAE453B4-3FCA-45A4-9EB9-7C16FB548F3E}" type="presOf" srcId="{37C4CB53-C0D6-4A67-9149-FA55E0C8C2AB}" destId="{E0056F78-C591-47EE-ADF9-5FB8A72BD820}" srcOrd="0" destOrd="0" presId="urn:microsoft.com/office/officeart/2005/8/layout/hProcess9"/>
    <dgm:cxn modelId="{A742CEF0-0C0C-4710-B302-152272A79343}" type="presOf" srcId="{CADF703A-C06D-437C-8588-049067C7102A}" destId="{A67275F7-9D6D-45B4-986A-971D10BBC7D7}" srcOrd="0" destOrd="0" presId="urn:microsoft.com/office/officeart/2005/8/layout/hProcess9"/>
    <dgm:cxn modelId="{4C94C694-C1BD-41FE-8D54-83E349FE5745}" srcId="{5188CA0B-5266-4C6C-8B2E-51BDCC2800FF}" destId="{1774D767-E0D7-4981-9D22-FC401BD68C1A}" srcOrd="2" destOrd="0" parTransId="{633B0C05-8182-437D-A28A-1425A32C1BE3}" sibTransId="{DE9964B1-25E9-4AD6-AEBD-66F8DC76E83B}"/>
    <dgm:cxn modelId="{4D879A86-3DEC-413B-9D21-95969818E3EC}" type="presParOf" srcId="{F082EA56-DF94-4F05-A613-E42A379E7D70}" destId="{DA74805C-BF57-4CAB-8BF5-2E0705C714F0}" srcOrd="0" destOrd="0" presId="urn:microsoft.com/office/officeart/2005/8/layout/hProcess9"/>
    <dgm:cxn modelId="{A5F93701-27E3-43B1-835B-6D46BFB493E8}" type="presParOf" srcId="{F082EA56-DF94-4F05-A613-E42A379E7D70}" destId="{BA29E540-E8A6-48FC-BB6E-5E14055F76E1}" srcOrd="1" destOrd="0" presId="urn:microsoft.com/office/officeart/2005/8/layout/hProcess9"/>
    <dgm:cxn modelId="{EA07884F-8031-4914-A5A2-90353323AEC8}" type="presParOf" srcId="{BA29E540-E8A6-48FC-BB6E-5E14055F76E1}" destId="{E0056F78-C591-47EE-ADF9-5FB8A72BD820}" srcOrd="0" destOrd="0" presId="urn:microsoft.com/office/officeart/2005/8/layout/hProcess9"/>
    <dgm:cxn modelId="{2F5946E2-7A7C-4013-9331-0541E3E679A7}" type="presParOf" srcId="{BA29E540-E8A6-48FC-BB6E-5E14055F76E1}" destId="{A9A22F41-D568-4B53-B94E-C020F30A51CE}" srcOrd="1" destOrd="0" presId="urn:microsoft.com/office/officeart/2005/8/layout/hProcess9"/>
    <dgm:cxn modelId="{29B71DF1-99A0-48C4-882D-68D76F0DC9CA}" type="presParOf" srcId="{BA29E540-E8A6-48FC-BB6E-5E14055F76E1}" destId="{A67275F7-9D6D-45B4-986A-971D10BBC7D7}" srcOrd="2" destOrd="0" presId="urn:microsoft.com/office/officeart/2005/8/layout/hProcess9"/>
    <dgm:cxn modelId="{74E6F1E0-4C35-49B8-BFE0-0A3769EB7838}" type="presParOf" srcId="{BA29E540-E8A6-48FC-BB6E-5E14055F76E1}" destId="{0653824C-3673-46A1-A2E1-D5E1B9A492BA}" srcOrd="3" destOrd="0" presId="urn:microsoft.com/office/officeart/2005/8/layout/hProcess9"/>
    <dgm:cxn modelId="{8DA971A2-3BA7-47E9-8AFE-E27FD979AF8D}" type="presParOf" srcId="{BA29E540-E8A6-48FC-BB6E-5E14055F76E1}" destId="{75C23D36-CF97-436F-A00B-546CC951709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4630A-FCF1-43EE-A223-679DD66787FC}" type="datetimeFigureOut">
              <a:rPr lang="pt-BR" smtClean="0"/>
              <a:t>11/07/2021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5A22B-7DE4-488C-9343-776456B668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0628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2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59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5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2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2343150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300" b="1">
                <a:solidFill>
                  <a:schemeClr val="tx2"/>
                </a:solidFill>
              </a:defRPr>
            </a:lvl1pPr>
            <a:lvl2pPr marL="342882" indent="0" algn="ctr">
              <a:buNone/>
            </a:lvl2pPr>
            <a:lvl3pPr marL="685764" indent="0" algn="ctr">
              <a:buNone/>
            </a:lvl3pPr>
            <a:lvl4pPr marL="1028647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4" indent="0" algn="ctr">
              <a:buNone/>
            </a:lvl7pPr>
            <a:lvl8pPr marL="2400177" indent="0" algn="ctr">
              <a:buNone/>
            </a:lvl8pPr>
            <a:lvl9pPr marL="2743059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371" y="832948"/>
            <a:ext cx="1714500" cy="381000"/>
          </a:xfrm>
        </p:spPr>
        <p:txBody>
          <a:bodyPr/>
          <a:lstStyle/>
          <a:p>
            <a:fld id="{2EAFCFB7-0662-4950-B842-D91136DD0A31}" type="datetimeFigureOut">
              <a:rPr lang="pt-BR" smtClean="0"/>
              <a:t>11/07/2021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469" y="3088246"/>
            <a:ext cx="27432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2" name="Retângulo 11"/>
          <p:cNvSpPr/>
          <p:nvPr/>
        </p:nvSpPr>
        <p:spPr bwMode="auto">
          <a:xfrm>
            <a:off x="276337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27" name="Retângulo 26"/>
          <p:cNvSpPr/>
          <p:nvPr/>
        </p:nvSpPr>
        <p:spPr bwMode="auto">
          <a:xfrm>
            <a:off x="1219201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4125475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4341114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5" name="Elipse 24"/>
          <p:cNvSpPr/>
          <p:nvPr/>
        </p:nvSpPr>
        <p:spPr>
          <a:xfrm>
            <a:off x="1905000" y="337185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3696530"/>
            <a:ext cx="609600" cy="388143"/>
          </a:xfrm>
        </p:spPr>
        <p:txBody>
          <a:bodyPr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CFB7-0662-4950-B842-D91136DD0A31}" type="datetimeFigureOut">
              <a:rPr lang="pt-BR" smtClean="0"/>
              <a:t>11/07/2021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676400" cy="4388644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CFB7-0662-4950-B842-D91136DD0A31}" type="datetimeFigureOut">
              <a:rPr lang="pt-BR" smtClean="0"/>
              <a:t>11/07/2021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EAFCFB7-0662-4950-B842-D91136DD0A31}" type="datetimeFigureOut">
              <a:rPr lang="pt-BR" smtClean="0"/>
              <a:t>11/07/2021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3">
        <p:tmplLst>
          <p:tmpl lvl="1">
            <p:tnLst>
              <p:par>
                <p:cTn presetID="16" presetClass="entr" presetSubtype="2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6" presetClass="entr" presetSubtype="2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6" presetClass="entr" presetSubtype="2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171703"/>
            <a:ext cx="6172200" cy="1540193"/>
          </a:xfrm>
        </p:spPr>
        <p:txBody>
          <a:bodyPr/>
          <a:lstStyle>
            <a:lvl1pPr algn="l">
              <a:buNone/>
              <a:defRPr sz="23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 anchor="t"/>
          <a:lstStyle>
            <a:lvl1pPr marL="0" indent="0">
              <a:buNone/>
              <a:defRPr sz="1300" b="1">
                <a:solidFill>
                  <a:schemeClr val="tx2"/>
                </a:solidFill>
              </a:defRPr>
            </a:lvl1pPr>
            <a:lvl2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9006" y="830199"/>
            <a:ext cx="1714500" cy="381000"/>
          </a:xfrm>
        </p:spPr>
        <p:txBody>
          <a:bodyPr/>
          <a:lstStyle/>
          <a:p>
            <a:fld id="{2EAFCFB7-0662-4950-B842-D91136DD0A31}" type="datetimeFigureOut">
              <a:rPr lang="pt-BR" smtClean="0"/>
              <a:t>11/07/2021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656" y="3086100"/>
            <a:ext cx="27432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0" name="Retângulo 9"/>
          <p:cNvSpPr/>
          <p:nvPr/>
        </p:nvSpPr>
        <p:spPr bwMode="auto">
          <a:xfrm>
            <a:off x="276337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8" name="Retângulo 17"/>
          <p:cNvSpPr/>
          <p:nvPr/>
        </p:nvSpPr>
        <p:spPr bwMode="auto">
          <a:xfrm>
            <a:off x="1219201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4125475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4343400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3359916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3696530"/>
            <a:ext cx="609600" cy="388143"/>
          </a:xfrm>
        </p:spPr>
        <p:txBody>
          <a:bodyPr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CFB7-0662-4950-B842-D91136DD0A31}" type="datetimeFigureOut">
              <a:rPr lang="pt-BR" smtClean="0"/>
              <a:t>11/07/2021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200151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200151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CFB7-0662-4950-B842-D91136DD0A31}" type="datetimeFigureOut">
              <a:rPr lang="pt-BR" smtClean="0"/>
              <a:t>11/07/2021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1771651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AFCFB7-0662-4950-B842-D91136DD0A31}" type="datetimeFigureOut">
              <a:rPr lang="pt-BR" smtClean="0"/>
              <a:t>11/07/2021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CFB7-0662-4950-B842-D91136DD0A31}" type="datetimeFigureOut">
              <a:rPr lang="pt-BR" smtClean="0"/>
              <a:t>11/07/2021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4160521" y="2343150"/>
            <a:ext cx="4732020" cy="457200"/>
          </a:xfrm>
        </p:spPr>
        <p:txBody>
          <a:bodyPr anchor="b"/>
          <a:lstStyle>
            <a:lvl1pPr algn="l">
              <a:buNone/>
              <a:defRPr sz="15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05741"/>
            <a:ext cx="1527048" cy="3737610"/>
          </a:xfrm>
        </p:spPr>
        <p:txBody>
          <a:bodyPr/>
          <a:lstStyle>
            <a:lvl1pPr marL="0" indent="0">
              <a:spcBef>
                <a:spcPts val="300"/>
              </a:spcBef>
              <a:spcAft>
                <a:spcPts val="750"/>
              </a:spcAft>
              <a:buNone/>
              <a:defRPr sz="900"/>
            </a:lvl1pPr>
            <a:lvl2pPr>
              <a:buNone/>
              <a:defRPr sz="900"/>
            </a:lvl2pPr>
            <a:lvl3pPr>
              <a:buNone/>
              <a:defRPr sz="8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4" name="Elipse 13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EAFCFB7-0662-4950-B842-D91136DD0A31}" type="datetimeFigureOut">
              <a:rPr lang="pt-BR" smtClean="0"/>
              <a:t>11/07/2021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3" name="Elipse 12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 anchor="b"/>
          <a:lstStyle>
            <a:lvl1pPr algn="l">
              <a:buNone/>
              <a:defRPr sz="15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24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9" y="198596"/>
            <a:ext cx="1524000" cy="3717036"/>
          </a:xfrm>
        </p:spPr>
        <p:txBody>
          <a:bodyPr rot="0" spcFirstLastPara="0" vertOverflow="overflow" horzOverflow="overflow" vert="horz" wrap="square" lIns="91435" tIns="45718" rIns="91435" bIns="45718" numCol="1" spcCol="274306" rtlCol="0" fromWordArt="0" anchor="t" anchorCtr="0" forceAA="0" compatLnSpc="1">
            <a:normAutofit/>
          </a:bodyPr>
          <a:lstStyle>
            <a:lvl1pPr marL="0" indent="0">
              <a:spcBef>
                <a:spcPts val="75"/>
              </a:spcBef>
              <a:spcAft>
                <a:spcPts val="300"/>
              </a:spcAft>
              <a:buFontTx/>
              <a:buNone/>
              <a:defRPr sz="9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AFCFB7-0662-4950-B842-D91136DD0A31}" type="datetimeFigureOut">
              <a:rPr lang="pt-BR" smtClean="0"/>
              <a:t>11/07/2021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lIns="91435" tIns="45718" rIns="91435" bIns="45718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840981" y="763382"/>
            <a:ext cx="1508760" cy="384048"/>
          </a:xfrm>
          <a:prstGeom prst="rect">
            <a:avLst/>
          </a:prstGeom>
        </p:spPr>
        <p:txBody>
          <a:bodyPr vert="horz" lIns="91435" tIns="45718" rIns="91435" bIns="45718" anchor="ctr" anchorCtr="0"/>
          <a:lstStyle>
            <a:lvl1pPr algn="r"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fld id="{2EAFCFB7-0662-4950-B842-D91136DD0A31}" type="datetimeFigureOut">
              <a:rPr lang="pt-BR" smtClean="0"/>
              <a:t>11/07/2021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7390237" y="2757210"/>
            <a:ext cx="2400300" cy="365760"/>
          </a:xfrm>
          <a:prstGeom prst="rect">
            <a:avLst/>
          </a:prstGeom>
        </p:spPr>
        <p:txBody>
          <a:bodyPr vert="horz" lIns="91435" tIns="45718" rIns="91435" bIns="45718" anchor="ctr" anchorCtr="0"/>
          <a:lstStyle>
            <a:lvl1pPr algn="l"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2" name="Elipse 11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4300539"/>
            <a:ext cx="609600" cy="390906"/>
          </a:xfrm>
          <a:prstGeom prst="rect">
            <a:avLst/>
          </a:prstGeom>
        </p:spPr>
        <p:txBody>
          <a:bodyPr vert="horz" lIns="91435" tIns="45718" rIns="91435" bIns="45718" anchor="ctr"/>
          <a:lstStyle>
            <a:lvl1pPr algn="ctr" eaLnBrk="1" latinLnBrk="0" hangingPunct="1">
              <a:defRPr kumimoji="0" sz="1100" b="1">
                <a:solidFill>
                  <a:srgbClr val="FFFFFF"/>
                </a:solidFill>
              </a:defRPr>
            </a:lvl1pPr>
          </a:lstStyle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23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5730" indent="-205730" algn="l" rtl="0" eaLnBrk="1" latinLnBrk="0" hangingPunct="1">
        <a:spcBef>
          <a:spcPts val="450"/>
        </a:spcBef>
        <a:buClr>
          <a:schemeClr val="accent1"/>
        </a:buClr>
        <a:buSzPct val="7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80035" indent="-20573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4" indent="-137153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1494" indent="-137153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24" indent="-137153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02953" indent="-137153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508682" indent="-137153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1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1714412" indent="-137153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1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1920141" indent="-137153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1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eapandra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hii.com.br/IPCAE_Historico.html" TargetMode="Externa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s://daycovaldigital.com.br/produtos/cdb" TargetMode="Externa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s://yubb.com.br/" TargetMode="Externa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s://yubb.com.br/" TargetMode="Externa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77480" y="1707654"/>
            <a:ext cx="6552728" cy="1065579"/>
          </a:xfrm>
        </p:spPr>
        <p:txBody>
          <a:bodyPr>
            <a:noAutofit/>
          </a:bodyPr>
          <a:lstStyle/>
          <a:p>
            <a:pPr algn="ctr"/>
            <a:r>
              <a:rPr lang="pt-BR" sz="3200" dirty="0" smtClean="0">
                <a:solidFill>
                  <a:schemeClr val="accent1"/>
                </a:solidFill>
              </a:rPr>
              <a:t>Aula 1</a:t>
            </a:r>
            <a:r>
              <a:rPr lang="pt-BR" sz="3200" dirty="0" smtClean="0"/>
              <a:t>: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 smtClean="0"/>
              <a:t>TESOURO DIRETO, </a:t>
            </a:r>
            <a:br>
              <a:rPr lang="pt-BR" sz="3200" dirty="0" smtClean="0"/>
            </a:br>
            <a:r>
              <a:rPr lang="pt-BR" sz="3200" dirty="0" smtClean="0"/>
              <a:t>CDB e LCI</a:t>
            </a:r>
            <a:endParaRPr lang="pt-BR" sz="3200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2267744" y="3435846"/>
            <a:ext cx="6172200" cy="77152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t-BR" sz="1600" dirty="0" smtClean="0"/>
              <a:t>Prof. </a:t>
            </a:r>
            <a:r>
              <a:rPr lang="pt-BR" sz="1600" dirty="0" err="1" smtClean="0"/>
              <a:t>Elisson</a:t>
            </a:r>
            <a:r>
              <a:rPr lang="pt-BR" sz="1600" dirty="0" smtClean="0"/>
              <a:t> de Andrade</a:t>
            </a:r>
          </a:p>
          <a:p>
            <a:pPr algn="ctr"/>
            <a:r>
              <a:rPr lang="pt-BR" sz="1600" dirty="0" smtClean="0">
                <a:hlinkClick r:id="rId2"/>
              </a:rPr>
              <a:t>eapandra@gmail.com</a:t>
            </a:r>
            <a:endParaRPr lang="pt-BR" sz="1600" dirty="0" smtClean="0"/>
          </a:p>
          <a:p>
            <a:pPr algn="ctr"/>
            <a:r>
              <a:rPr lang="pt-BR" sz="1600" u="sng" dirty="0" smtClean="0">
                <a:solidFill>
                  <a:schemeClr val="accent2">
                    <a:lumMod val="75000"/>
                  </a:schemeClr>
                </a:solidFill>
              </a:rPr>
              <a:t>@</a:t>
            </a:r>
            <a:r>
              <a:rPr lang="pt-BR" sz="1600" u="sng" dirty="0" err="1" smtClean="0">
                <a:solidFill>
                  <a:schemeClr val="accent2">
                    <a:lumMod val="75000"/>
                  </a:schemeClr>
                </a:solidFill>
              </a:rPr>
              <a:t>elisson.investimentos</a:t>
            </a:r>
            <a:endParaRPr lang="pt-BR" sz="1600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24217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12347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3"/>
                </a:solidFill>
              </a:rPr>
              <a:t>FORMA MATEMÁTICA </a:t>
            </a:r>
            <a:r>
              <a:rPr lang="pt-BR" dirty="0" smtClean="0"/>
              <a:t>de entender essa relação entre expectativas e preço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3104352" y="915566"/>
                <a:ext cx="271927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𝑉𝐹</m:t>
                      </m:r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𝑉𝑃</m:t>
                      </m:r>
                      <m:sSup>
                        <m:sSup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352" y="915566"/>
                <a:ext cx="2719271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/>
          <p:cNvSpPr txBox="1"/>
          <p:nvPr/>
        </p:nvSpPr>
        <p:spPr>
          <a:xfrm>
            <a:off x="251520" y="163564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APLICAÇÃO: </a:t>
            </a:r>
            <a:r>
              <a:rPr lang="pt-BR" dirty="0" smtClean="0"/>
              <a:t>uma pessoa investe R$2.000,00 a uma taxa de 1% ao mês, ao longo de 15 meses. Quanto terá de dinheiro ao final do período?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2267744" y="2523054"/>
                <a:ext cx="3799373" cy="4357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𝑉𝐹</m:t>
                      </m:r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2.000</m:t>
                      </m:r>
                      <m:sSup>
                        <m:sSup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1+0,01</m:t>
                              </m:r>
                            </m:e>
                          </m:d>
                        </m:e>
                        <m:sup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2523054"/>
                <a:ext cx="3799373" cy="4357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2237010" y="3424813"/>
                <a:ext cx="236481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𝑉𝐹</m:t>
                      </m:r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2.321,93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010" y="3424813"/>
                <a:ext cx="2364815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028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12347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Porém, no caso do prefixado, queremos sempre achar o VP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323528" y="1203598"/>
                <a:ext cx="271927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𝑉𝐹</m:t>
                      </m:r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𝑉𝑃</m:t>
                      </m:r>
                      <m:sSup>
                        <m:sSup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203598"/>
                <a:ext cx="2719271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/>
          <p:cNvSpPr txBox="1"/>
          <p:nvPr/>
        </p:nvSpPr>
        <p:spPr>
          <a:xfrm>
            <a:off x="303691" y="2132713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Como os títulos prefixados são sempre no valor de </a:t>
            </a:r>
            <a:r>
              <a:rPr lang="pt-BR" b="1" dirty="0" smtClean="0">
                <a:solidFill>
                  <a:schemeClr val="accent3"/>
                </a:solidFill>
              </a:rPr>
              <a:t>R$1.000,00</a:t>
            </a:r>
            <a:endParaRPr lang="pt-BR" b="1" dirty="0">
              <a:solidFill>
                <a:schemeClr val="accent3"/>
              </a:solidFill>
            </a:endParaRPr>
          </a:p>
        </p:txBody>
      </p:sp>
      <p:cxnSp>
        <p:nvCxnSpPr>
          <p:cNvPr id="10" name="Conector de seta reta 9"/>
          <p:cNvCxnSpPr/>
          <p:nvPr/>
        </p:nvCxnSpPr>
        <p:spPr>
          <a:xfrm>
            <a:off x="3275856" y="1419041"/>
            <a:ext cx="158417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5093089" y="985268"/>
                <a:ext cx="2261196" cy="867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𝑉𝑃</m:t>
                      </m:r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𝑉𝐹</m:t>
                          </m:r>
                        </m:num>
                        <m:den>
                          <m:sSup>
                            <m:sSup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089" y="985268"/>
                <a:ext cx="2261196" cy="86754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2937346" y="2781943"/>
                <a:ext cx="2261196" cy="867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𝑉𝑃</m:t>
                      </m:r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1.000</m:t>
                          </m:r>
                        </m:num>
                        <m:den>
                          <m:sSup>
                            <m:sSup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346" y="2781943"/>
                <a:ext cx="2261196" cy="86754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ixaDeTexto 12"/>
          <p:cNvSpPr txBox="1"/>
          <p:nvPr/>
        </p:nvSpPr>
        <p:spPr>
          <a:xfrm>
            <a:off x="323528" y="387947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Sendo </a:t>
            </a:r>
            <a:r>
              <a:rPr lang="pt-BR" b="1" dirty="0" smtClean="0">
                <a:solidFill>
                  <a:schemeClr val="accent3"/>
                </a:solidFill>
              </a:rPr>
              <a:t>VP </a:t>
            </a:r>
            <a:r>
              <a:rPr lang="pt-BR" b="1" dirty="0" smtClean="0"/>
              <a:t>o preço e </a:t>
            </a:r>
            <a:r>
              <a:rPr lang="pt-BR" b="1" dirty="0" smtClean="0">
                <a:solidFill>
                  <a:schemeClr val="accent3"/>
                </a:solidFill>
              </a:rPr>
              <a:t>i</a:t>
            </a:r>
            <a:r>
              <a:rPr lang="pt-BR" b="1" dirty="0" smtClean="0"/>
              <a:t> a expectativa do mercado quanto à SELIC</a:t>
            </a:r>
            <a:endParaRPr lang="pt-BR" b="1" dirty="0">
              <a:solidFill>
                <a:schemeClr val="accent3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31669" y="443637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Quando </a:t>
            </a:r>
            <a:r>
              <a:rPr lang="pt-BR" b="1" dirty="0" smtClean="0">
                <a:solidFill>
                  <a:schemeClr val="accent3"/>
                </a:solidFill>
              </a:rPr>
              <a:t>i</a:t>
            </a:r>
            <a:r>
              <a:rPr lang="pt-BR" b="1" dirty="0" smtClean="0"/>
              <a:t> aumenta, o </a:t>
            </a:r>
            <a:r>
              <a:rPr lang="pt-BR" b="1" dirty="0" smtClean="0">
                <a:solidFill>
                  <a:schemeClr val="accent3"/>
                </a:solidFill>
              </a:rPr>
              <a:t>VP</a:t>
            </a:r>
            <a:r>
              <a:rPr lang="pt-BR" b="1" dirty="0" smtClean="0"/>
              <a:t> diminui (veja a seguir)</a:t>
            </a:r>
            <a:endParaRPr lang="pt-BR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49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195486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Considere um prazo de </a:t>
            </a:r>
            <a:r>
              <a:rPr lang="pt-BR" b="1" dirty="0" smtClean="0">
                <a:solidFill>
                  <a:schemeClr val="accent3"/>
                </a:solidFill>
              </a:rPr>
              <a:t>36 meses </a:t>
            </a:r>
            <a:r>
              <a:rPr lang="pt-BR" dirty="0" smtClean="0"/>
              <a:t>para vencer um título...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1835696" y="1266765"/>
                <a:ext cx="2376264" cy="6217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𝑉𝑃</m:t>
                      </m:r>
                      <m:r>
                        <a:rPr lang="pt-BR" sz="20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1.000</m:t>
                          </m:r>
                        </m:num>
                        <m:den>
                          <m:sSup>
                            <m:sSup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1+0,01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36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1266765"/>
                <a:ext cx="2376264" cy="62170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/>
          <p:cNvSpPr txBox="1"/>
          <p:nvPr/>
        </p:nvSpPr>
        <p:spPr>
          <a:xfrm>
            <a:off x="539552" y="1275606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i = </a:t>
            </a:r>
            <a:r>
              <a:rPr lang="pt-BR" b="1" dirty="0" smtClean="0">
                <a:solidFill>
                  <a:schemeClr val="accent3"/>
                </a:solidFill>
              </a:rPr>
              <a:t>1%</a:t>
            </a:r>
            <a:r>
              <a:rPr lang="pt-BR" dirty="0" smtClean="0"/>
              <a:t> ao mês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4427984" y="1266765"/>
                <a:ext cx="1728192" cy="6107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𝑉𝑃</m:t>
                      </m:r>
                      <m:r>
                        <a:rPr lang="pt-BR" sz="20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1.000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1,4307</m:t>
                          </m:r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1266765"/>
                <a:ext cx="1728192" cy="61074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ixaDeTexto 6"/>
          <p:cNvSpPr txBox="1"/>
          <p:nvPr/>
        </p:nvSpPr>
        <p:spPr>
          <a:xfrm>
            <a:off x="6444208" y="127560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Preço do título =</a:t>
            </a:r>
          </a:p>
          <a:p>
            <a:pPr algn="ctr"/>
            <a:r>
              <a:rPr lang="pt-BR" b="1" dirty="0" smtClean="0">
                <a:solidFill>
                  <a:schemeClr val="accent3"/>
                </a:solidFill>
              </a:rPr>
              <a:t>R$698,92</a:t>
            </a:r>
            <a:endParaRPr lang="pt-BR" b="1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1835696" y="2666136"/>
                <a:ext cx="2376264" cy="6217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𝑉𝑃</m:t>
                      </m:r>
                      <m:r>
                        <a:rPr lang="pt-BR" sz="20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1.000</m:t>
                          </m:r>
                        </m:num>
                        <m:den>
                          <m:sSup>
                            <m:sSup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1+0,02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36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2666136"/>
                <a:ext cx="2376264" cy="62170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/>
          <p:cNvSpPr txBox="1"/>
          <p:nvPr/>
        </p:nvSpPr>
        <p:spPr>
          <a:xfrm>
            <a:off x="539552" y="2674977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i = </a:t>
            </a:r>
            <a:r>
              <a:rPr lang="pt-BR" b="1" dirty="0">
                <a:solidFill>
                  <a:schemeClr val="accent3"/>
                </a:solidFill>
              </a:rPr>
              <a:t>2</a:t>
            </a:r>
            <a:r>
              <a:rPr lang="pt-BR" b="1" dirty="0" smtClean="0">
                <a:solidFill>
                  <a:schemeClr val="accent3"/>
                </a:solidFill>
              </a:rPr>
              <a:t>%</a:t>
            </a:r>
            <a:r>
              <a:rPr lang="pt-BR" dirty="0" smtClean="0"/>
              <a:t> ao mês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4427984" y="2666136"/>
                <a:ext cx="1728192" cy="6107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𝑉𝑃</m:t>
                      </m:r>
                      <m:r>
                        <a:rPr lang="pt-BR" sz="20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1.000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2,0398</m:t>
                          </m:r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2666136"/>
                <a:ext cx="1728192" cy="61074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ixaDeTexto 10"/>
          <p:cNvSpPr txBox="1"/>
          <p:nvPr/>
        </p:nvSpPr>
        <p:spPr>
          <a:xfrm>
            <a:off x="6444208" y="2674977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Preço do título =</a:t>
            </a:r>
          </a:p>
          <a:p>
            <a:pPr algn="ctr"/>
            <a:r>
              <a:rPr lang="pt-BR" b="1" dirty="0" smtClean="0">
                <a:solidFill>
                  <a:schemeClr val="accent3"/>
                </a:solidFill>
              </a:rPr>
              <a:t>R$490,22</a:t>
            </a:r>
            <a:endParaRPr lang="pt-BR" b="1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1835696" y="4029921"/>
                <a:ext cx="2376264" cy="6217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𝑉𝑃</m:t>
                      </m:r>
                      <m:r>
                        <a:rPr lang="pt-BR" sz="20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1.000</m:t>
                          </m:r>
                        </m:num>
                        <m:den>
                          <m:sSup>
                            <m:sSup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1+0,03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36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029921"/>
                <a:ext cx="2376264" cy="62170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ixaDeTexto 12"/>
          <p:cNvSpPr txBox="1"/>
          <p:nvPr/>
        </p:nvSpPr>
        <p:spPr>
          <a:xfrm>
            <a:off x="539552" y="4038762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i = </a:t>
            </a:r>
            <a:r>
              <a:rPr lang="pt-BR" b="1" dirty="0">
                <a:solidFill>
                  <a:schemeClr val="accent3"/>
                </a:solidFill>
              </a:rPr>
              <a:t>3</a:t>
            </a:r>
            <a:r>
              <a:rPr lang="pt-BR" b="1" dirty="0" smtClean="0">
                <a:solidFill>
                  <a:schemeClr val="accent3"/>
                </a:solidFill>
              </a:rPr>
              <a:t>%</a:t>
            </a:r>
            <a:r>
              <a:rPr lang="pt-BR" dirty="0" smtClean="0"/>
              <a:t> ao mês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4427984" y="4029921"/>
                <a:ext cx="1728192" cy="6107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𝑉𝑃</m:t>
                      </m:r>
                      <m:r>
                        <a:rPr lang="pt-BR" sz="20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1.000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2,8982</m:t>
                          </m:r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029921"/>
                <a:ext cx="1728192" cy="61074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ixaDeTexto 14"/>
          <p:cNvSpPr txBox="1"/>
          <p:nvPr/>
        </p:nvSpPr>
        <p:spPr>
          <a:xfrm>
            <a:off x="6444208" y="403876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Preço do título =</a:t>
            </a:r>
          </a:p>
          <a:p>
            <a:pPr algn="ctr"/>
            <a:r>
              <a:rPr lang="pt-BR" b="1" dirty="0" smtClean="0">
                <a:solidFill>
                  <a:schemeClr val="accent3"/>
                </a:solidFill>
              </a:rPr>
              <a:t>R$345,03</a:t>
            </a:r>
            <a:endParaRPr lang="pt-BR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81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067694"/>
            <a:ext cx="7467600" cy="857250"/>
          </a:xfrm>
        </p:spPr>
        <p:txBody>
          <a:bodyPr>
            <a:noAutofit/>
          </a:bodyPr>
          <a:lstStyle/>
          <a:p>
            <a:pPr algn="ctr"/>
            <a:r>
              <a:rPr lang="pt-BR" sz="6000" b="1" dirty="0" smtClean="0">
                <a:solidFill>
                  <a:schemeClr val="accent3"/>
                </a:solidFill>
              </a:rPr>
              <a:t>gráficos</a:t>
            </a:r>
            <a:endParaRPr lang="pt-BR" sz="6000" b="1" dirty="0">
              <a:solidFill>
                <a:schemeClr val="accent3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835696" y="307580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Relação entre PREÇO E TAXA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13117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t="2401" r="3809" b="2401"/>
          <a:stretch/>
        </p:blipFill>
        <p:spPr>
          <a:xfrm>
            <a:off x="2865903" y="0"/>
            <a:ext cx="6278097" cy="5143500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00809"/>
              </p:ext>
            </p:extLst>
          </p:nvPr>
        </p:nvGraphicFramePr>
        <p:xfrm>
          <a:off x="179512" y="195486"/>
          <a:ext cx="2880320" cy="11521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0107"/>
                <a:gridCol w="838590"/>
                <a:gridCol w="1081623"/>
              </a:tblGrid>
              <a:tr h="60654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+mn-lt"/>
                        </a:rPr>
                        <a:t>DIA</a:t>
                      </a:r>
                      <a:endParaRPr lang="pt-B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Taxa</a:t>
                      </a:r>
                      <a:r>
                        <a:rPr lang="pt-BR" sz="1100" b="1" i="0" u="none" strike="noStrike" baseline="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100" b="1" i="0" u="none" strike="noStrike" baseline="0" dirty="0" err="1" smtClean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Pré</a:t>
                      </a:r>
                      <a:r>
                        <a:rPr lang="pt-BR" sz="1100" b="1" i="0" u="none" strike="noStrike" baseline="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 2023</a:t>
                      </a:r>
                      <a:endParaRPr lang="pt-BR" sz="1100" b="1" i="0" u="none" strike="noStrike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PREÇO</a:t>
                      </a:r>
                      <a:endParaRPr lang="pt-BR" sz="1100" b="1" i="0" u="none" strike="noStrike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17/05/2017</a:t>
                      </a:r>
                      <a:endParaRPr lang="pt-B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9,91%</a:t>
                      </a:r>
                      <a:endParaRPr lang="pt-B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 smtClean="0">
                          <a:effectLst/>
                        </a:rPr>
                        <a:t>588,92</a:t>
                      </a:r>
                      <a:endParaRPr lang="pt-B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27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18/05/2017</a:t>
                      </a:r>
                      <a:endParaRPr lang="pt-B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11,76%</a:t>
                      </a:r>
                      <a:endParaRPr lang="pt-B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effectLst/>
                          <a:latin typeface="+mn-lt"/>
                        </a:rPr>
                        <a:t>536,58</a:t>
                      </a:r>
                      <a:endParaRPr lang="pt-B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251520" y="242773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Queda de 8,8% em um dia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916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9040221"/>
              </p:ext>
            </p:extLst>
          </p:nvPr>
        </p:nvGraphicFramePr>
        <p:xfrm>
          <a:off x="899592" y="123478"/>
          <a:ext cx="7038528" cy="3315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4209712"/>
            <a:ext cx="4104456" cy="829782"/>
          </a:xfrm>
          <a:prstGeom prst="rect">
            <a:avLst/>
          </a:prstGeom>
        </p:spPr>
      </p:pic>
      <p:cxnSp>
        <p:nvCxnSpPr>
          <p:cNvPr id="5" name="Conector de seta reta 4"/>
          <p:cNvCxnSpPr/>
          <p:nvPr/>
        </p:nvCxnSpPr>
        <p:spPr>
          <a:xfrm flipH="1">
            <a:off x="2123728" y="2067694"/>
            <a:ext cx="144016" cy="20162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4225347" y="4083918"/>
            <a:ext cx="3321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3"/>
                </a:solidFill>
              </a:rPr>
              <a:t>Notícia de MAR/2021</a:t>
            </a:r>
          </a:p>
          <a:p>
            <a:pPr algn="ctr"/>
            <a:r>
              <a:rPr lang="pt-BR" b="1" dirty="0" smtClean="0">
                <a:solidFill>
                  <a:schemeClr val="accent3"/>
                </a:solidFill>
              </a:rPr>
              <a:t>Incertezas quanto à Pandemia</a:t>
            </a:r>
            <a:endParaRPr lang="pt-BR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82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8566879"/>
              </p:ext>
            </p:extLst>
          </p:nvPr>
        </p:nvGraphicFramePr>
        <p:xfrm>
          <a:off x="251520" y="2715766"/>
          <a:ext cx="8568952" cy="2427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5887683"/>
              </p:ext>
            </p:extLst>
          </p:nvPr>
        </p:nvGraphicFramePr>
        <p:xfrm>
          <a:off x="251520" y="123478"/>
          <a:ext cx="8424936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de cantos arredondados 4"/>
          <p:cNvSpPr/>
          <p:nvPr/>
        </p:nvSpPr>
        <p:spPr>
          <a:xfrm>
            <a:off x="971600" y="411510"/>
            <a:ext cx="1152128" cy="44644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83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4" grpId="0">
        <p:bldAsOne/>
      </p:bldGraphic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915566"/>
            <a:ext cx="7467600" cy="857250"/>
          </a:xfrm>
        </p:spPr>
        <p:txBody>
          <a:bodyPr/>
          <a:lstStyle/>
          <a:p>
            <a:r>
              <a:rPr lang="pt-BR" dirty="0" smtClean="0"/>
              <a:t>EFEITO DO VENCIMENTO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2937346" y="2781943"/>
                <a:ext cx="2261196" cy="867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𝑉𝑃</m:t>
                      </m:r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1.000</m:t>
                          </m:r>
                        </m:num>
                        <m:den>
                          <m:sSup>
                            <m:sSup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346" y="2781943"/>
                <a:ext cx="2261196" cy="86754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ctor de seta reta 4"/>
          <p:cNvCxnSpPr/>
          <p:nvPr/>
        </p:nvCxnSpPr>
        <p:spPr>
          <a:xfrm flipH="1">
            <a:off x="5148064" y="2859782"/>
            <a:ext cx="1440160" cy="5040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2231087"/>
              </p:ext>
            </p:extLst>
          </p:nvPr>
        </p:nvGraphicFramePr>
        <p:xfrm>
          <a:off x="1187624" y="411510"/>
          <a:ext cx="684076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979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1779662"/>
            <a:ext cx="7467600" cy="1577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 smtClean="0">
                <a:solidFill>
                  <a:schemeClr val="accent3"/>
                </a:solidFill>
              </a:rPr>
              <a:t>CONCLUSÃO</a:t>
            </a:r>
            <a:r>
              <a:rPr lang="pt-BR" sz="2800" dirty="0" smtClean="0"/>
              <a:t>: quanto mais longo o vencimento, maiores as variações nos preços dos títulos prefixados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29110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995686"/>
            <a:ext cx="7467600" cy="857250"/>
          </a:xfrm>
        </p:spPr>
        <p:txBody>
          <a:bodyPr/>
          <a:lstStyle/>
          <a:p>
            <a:r>
              <a:rPr lang="pt-BR" b="1" dirty="0" smtClean="0">
                <a:solidFill>
                  <a:schemeClr val="accent3"/>
                </a:solidFill>
              </a:rPr>
              <a:t>EXERCÍCIO PARA CASA</a:t>
            </a:r>
            <a:r>
              <a:rPr lang="pt-BR" dirty="0" smtClean="0"/>
              <a:t>: corretora de valores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145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067694"/>
            <a:ext cx="7467600" cy="857250"/>
          </a:xfrm>
        </p:spPr>
        <p:txBody>
          <a:bodyPr/>
          <a:lstStyle/>
          <a:p>
            <a:r>
              <a:rPr lang="pt-BR" dirty="0" smtClean="0"/>
              <a:t>Clicar no link </a:t>
            </a:r>
            <a:r>
              <a:rPr lang="pt-BR" b="1" dirty="0" smtClean="0">
                <a:solidFill>
                  <a:schemeClr val="accent3"/>
                </a:solidFill>
              </a:rPr>
              <a:t>RENTABILIDADE TÍTULOS TESOURO DIRETO</a:t>
            </a:r>
            <a:endParaRPr lang="pt-BR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00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923678"/>
            <a:ext cx="7772400" cy="857250"/>
          </a:xfrm>
        </p:spPr>
        <p:txBody>
          <a:bodyPr/>
          <a:lstStyle/>
          <a:p>
            <a:pPr algn="ctr"/>
            <a:r>
              <a:rPr lang="pt-B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TAXA DE JUROS - SELIC</a:t>
            </a:r>
            <a:endParaRPr lang="pt-B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3119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SELIC – taxa meta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419622"/>
            <a:ext cx="8229600" cy="34381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/>
              <a:t>Definida nas 8 reuniões anuais do COPOM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Instrumento de política monetária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Link: ata do COPOM (lição de casa)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O BACEN deve fazer de tudo para que os títulos negociados na SELIC fiquem nesse patamar</a:t>
            </a:r>
          </a:p>
          <a:p>
            <a:pPr>
              <a:lnSpc>
                <a:spcPct val="150000"/>
              </a:lnSpc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2108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06" y="0"/>
            <a:ext cx="76649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3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067694"/>
            <a:ext cx="7467600" cy="857250"/>
          </a:xfrm>
        </p:spPr>
        <p:txBody>
          <a:bodyPr/>
          <a:lstStyle/>
          <a:p>
            <a:r>
              <a:rPr lang="pt-BR" b="1" dirty="0" smtClean="0">
                <a:solidFill>
                  <a:schemeClr val="accent3"/>
                </a:solidFill>
              </a:rPr>
              <a:t>Lição de casa</a:t>
            </a:r>
            <a:r>
              <a:rPr lang="pt-BR" dirty="0" smtClean="0"/>
              <a:t>: LER ATA DO COPOM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594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SELIC – taxa over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419622"/>
            <a:ext cx="8229600" cy="34381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/>
              <a:t>Instituições financeiras emprestam dinheiro umas das outras, dando como garantia seus títulos públicos</a:t>
            </a:r>
          </a:p>
          <a:p>
            <a:pPr>
              <a:lnSpc>
                <a:spcPct val="150000"/>
              </a:lnSpc>
            </a:pPr>
            <a:endParaRPr lang="pt-BR" sz="2400" dirty="0" smtClean="0"/>
          </a:p>
          <a:p>
            <a:pPr>
              <a:lnSpc>
                <a:spcPct val="150000"/>
              </a:lnSpc>
            </a:pPr>
            <a:r>
              <a:rPr lang="pt-BR" sz="2400" dirty="0" smtClean="0"/>
              <a:t>A média dessas operações nos oferece a taxa Selic Over</a:t>
            </a:r>
          </a:p>
          <a:p>
            <a:pPr>
              <a:lnSpc>
                <a:spcPct val="150000"/>
              </a:lnSpc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25083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1779662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accent3"/>
                </a:solidFill>
              </a:rPr>
              <a:t>ENTRAR NO LINK</a:t>
            </a:r>
            <a:r>
              <a:rPr lang="pt-BR" sz="3200" dirty="0" smtClean="0"/>
              <a:t>: EVOLUÇÃO SELIC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47782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707654"/>
            <a:ext cx="8229600" cy="162018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Títulos Indexados à Selic</a:t>
            </a:r>
            <a:br>
              <a:rPr lang="pt-BR" dirty="0" smtClean="0"/>
            </a:br>
            <a:r>
              <a:rPr lang="pt-BR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 oposto dos prefixados</a:t>
            </a:r>
            <a:endParaRPr lang="pt-BR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81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Rentabilidade Tesouro Selic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9385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t-BR" dirty="0" smtClean="0"/>
              <a:t>Segue a rentabilidade Diária da Selic ATUAL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Não possui a volatilidade de um prefixado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Exemplo: 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Preço do título no final do dia de hoje R$850,00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Amanhã, a Selic diária apurada é de 0,045%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Logo, preço do título ao final do dia de amanhã, será: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850 * 1,00045 = R$850,3825</a:t>
            </a:r>
          </a:p>
          <a:p>
            <a:pPr lvl="1">
              <a:lnSpc>
                <a:spcPct val="150000"/>
              </a:lnSpc>
            </a:pPr>
            <a:endParaRPr lang="pt-BR" dirty="0" smtClean="0"/>
          </a:p>
          <a:p>
            <a:pPr>
              <a:lnSpc>
                <a:spcPct val="15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009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7835"/>
            <a:ext cx="8797588" cy="341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9512" y="411510"/>
            <a:ext cx="8797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Devagar e SEMPRE... Sendo melhor que a poupança...</a:t>
            </a:r>
            <a:endParaRPr lang="pt-BR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74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55057985"/>
              </p:ext>
            </p:extLst>
          </p:nvPr>
        </p:nvGraphicFramePr>
        <p:xfrm>
          <a:off x="1524001" y="1047752"/>
          <a:ext cx="6096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Conector reto 3"/>
          <p:cNvCxnSpPr/>
          <p:nvPr/>
        </p:nvCxnSpPr>
        <p:spPr>
          <a:xfrm flipH="1">
            <a:off x="5580112" y="789552"/>
            <a:ext cx="72008" cy="3510390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20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67494"/>
            <a:ext cx="7772400" cy="857250"/>
          </a:xfrm>
        </p:spPr>
        <p:txBody>
          <a:bodyPr/>
          <a:lstStyle/>
          <a:p>
            <a:pPr algn="ctr"/>
            <a:r>
              <a:rPr lang="pt-B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INFLAÇÃO</a:t>
            </a:r>
            <a:endParaRPr lang="pt-B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71600" y="1995686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AUMENTO GENERALIZADO NOS PREÇOS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971600" y="3003798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VÁRIOS ÍNDICES</a:t>
            </a:r>
            <a:r>
              <a:rPr lang="pt-BR" dirty="0" smtClean="0"/>
              <a:t>: o oficial é o IPCA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045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41480"/>
            <a:ext cx="7620000" cy="857250"/>
          </a:xfrm>
        </p:spPr>
        <p:txBody>
          <a:bodyPr/>
          <a:lstStyle/>
          <a:p>
            <a:pPr algn="ctr"/>
            <a:r>
              <a:rPr lang="pt-BR" dirty="0" smtClean="0"/>
              <a:t>Comparativo dos índices</a:t>
            </a:r>
            <a:endParaRPr lang="pt-BR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/>
          </p:nvPr>
        </p:nvGraphicFramePr>
        <p:xfrm>
          <a:off x="323528" y="1005577"/>
          <a:ext cx="871296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890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8149849"/>
              </p:ext>
            </p:extLst>
          </p:nvPr>
        </p:nvGraphicFramePr>
        <p:xfrm>
          <a:off x="1763688" y="195486"/>
          <a:ext cx="5958408" cy="3603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ângulo 1"/>
          <p:cNvSpPr/>
          <p:nvPr/>
        </p:nvSpPr>
        <p:spPr>
          <a:xfrm>
            <a:off x="0" y="4803998"/>
            <a:ext cx="66784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smtClean="0"/>
              <a:t>Fonte: </a:t>
            </a:r>
            <a:r>
              <a:rPr lang="pt-BR" sz="1100" dirty="0" smtClean="0">
                <a:hlinkClick r:id="rId3"/>
              </a:rPr>
              <a:t>http</a:t>
            </a:r>
            <a:r>
              <a:rPr lang="pt-BR" sz="1100" dirty="0">
                <a:hlinkClick r:id="rId3"/>
              </a:rPr>
              <a:t>://</a:t>
            </a:r>
            <a:r>
              <a:rPr lang="pt-BR" sz="1100" dirty="0" smtClean="0">
                <a:hlinkClick r:id="rId3"/>
              </a:rPr>
              <a:t>www.yahii.com.br/IPCAE_Historico.html</a:t>
            </a:r>
            <a:endParaRPr lang="pt-BR" sz="1100" dirty="0" smtClean="0"/>
          </a:p>
          <a:p>
            <a:endParaRPr lang="pt-BR" sz="11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63688" y="408391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Nos últimos 12 meses (</a:t>
            </a:r>
            <a:r>
              <a:rPr lang="pt-BR" dirty="0" err="1" smtClean="0"/>
              <a:t>jun</a:t>
            </a:r>
            <a:r>
              <a:rPr lang="pt-BR" dirty="0" smtClean="0"/>
              <a:t>/21): IPCA = 8,13%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36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1491630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BR" sz="2400" dirty="0" smtClean="0"/>
              <a:t>INFLAÇÃO INTERFERE NA </a:t>
            </a:r>
            <a:r>
              <a:rPr lang="pt-BR" sz="2400" b="1" dirty="0" smtClean="0">
                <a:solidFill>
                  <a:schemeClr val="accent3"/>
                </a:solidFill>
              </a:rPr>
              <a:t>REAL VALORIZAÇÃO</a:t>
            </a:r>
            <a:r>
              <a:rPr lang="pt-BR" sz="2400" dirty="0" smtClean="0"/>
              <a:t> DE SEUS INVESTIMENTOS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2795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4240164"/>
              </p:ext>
            </p:extLst>
          </p:nvPr>
        </p:nvGraphicFramePr>
        <p:xfrm>
          <a:off x="611560" y="123478"/>
          <a:ext cx="813690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177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707654"/>
            <a:ext cx="8229600" cy="162018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Títulos Indexados ao IPCA</a:t>
            </a:r>
            <a:br>
              <a:rPr lang="pt-BR" dirty="0" smtClean="0"/>
            </a:br>
            <a:r>
              <a:rPr lang="pt-BR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Volatilidade e Proteção</a:t>
            </a:r>
            <a:endParaRPr lang="pt-BR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96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Rentabilidade Tesouro IPCA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9385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t-BR" sz="2000" dirty="0" smtClean="0"/>
              <a:t>Paga sempre um valor ACIMA da inflação</a:t>
            </a:r>
          </a:p>
          <a:p>
            <a:pPr>
              <a:lnSpc>
                <a:spcPct val="200000"/>
              </a:lnSpc>
            </a:pPr>
            <a:r>
              <a:rPr lang="pt-BR" sz="2000" dirty="0" smtClean="0"/>
              <a:t>Exemplo: 5% ao ano + IPCA</a:t>
            </a:r>
          </a:p>
          <a:p>
            <a:pPr>
              <a:lnSpc>
                <a:spcPct val="200000"/>
              </a:lnSpc>
            </a:pPr>
            <a:r>
              <a:rPr lang="pt-BR" sz="2000" dirty="0" smtClean="0"/>
              <a:t>Pense nos 5% como a parte prefixada e no IPCA como a parte pós-fixada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88002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409732"/>
            <a:ext cx="8229600" cy="742950"/>
          </a:xfrm>
        </p:spPr>
        <p:txBody>
          <a:bodyPr>
            <a:noAutofit/>
          </a:bodyPr>
          <a:lstStyle/>
          <a:p>
            <a:pPr algn="ctr"/>
            <a:r>
              <a:rPr lang="pt-BR" sz="3200" dirty="0" smtClean="0"/>
              <a:t>Vamos voltar ao link</a:t>
            </a:r>
            <a:br>
              <a:rPr lang="pt-BR" sz="3200" dirty="0" smtClean="0"/>
            </a:br>
            <a:r>
              <a:rPr lang="pt-BR" sz="3200" dirty="0" smtClean="0"/>
              <a:t> </a:t>
            </a:r>
            <a:r>
              <a:rPr lang="pt-BR" sz="3200" b="1" dirty="0" smtClean="0">
                <a:solidFill>
                  <a:schemeClr val="accent3"/>
                </a:solidFill>
              </a:rPr>
              <a:t>preços e taxas dos títulos públicos</a:t>
            </a:r>
            <a:endParaRPr lang="pt-BR" sz="32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6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Rentabilidade Tesouro IPCA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93858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pt-BR" sz="2000" dirty="0" smtClean="0"/>
              <a:t>A parte prefixada é responsável pela “marcação a mercado” e faz o valor do título variar até seu vencimento</a:t>
            </a:r>
          </a:p>
          <a:p>
            <a:pPr>
              <a:lnSpc>
                <a:spcPct val="250000"/>
              </a:lnSpc>
            </a:pPr>
            <a:r>
              <a:rPr lang="pt-BR" sz="2000" dirty="0" smtClean="0"/>
              <a:t>Confira graficamente</a:t>
            </a:r>
          </a:p>
          <a:p>
            <a:pPr lvl="1">
              <a:lnSpc>
                <a:spcPct val="250000"/>
              </a:lnSpc>
            </a:pPr>
            <a:endParaRPr lang="pt-BR" sz="1800" dirty="0" smtClean="0"/>
          </a:p>
          <a:p>
            <a:pPr>
              <a:lnSpc>
                <a:spcPct val="250000"/>
              </a:lnSpc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65872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43558"/>
            <a:ext cx="8280919" cy="4053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02367" y="195486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IPCA 2035 – Ao longo de 2016</a:t>
            </a:r>
          </a:p>
        </p:txBody>
      </p:sp>
    </p:spTree>
    <p:extLst>
      <p:ext uri="{BB962C8B-B14F-4D97-AF65-F5344CB8AC3E}">
        <p14:creationId xmlns:p14="http://schemas.microsoft.com/office/powerpoint/2010/main" val="20741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238314"/>
            <a:ext cx="7467600" cy="85725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/>
              <a:t>Renda fixa</a:t>
            </a:r>
            <a:endParaRPr lang="pt-BR" sz="4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19622"/>
            <a:ext cx="2793953" cy="146682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10505"/>
            <a:ext cx="2514759" cy="177287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57760"/>
            <a:ext cx="3057097" cy="1825616"/>
          </a:xfrm>
          <a:prstGeom prst="rect">
            <a:avLst/>
          </a:prstGeom>
        </p:spPr>
      </p:pic>
      <p:sp>
        <p:nvSpPr>
          <p:cNvPr id="6" name="Retângulo de cantos arredondados 5"/>
          <p:cNvSpPr/>
          <p:nvPr/>
        </p:nvSpPr>
        <p:spPr>
          <a:xfrm>
            <a:off x="1941183" y="1095564"/>
            <a:ext cx="4214993" cy="201209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740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7494"/>
            <a:ext cx="8648700" cy="449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3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067694"/>
            <a:ext cx="7467600" cy="857250"/>
          </a:xfrm>
        </p:spPr>
        <p:txBody>
          <a:bodyPr/>
          <a:lstStyle/>
          <a:p>
            <a:r>
              <a:rPr lang="pt-BR" dirty="0" smtClean="0"/>
              <a:t>Clicar no link </a:t>
            </a:r>
            <a:r>
              <a:rPr lang="pt-BR" b="1" dirty="0" smtClean="0">
                <a:solidFill>
                  <a:schemeClr val="accent3"/>
                </a:solidFill>
              </a:rPr>
              <a:t>RENTABILIDADE TÍTULOS TESOURO DIRETO</a:t>
            </a:r>
            <a:endParaRPr lang="pt-BR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42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059582"/>
            <a:ext cx="7467600" cy="2376264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accent3"/>
                </a:solidFill>
              </a:rPr>
              <a:t>CONCLUSÃO</a:t>
            </a:r>
            <a:r>
              <a:rPr lang="pt-BR" dirty="0" smtClean="0"/>
              <a:t>: o </a:t>
            </a:r>
            <a:r>
              <a:rPr lang="pt-BR" b="1" dirty="0" smtClean="0"/>
              <a:t>tesouro </a:t>
            </a:r>
            <a:r>
              <a:rPr lang="pt-BR" b="1" dirty="0" err="1" smtClean="0"/>
              <a:t>ipca</a:t>
            </a:r>
            <a:r>
              <a:rPr lang="pt-BR" dirty="0" smtClean="0"/>
              <a:t> possui comportamento parecido com o prefixado. 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O preço muda todos os dias e vencimentos mais longos sofrem maior impacto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073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995686"/>
            <a:ext cx="7467600" cy="857250"/>
          </a:xfrm>
        </p:spPr>
        <p:txBody>
          <a:bodyPr>
            <a:normAutofit/>
          </a:bodyPr>
          <a:lstStyle/>
          <a:p>
            <a:r>
              <a:rPr lang="pt-BR" dirty="0" smtClean="0"/>
              <a:t>VAMOS COMPREENDER NOSSO SIMULADOR DE </a:t>
            </a:r>
            <a:r>
              <a:rPr lang="pt-BR" b="1" dirty="0" smtClean="0">
                <a:solidFill>
                  <a:schemeClr val="accent3"/>
                </a:solidFill>
              </a:rPr>
              <a:t>TESOURO, AÇÕES E FUNDOS IMOBILIÁRIOS</a:t>
            </a:r>
            <a:endParaRPr lang="pt-BR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87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2085696"/>
            <a:ext cx="7772400" cy="9144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t-BR" sz="4400" dirty="0" smtClean="0"/>
              <a:t>COMPRANDO TÍTULOS PELO SITE DA CORRETORA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256570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0" t="25373" r="20596" b="2612"/>
          <a:stretch/>
        </p:blipFill>
        <p:spPr bwMode="auto">
          <a:xfrm>
            <a:off x="971599" y="339503"/>
            <a:ext cx="708016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84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DESAFIOS DE SE INVESTIR EM TD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63639"/>
            <a:ext cx="8229600" cy="3294112"/>
          </a:xfrm>
        </p:spPr>
        <p:txBody>
          <a:bodyPr>
            <a:normAutofit/>
          </a:bodyPr>
          <a:lstStyle/>
          <a:p>
            <a:r>
              <a:rPr lang="pt-BR" sz="2800" dirty="0" smtClean="0"/>
              <a:t>Abrir conta em uma corretora</a:t>
            </a:r>
          </a:p>
          <a:p>
            <a:endParaRPr lang="pt-BR" dirty="0"/>
          </a:p>
          <a:p>
            <a:r>
              <a:rPr lang="pt-BR" sz="2800" dirty="0" smtClean="0"/>
              <a:t>Escolher título: </a:t>
            </a:r>
            <a:r>
              <a:rPr lang="pt-BR" sz="2800" dirty="0" err="1" smtClean="0"/>
              <a:t>pré</a:t>
            </a:r>
            <a:r>
              <a:rPr lang="pt-BR" sz="2800" dirty="0" smtClean="0"/>
              <a:t> ou pós fixado</a:t>
            </a:r>
          </a:p>
          <a:p>
            <a:endParaRPr lang="pt-BR" sz="2800" dirty="0"/>
          </a:p>
          <a:p>
            <a:r>
              <a:rPr lang="pt-BR" sz="2800" dirty="0" smtClean="0"/>
              <a:t>Escolher vencimento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60406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Vantagens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9622"/>
            <a:ext cx="8229600" cy="3438128"/>
          </a:xfrm>
        </p:spPr>
        <p:txBody>
          <a:bodyPr>
            <a:normAutofit fontScale="70000" lnSpcReduction="20000"/>
          </a:bodyPr>
          <a:lstStyle/>
          <a:p>
            <a:r>
              <a:rPr lang="pt-BR" sz="3600" dirty="0" smtClean="0"/>
              <a:t>Custos baixos</a:t>
            </a:r>
          </a:p>
          <a:p>
            <a:endParaRPr lang="pt-BR" sz="3600" dirty="0"/>
          </a:p>
          <a:p>
            <a:r>
              <a:rPr lang="pt-BR" sz="3600" dirty="0" smtClean="0"/>
              <a:t>Rentabilidades Interessantes</a:t>
            </a:r>
          </a:p>
          <a:p>
            <a:endParaRPr lang="pt-BR" sz="3600" dirty="0"/>
          </a:p>
          <a:p>
            <a:r>
              <a:rPr lang="pt-BR" sz="3600" dirty="0" smtClean="0"/>
              <a:t>Liquidez</a:t>
            </a:r>
          </a:p>
          <a:p>
            <a:endParaRPr lang="pt-BR" sz="3600" dirty="0"/>
          </a:p>
          <a:p>
            <a:r>
              <a:rPr lang="pt-BR" sz="3600" dirty="0" smtClean="0"/>
              <a:t>Diversificação</a:t>
            </a:r>
          </a:p>
          <a:p>
            <a:endParaRPr lang="pt-BR" sz="3600" dirty="0"/>
          </a:p>
          <a:p>
            <a:r>
              <a:rPr lang="pt-BR" sz="3600" dirty="0" smtClean="0"/>
              <a:t>Permite investir valores baixos 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00253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67744" y="1559140"/>
            <a:ext cx="6172200" cy="1065579"/>
          </a:xfrm>
        </p:spPr>
        <p:txBody>
          <a:bodyPr>
            <a:noAutofit/>
          </a:bodyPr>
          <a:lstStyle/>
          <a:p>
            <a:pPr algn="ctr"/>
            <a:r>
              <a:rPr lang="pt-BR" sz="3200" dirty="0" smtClean="0">
                <a:solidFill>
                  <a:schemeClr val="accent1"/>
                </a:solidFill>
              </a:rPr>
              <a:t>Aula 2</a:t>
            </a:r>
            <a:r>
              <a:rPr lang="pt-BR" sz="3200" dirty="0" smtClean="0"/>
              <a:t>: CDBs e </a:t>
            </a:r>
            <a:r>
              <a:rPr lang="pt-BR" sz="3200" dirty="0" err="1" smtClean="0"/>
              <a:t>LCIs</a:t>
            </a:r>
            <a:endParaRPr lang="pt-BR" sz="3200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2267744" y="3435846"/>
            <a:ext cx="6172200" cy="771525"/>
          </a:xfrm>
        </p:spPr>
        <p:txBody>
          <a:bodyPr>
            <a:normAutofit/>
          </a:bodyPr>
          <a:lstStyle/>
          <a:p>
            <a:pPr algn="ctr"/>
            <a:r>
              <a:rPr lang="pt-BR" sz="1600" dirty="0" smtClean="0"/>
              <a:t>Prof. </a:t>
            </a:r>
            <a:r>
              <a:rPr lang="pt-BR" sz="1600" dirty="0" err="1" smtClean="0"/>
              <a:t>Elisson</a:t>
            </a:r>
            <a:r>
              <a:rPr lang="pt-BR" sz="1600" dirty="0" smtClean="0"/>
              <a:t> de Andrade</a:t>
            </a:r>
          </a:p>
          <a:p>
            <a:pPr algn="ctr"/>
            <a:r>
              <a:rPr lang="pt-BR" sz="1600" dirty="0" smtClean="0"/>
              <a:t>eapandra@gmail.com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16228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826241" y="2469892"/>
            <a:ext cx="55657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dirty="0">
                <a:latin typeface="Cambria" panose="02040503050406030204" pitchFamily="18" charset="0"/>
              </a:rPr>
              <a:t>CDB</a:t>
            </a:r>
          </a:p>
        </p:txBody>
      </p:sp>
    </p:spTree>
    <p:extLst>
      <p:ext uri="{BB962C8B-B14F-4D97-AF65-F5344CB8AC3E}">
        <p14:creationId xmlns:p14="http://schemas.microsoft.com/office/powerpoint/2010/main" val="188141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995686"/>
            <a:ext cx="7467600" cy="857250"/>
          </a:xfrm>
        </p:spPr>
        <p:txBody>
          <a:bodyPr>
            <a:normAutofit/>
          </a:bodyPr>
          <a:lstStyle/>
          <a:p>
            <a:r>
              <a:rPr lang="pt-BR" sz="4800" dirty="0" smtClean="0">
                <a:solidFill>
                  <a:schemeClr val="accent3"/>
                </a:solidFill>
              </a:rPr>
              <a:t>TESOURO DIRETO</a:t>
            </a:r>
            <a:endParaRPr lang="pt-BR" sz="4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13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CDB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5900" y="1200150"/>
            <a:ext cx="6172200" cy="14796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/>
              <a:t>Certificado de Depósito Bancário (CDB)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Título emitido pelo banco, diretamente para você: por isso não há cobrança de taxas de administração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152122" y="2919117"/>
            <a:ext cx="1458162" cy="151216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VOCÊ</a:t>
            </a:r>
          </a:p>
        </p:txBody>
      </p:sp>
      <p:sp>
        <p:nvSpPr>
          <p:cNvPr id="5" name="Retângulo 4"/>
          <p:cNvSpPr/>
          <p:nvPr/>
        </p:nvSpPr>
        <p:spPr>
          <a:xfrm>
            <a:off x="5804635" y="2885733"/>
            <a:ext cx="1458162" cy="151216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BANCO</a:t>
            </a:r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2870811" y="3543858"/>
            <a:ext cx="2673297" cy="36004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H="1">
            <a:off x="2870811" y="4029912"/>
            <a:ext cx="2673298" cy="11352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3535345" y="2919117"/>
            <a:ext cx="18902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b="1" dirty="0"/>
              <a:t>HOJE, empresta $$$$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870811" y="4158175"/>
            <a:ext cx="279031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b="1" dirty="0"/>
              <a:t>Depois de certo prazo (vencimento) banco devolve principal, mais juros</a:t>
            </a:r>
          </a:p>
        </p:txBody>
      </p:sp>
    </p:spTree>
    <p:extLst>
      <p:ext uri="{BB962C8B-B14F-4D97-AF65-F5344CB8AC3E}">
        <p14:creationId xmlns:p14="http://schemas.microsoft.com/office/powerpoint/2010/main" val="132973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4" grpId="0" animBg="1"/>
      <p:bldP spid="5" grpId="0" animBg="1"/>
      <p:bldP spid="11" grpId="0"/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Modalidades de CDB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/>
              <a:t>Prefixada: acerta na data do investimento, qual percentual irá remunerar o capital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Pós-fixada: a remuneração vai depender de algum índice acordado na contratação do investimento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Em CDBs, os investimentos pós-fixados, geralmente seguem a taxa DI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Explicaremos essa taxa a seguir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289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2247714"/>
            <a:ext cx="6172200" cy="742950"/>
          </a:xfrm>
        </p:spPr>
        <p:txBody>
          <a:bodyPr/>
          <a:lstStyle/>
          <a:p>
            <a:r>
              <a:rPr lang="pt-BR" dirty="0" smtClean="0"/>
              <a:t>TAXA DI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666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281287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Ao longo do dia, bancos recebem depósitos e seus clientes efetuam saques, fazem transferências...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67544" y="1114514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No fechamento do dia, algumas instituições fecham no azul, outras no vermelho e precisam de dinheiro para fechar o caixa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38322" y="2004855"/>
            <a:ext cx="8094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É bastante comum uma instituição com sobras emprestar dinheiro para outra deficitária, por apenas UM DIA ÚTIL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99610" y="3098392"/>
            <a:ext cx="7888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Tal operação é denominada DEPÓSITO INTERBANCÁRIO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99610" y="3914930"/>
            <a:ext cx="731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média das taxas de juros interbancários, é a chamada TAXA DI</a:t>
            </a:r>
          </a:p>
        </p:txBody>
      </p:sp>
    </p:spTree>
    <p:extLst>
      <p:ext uri="{BB962C8B-B14F-4D97-AF65-F5344CB8AC3E}">
        <p14:creationId xmlns:p14="http://schemas.microsoft.com/office/powerpoint/2010/main" val="24440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93658" y="627534"/>
            <a:ext cx="6172200" cy="742950"/>
          </a:xfrm>
        </p:spPr>
        <p:txBody>
          <a:bodyPr>
            <a:normAutofit/>
          </a:bodyPr>
          <a:lstStyle/>
          <a:p>
            <a:r>
              <a:rPr lang="pt-BR" sz="2100" dirty="0">
                <a:solidFill>
                  <a:schemeClr val="tx1"/>
                </a:solidFill>
                <a:latin typeface="+mn-lt"/>
              </a:rPr>
              <a:t>Usamos indistintamente taxa DI ou do CDI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1493658" y="1396752"/>
            <a:ext cx="6172200" cy="101298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100" dirty="0">
                <a:solidFill>
                  <a:schemeClr val="tx1"/>
                </a:solidFill>
                <a:latin typeface="+mn-lt"/>
              </a:rPr>
              <a:t>A razão é que os depósitos interbancários (DI) são feitos em um sistema denominado CETIP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493658" y="2422866"/>
            <a:ext cx="6172200" cy="117499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100" dirty="0">
                <a:solidFill>
                  <a:schemeClr val="tx1"/>
                </a:solidFill>
                <a:latin typeface="+mn-lt"/>
              </a:rPr>
              <a:t>Na CETIP as operações entre bancos é feita através de CERTIFICADOS de depósitos interbancários (CDI)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493658" y="3773016"/>
            <a:ext cx="6172200" cy="117499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100" dirty="0">
                <a:solidFill>
                  <a:schemeClr val="tx1"/>
                </a:solidFill>
                <a:latin typeface="+mn-lt"/>
              </a:rPr>
              <a:t>Em resumo, DI é um tipo de operação, e o CDI o instrumento, sendo as taxas divulgadas, referentes a esses dois elementos</a:t>
            </a:r>
          </a:p>
        </p:txBody>
      </p:sp>
    </p:spTree>
    <p:extLst>
      <p:ext uri="{BB962C8B-B14F-4D97-AF65-F5344CB8AC3E}">
        <p14:creationId xmlns:p14="http://schemas.microsoft.com/office/powerpoint/2010/main" val="11253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-3674"/>
            <a:ext cx="7467600" cy="857250"/>
          </a:xfrm>
        </p:spPr>
        <p:txBody>
          <a:bodyPr/>
          <a:lstStyle/>
          <a:p>
            <a:r>
              <a:rPr lang="pt-BR" dirty="0" smtClean="0"/>
              <a:t>Selic versus Taxa DI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76120"/>
            <a:ext cx="6404756" cy="416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7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851670"/>
            <a:ext cx="74676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A PARTIR DE AGORA, VAMO CONSIDERAR...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b="1" dirty="0" smtClean="0">
                <a:solidFill>
                  <a:schemeClr val="accent3"/>
                </a:solidFill>
              </a:rPr>
              <a:t>SELIC = TAXA DI</a:t>
            </a:r>
            <a:endParaRPr lang="pt-BR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39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2139702"/>
            <a:ext cx="7467600" cy="576064"/>
          </a:xfrm>
        </p:spPr>
        <p:txBody>
          <a:bodyPr/>
          <a:lstStyle/>
          <a:p>
            <a:r>
              <a:rPr lang="pt-B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Exercício</a:t>
            </a:r>
            <a:r>
              <a:rPr lang="pt-BR" dirty="0" smtClean="0"/>
              <a:t>: pesquisar a taxa do </a:t>
            </a:r>
            <a:r>
              <a:rPr lang="pt-BR" dirty="0" err="1" smtClean="0"/>
              <a:t>cdb</a:t>
            </a:r>
            <a:r>
              <a:rPr lang="pt-BR" dirty="0" smtClean="0"/>
              <a:t> do seu banco?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383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1707654"/>
            <a:ext cx="6172200" cy="742950"/>
          </a:xfrm>
        </p:spPr>
        <p:txBody>
          <a:bodyPr/>
          <a:lstStyle/>
          <a:p>
            <a:r>
              <a:rPr lang="pt-BR" dirty="0" smtClean="0"/>
              <a:t>Vamos para um exemplo prático...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992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87724" y="357504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Exemplo ITAÚ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19169"/>
            <a:ext cx="7802064" cy="412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56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1" y="951570"/>
            <a:ext cx="8964488" cy="0"/>
          </a:xfrm>
          <a:prstGeom prst="line">
            <a:avLst/>
          </a:prstGeom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chemeClr val="tx2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83844" y="322920"/>
            <a:ext cx="8686800" cy="628650"/>
          </a:xfrm>
        </p:spPr>
        <p:txBody>
          <a:bodyPr>
            <a:normAutofit/>
          </a:bodyPr>
          <a:lstStyle/>
          <a:p>
            <a:r>
              <a:rPr lang="pt-BR" sz="3200" dirty="0" smtClean="0"/>
              <a:t>Taxa e tributação</a:t>
            </a:r>
            <a:endParaRPr lang="pt-BR" sz="3200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209168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/>
              <a:t>Taxa de 0,25% ao ano (B3)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Procurar corretoras com taxa zero em Tesouro Direto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Clique no link: Corretoras e Tesouro Direto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TRIBUTAÇÃO</a:t>
            </a:r>
            <a:endParaRPr lang="pt-BR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102056"/>
              </p:ext>
            </p:extLst>
          </p:nvPr>
        </p:nvGraphicFramePr>
        <p:xfrm>
          <a:off x="685800" y="3363838"/>
          <a:ext cx="7772400" cy="14097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886200"/>
                <a:gridCol w="388620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Prazo do Investimento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Alíquota de IR</a:t>
                      </a:r>
                    </a:p>
                  </a:txBody>
                  <a:tcPr marT="34290" marB="34290" anchor="ctr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0 a 6 meses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22,5%</a:t>
                      </a:r>
                    </a:p>
                  </a:txBody>
                  <a:tcPr marT="34290" marB="34290" anchor="ctr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6 meses a 1 ano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20%</a:t>
                      </a:r>
                    </a:p>
                  </a:txBody>
                  <a:tcPr marT="34290" marB="34290" anchor="ctr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1 ano a 2 anos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17,5%</a:t>
                      </a:r>
                    </a:p>
                  </a:txBody>
                  <a:tcPr marT="34290" marB="34290" anchor="ctr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Mais de 2 anos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15%</a:t>
                      </a:r>
                    </a:p>
                  </a:txBody>
                  <a:tcPr marT="34290" marB="3429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059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2555776" y="19548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CDB PLUS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64818"/>
            <a:ext cx="5420481" cy="454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5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Tributação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5900" y="1200150"/>
            <a:ext cx="6172200" cy="110157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/>
              <a:t>Tabela regressiva, comum à maioria das rendas fixas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658" y="2301720"/>
            <a:ext cx="6199738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2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627534"/>
            <a:ext cx="7467600" cy="85725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EXEMPLO</a:t>
            </a:r>
            <a:r>
              <a:rPr lang="pt-BR" dirty="0" smtClean="0"/>
              <a:t> BANCO DAYCOVAL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933092" y="1923678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/>
          </a:p>
          <a:p>
            <a:pPr algn="ctr"/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daycovaldigital.com.br/produtos/cdb</a:t>
            </a:r>
            <a:endParaRPr lang="pt-BR" dirty="0" smtClean="0"/>
          </a:p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55576" y="3147814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COMPARAR COM ITAÚ E TESOURO DIRETO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839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131590"/>
            <a:ext cx="7467600" cy="85725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Site </a:t>
            </a:r>
            <a:r>
              <a:rPr lang="pt-BR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yubb</a:t>
            </a:r>
            <a:r>
              <a:rPr lang="pt-BR" dirty="0" smtClean="0"/>
              <a:t>: comparador de investimentos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886448" y="2355726"/>
            <a:ext cx="4609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hlinkClick r:id="rId2"/>
              </a:rPr>
              <a:t>https://yubb.com.br/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708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93658" y="2355726"/>
            <a:ext cx="6172200" cy="742950"/>
          </a:xfrm>
        </p:spPr>
        <p:txBody>
          <a:bodyPr>
            <a:noAutofit/>
          </a:bodyPr>
          <a:lstStyle/>
          <a:p>
            <a:pPr algn="ctr"/>
            <a:r>
              <a:rPr lang="pt-BR" sz="12450" dirty="0"/>
              <a:t>LCI</a:t>
            </a:r>
          </a:p>
        </p:txBody>
      </p:sp>
    </p:spTree>
    <p:extLst>
      <p:ext uri="{BB962C8B-B14F-4D97-AF65-F5344CB8AC3E}">
        <p14:creationId xmlns:p14="http://schemas.microsoft.com/office/powerpoint/2010/main" val="354211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LCI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Letras de crédito imobiliário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Você EMPRESTA dinheiro para o banco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Como todo título: tem vencimento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Garantia: imóveis</a:t>
            </a:r>
          </a:p>
          <a:p>
            <a:pPr>
              <a:lnSpc>
                <a:spcPct val="150000"/>
              </a:lnSpc>
            </a:pPr>
            <a:r>
              <a:rPr lang="pt-BR" i="1" dirty="0" err="1" smtClean="0"/>
              <a:t>Obs</a:t>
            </a:r>
            <a:r>
              <a:rPr lang="pt-BR" i="1" dirty="0" smtClean="0"/>
              <a:t>: no CDB você também empresta dinheiro para o banco, mas ele o usa como bem entender. Já na LCI é para crédito imobiliário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224526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68250"/>
            <a:ext cx="6984776" cy="385968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798803" y="4515966"/>
            <a:ext cx="31863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b="1" dirty="0"/>
              <a:t>Isenta de IR e TAXAS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23928" y="2643758"/>
            <a:ext cx="1026114" cy="360039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</p:spTree>
    <p:extLst>
      <p:ext uri="{BB962C8B-B14F-4D97-AF65-F5344CB8AC3E}">
        <p14:creationId xmlns:p14="http://schemas.microsoft.com/office/powerpoint/2010/main" val="233261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2139702"/>
            <a:ext cx="7467600" cy="85725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EXEMPLO</a:t>
            </a:r>
            <a:r>
              <a:rPr lang="pt-BR" dirty="0" smtClean="0"/>
              <a:t> BANCO DAYCOVAL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92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131590"/>
            <a:ext cx="7467600" cy="85725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Site </a:t>
            </a:r>
            <a:r>
              <a:rPr lang="pt-BR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yubb</a:t>
            </a:r>
            <a:r>
              <a:rPr lang="pt-BR" dirty="0" smtClean="0"/>
              <a:t>: comparador de investimentos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886448" y="2355726"/>
            <a:ext cx="4609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hlinkClick r:id="rId2"/>
              </a:rPr>
              <a:t>https://yubb.com.br/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311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2283718"/>
            <a:ext cx="7467600" cy="857250"/>
          </a:xfrm>
        </p:spPr>
        <p:txBody>
          <a:bodyPr>
            <a:noAutofit/>
          </a:bodyPr>
          <a:lstStyle/>
          <a:p>
            <a:r>
              <a:rPr lang="pt-BR" sz="3600" dirty="0" smtClean="0"/>
              <a:t>Agora vamos para o simulador do tesouro direto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96595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31590"/>
            <a:ext cx="8229600" cy="162018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MARCAÇÃO A MERCADO</a:t>
            </a:r>
            <a:br>
              <a:rPr lang="pt-BR" dirty="0" smtClean="0"/>
            </a:br>
            <a:r>
              <a:rPr lang="pt-BR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Títulos PREFIXADOS</a:t>
            </a:r>
            <a:endParaRPr lang="pt-BR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32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Fundo garantidor de crédito (FGC)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pt-BR" sz="2000" dirty="0" smtClean="0"/>
              <a:t>Aplicações em </a:t>
            </a:r>
            <a:r>
              <a:rPr lang="pt-BR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CDB e LCI são protegidas pelo FGC</a:t>
            </a:r>
            <a:r>
              <a:rPr lang="pt-BR" sz="2000" dirty="0" smtClean="0"/>
              <a:t> (Tesouro Direto não)</a:t>
            </a:r>
          </a:p>
          <a:p>
            <a:pPr>
              <a:lnSpc>
                <a:spcPct val="150000"/>
              </a:lnSpc>
            </a:pPr>
            <a:r>
              <a:rPr lang="pt-BR" sz="2000" dirty="0" smtClean="0"/>
              <a:t>Garantia de até R$250 mil por CPF</a:t>
            </a:r>
          </a:p>
          <a:p>
            <a:pPr>
              <a:lnSpc>
                <a:spcPct val="150000"/>
              </a:lnSpc>
            </a:pPr>
            <a:r>
              <a:rPr lang="pt-BR" sz="2000" dirty="0" smtClean="0"/>
              <a:t>O conto do FGC: </a:t>
            </a:r>
            <a:r>
              <a:rPr lang="pt-BR" sz="2000" dirty="0" err="1" smtClean="0"/>
              <a:t>Empiricus</a:t>
            </a:r>
            <a:endParaRPr lang="pt-BR" sz="2000" dirty="0" smtClean="0"/>
          </a:p>
          <a:p>
            <a:pPr>
              <a:lnSpc>
                <a:spcPct val="150000"/>
              </a:lnSpc>
            </a:pPr>
            <a:r>
              <a:rPr lang="pt-BR" sz="2000" dirty="0" smtClean="0"/>
              <a:t>Mas não é por causa do FGC que você vai investir em qualquer banco</a:t>
            </a:r>
          </a:p>
          <a:p>
            <a:pPr>
              <a:lnSpc>
                <a:spcPct val="150000"/>
              </a:lnSpc>
            </a:pPr>
            <a:r>
              <a:rPr lang="pt-BR" sz="2000" dirty="0" smtClean="0"/>
              <a:t>Bacana olhar o RATING do banco</a:t>
            </a:r>
          </a:p>
          <a:p>
            <a:pPr>
              <a:lnSpc>
                <a:spcPct val="150000"/>
              </a:lnSpc>
            </a:pPr>
            <a:r>
              <a:rPr lang="pt-BR" sz="2000" dirty="0" smtClean="0"/>
              <a:t>Veja site do BANCODATA</a:t>
            </a:r>
          </a:p>
          <a:p>
            <a:pPr>
              <a:lnSpc>
                <a:spcPct val="150000"/>
              </a:lnSpc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06902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93658" y="1779662"/>
            <a:ext cx="5715000" cy="85725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Vamos refletir um pouco mais sobre CDBs, </a:t>
            </a:r>
            <a:r>
              <a:rPr lang="pt-BR" dirty="0" err="1" smtClean="0"/>
              <a:t>LCIs</a:t>
            </a:r>
            <a:r>
              <a:rPr lang="pt-BR" dirty="0"/>
              <a:t> </a:t>
            </a:r>
            <a:r>
              <a:rPr lang="pt-BR" dirty="0" smtClean="0"/>
              <a:t>e Tesouro Direto?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447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Vamos debater sobre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Riscos (volatilidade e default)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Liquidez: transformar em dinheiro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Valor mínimo para investir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Horizonte de investimento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Facilidade de acesso (bons CDBs e </a:t>
            </a:r>
            <a:r>
              <a:rPr lang="pt-BR" dirty="0" err="1" smtClean="0"/>
              <a:t>LCIs</a:t>
            </a:r>
            <a:r>
              <a:rPr lang="pt-BR" dirty="0" smtClean="0"/>
              <a:t> em bancos específicos)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Tesouro: comparamos apenas o SELIC, mas existem os prefixados e </a:t>
            </a:r>
            <a:r>
              <a:rPr lang="pt-BR" dirty="0" err="1" smtClean="0"/>
              <a:t>IPCAs</a:t>
            </a:r>
            <a:r>
              <a:rPr lang="pt-BR" dirty="0" smtClean="0"/>
              <a:t> como alternativas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065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300" dirty="0"/>
              <a:t>Como veremos a seguir, o melhor investimento depende </a:t>
            </a:r>
            <a:r>
              <a:rPr lang="pt-BR" sz="4050" b="1" dirty="0"/>
              <a:t>DO INVESTIDOR </a:t>
            </a:r>
            <a:r>
              <a:rPr lang="pt-BR" sz="3300" dirty="0"/>
              <a:t>(objetivos, risco, liquidez </a:t>
            </a:r>
            <a:r>
              <a:rPr lang="pt-BR" sz="3300" dirty="0" err="1"/>
              <a:t>etc</a:t>
            </a:r>
            <a:r>
              <a:rPr lang="pt-BR" sz="33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1129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139702"/>
            <a:ext cx="7467600" cy="857250"/>
          </a:xfrm>
        </p:spPr>
        <p:txBody>
          <a:bodyPr/>
          <a:lstStyle/>
          <a:p>
            <a:r>
              <a:rPr lang="pt-BR" b="1" dirty="0" smtClean="0">
                <a:solidFill>
                  <a:schemeClr val="accent3"/>
                </a:solidFill>
              </a:rPr>
              <a:t>PARA CASA</a:t>
            </a:r>
            <a:r>
              <a:rPr lang="pt-BR" dirty="0" smtClean="0"/>
              <a:t>: leitura de “o conto do </a:t>
            </a:r>
            <a:r>
              <a:rPr lang="pt-BR" dirty="0" err="1" smtClean="0"/>
              <a:t>fgc</a:t>
            </a:r>
            <a:r>
              <a:rPr lang="pt-BR" dirty="0" smtClean="0"/>
              <a:t>: </a:t>
            </a:r>
            <a:r>
              <a:rPr lang="pt-BR" dirty="0" err="1" smtClean="0"/>
              <a:t>empiricus</a:t>
            </a:r>
            <a:r>
              <a:rPr lang="pt-BR" dirty="0" smtClean="0"/>
              <a:t>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742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3478"/>
            <a:ext cx="8705850" cy="1733550"/>
          </a:xfrm>
          <a:prstGeom prst="rect">
            <a:avLst/>
          </a:prstGeom>
        </p:spPr>
      </p:pic>
      <p:sp>
        <p:nvSpPr>
          <p:cNvPr id="3" name="Retângulo de cantos arredondados 2"/>
          <p:cNvSpPr/>
          <p:nvPr/>
        </p:nvSpPr>
        <p:spPr>
          <a:xfrm>
            <a:off x="3779912" y="627534"/>
            <a:ext cx="936104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de seta reta 4"/>
          <p:cNvCxnSpPr/>
          <p:nvPr/>
        </p:nvCxnSpPr>
        <p:spPr>
          <a:xfrm flipV="1">
            <a:off x="3779912" y="1707654"/>
            <a:ext cx="360040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1655676" y="2603108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São </a:t>
            </a:r>
            <a:r>
              <a:rPr lang="pt-BR" b="1" dirty="0" smtClean="0">
                <a:solidFill>
                  <a:schemeClr val="accent3"/>
                </a:solidFill>
              </a:rPr>
              <a:t>EXPECTATIVAS</a:t>
            </a:r>
            <a:r>
              <a:rPr lang="pt-BR" b="1" dirty="0" smtClean="0"/>
              <a:t> </a:t>
            </a:r>
          </a:p>
          <a:p>
            <a:pPr algn="ctr"/>
            <a:r>
              <a:rPr lang="pt-BR" b="1" dirty="0" smtClean="0"/>
              <a:t>sobre a taxa Selic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467544" y="3651870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3"/>
                </a:solidFill>
              </a:rPr>
              <a:t>REGRA BÁSICA: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Se as expectativas sobem...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Os preços tendem a diminuir no curto prazo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No vencimento, vai receber exatamente o que acordou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580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Que tal um pouco de </a:t>
            </a:r>
            <a:r>
              <a:rPr lang="pt-BR" b="1" dirty="0" smtClean="0">
                <a:solidFill>
                  <a:schemeClr val="accent3"/>
                </a:solidFill>
              </a:rPr>
              <a:t>matemática</a:t>
            </a:r>
            <a:r>
              <a:rPr lang="pt-BR" dirty="0" smtClean="0"/>
              <a:t>?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087077"/>
            <a:ext cx="5581001" cy="3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9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1596</TotalTime>
  <Words>1298</Words>
  <Application>Microsoft Office PowerPoint</Application>
  <PresentationFormat>Apresentação na tela (16:9)</PresentationFormat>
  <Paragraphs>215</Paragraphs>
  <Slides>74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74</vt:i4>
      </vt:variant>
    </vt:vector>
  </HeadingPairs>
  <TitlesOfParts>
    <vt:vector size="82" baseType="lpstr">
      <vt:lpstr>Arial</vt:lpstr>
      <vt:lpstr>Calibri</vt:lpstr>
      <vt:lpstr>Cambria</vt:lpstr>
      <vt:lpstr>Cambria Math</vt:lpstr>
      <vt:lpstr>Century Schoolbook</vt:lpstr>
      <vt:lpstr>Wingdings</vt:lpstr>
      <vt:lpstr>Wingdings 2</vt:lpstr>
      <vt:lpstr>Balcão Envidraçado</vt:lpstr>
      <vt:lpstr>Aula 1: TESOURO DIRETO,  CDB e LCI</vt:lpstr>
      <vt:lpstr>EXERCÍCIO PARA CASA: corretora de valores</vt:lpstr>
      <vt:lpstr>Apresentação do PowerPoint</vt:lpstr>
      <vt:lpstr>Renda fixa</vt:lpstr>
      <vt:lpstr>TESOURO DIRETO</vt:lpstr>
      <vt:lpstr>Taxa e tributação</vt:lpstr>
      <vt:lpstr>MARCAÇÃO A MERCADO Títulos PREFIXADOS</vt:lpstr>
      <vt:lpstr>Apresentação do PowerPoint</vt:lpstr>
      <vt:lpstr>Que tal um pouco de matemática?</vt:lpstr>
      <vt:lpstr>Apresentação do PowerPoint</vt:lpstr>
      <vt:lpstr>Apresentação do PowerPoint</vt:lpstr>
      <vt:lpstr>Apresentação do PowerPoint</vt:lpstr>
      <vt:lpstr>gráficos</vt:lpstr>
      <vt:lpstr>Apresentação do PowerPoint</vt:lpstr>
      <vt:lpstr>Apresentação do PowerPoint</vt:lpstr>
      <vt:lpstr>Apresentação do PowerPoint</vt:lpstr>
      <vt:lpstr>EFEITO DO VENCIMENTO</vt:lpstr>
      <vt:lpstr>Apresentação do PowerPoint</vt:lpstr>
      <vt:lpstr>CONCLUSÃO: quanto mais longo o vencimento, maiores as variações nos preços dos títulos prefixados</vt:lpstr>
      <vt:lpstr>Clicar no link RENTABILIDADE TÍTULOS TESOURO DIRETO</vt:lpstr>
      <vt:lpstr>TAXA DE JUROS - SELIC</vt:lpstr>
      <vt:lpstr>SELIC – taxa meta</vt:lpstr>
      <vt:lpstr>Apresentação do PowerPoint</vt:lpstr>
      <vt:lpstr>Lição de casa: LER ATA DO COPOM</vt:lpstr>
      <vt:lpstr>SELIC – taxa over</vt:lpstr>
      <vt:lpstr>Apresentação do PowerPoint</vt:lpstr>
      <vt:lpstr>Títulos Indexados à Selic O oposto dos prefixados</vt:lpstr>
      <vt:lpstr>Rentabilidade Tesouro Selic</vt:lpstr>
      <vt:lpstr>Apresentação do PowerPoint</vt:lpstr>
      <vt:lpstr>INFLAÇÃO</vt:lpstr>
      <vt:lpstr>Comparativo dos índices</vt:lpstr>
      <vt:lpstr>Apresentação do PowerPoint</vt:lpstr>
      <vt:lpstr>Apresentação do PowerPoint</vt:lpstr>
      <vt:lpstr>Apresentação do PowerPoint</vt:lpstr>
      <vt:lpstr>Títulos Indexados ao IPCA Volatilidade e Proteção</vt:lpstr>
      <vt:lpstr>Rentabilidade Tesouro IPCA</vt:lpstr>
      <vt:lpstr>Vamos voltar ao link  preços e taxas dos títulos públicos</vt:lpstr>
      <vt:lpstr>Rentabilidade Tesouro IPCA</vt:lpstr>
      <vt:lpstr>Apresentação do PowerPoint</vt:lpstr>
      <vt:lpstr>Apresentação do PowerPoint</vt:lpstr>
      <vt:lpstr>Clicar no link RENTABILIDADE TÍTULOS TESOURO DIRETO</vt:lpstr>
      <vt:lpstr>CONCLUSÃO: o tesouro ipca possui comportamento parecido com o prefixado.   O preço muda todos os dias e vencimentos mais longos sofrem maior impacto</vt:lpstr>
      <vt:lpstr>VAMOS COMPREENDER NOSSO SIMULADOR DE TESOURO, AÇÕES E FUNDOS IMOBILIÁRIOS</vt:lpstr>
      <vt:lpstr>COMPRANDO TÍTULOS PELO SITE DA CORRETORA</vt:lpstr>
      <vt:lpstr>Apresentação do PowerPoint</vt:lpstr>
      <vt:lpstr>DESAFIOS DE SE INVESTIR EM TD</vt:lpstr>
      <vt:lpstr>Vantagens</vt:lpstr>
      <vt:lpstr>Aula 2: CDBs e LCIs</vt:lpstr>
      <vt:lpstr>Apresentação do PowerPoint</vt:lpstr>
      <vt:lpstr>CDB</vt:lpstr>
      <vt:lpstr>Modalidades de CDB</vt:lpstr>
      <vt:lpstr>TAXA DI</vt:lpstr>
      <vt:lpstr>Apresentação do PowerPoint</vt:lpstr>
      <vt:lpstr>Usamos indistintamente taxa DI ou do CDI</vt:lpstr>
      <vt:lpstr>Selic versus Taxa DI</vt:lpstr>
      <vt:lpstr>A PARTIR DE AGORA, VAMO CONSIDERAR...  SELIC = TAXA DI</vt:lpstr>
      <vt:lpstr>Exercício: pesquisar a taxa do cdb do seu banco?</vt:lpstr>
      <vt:lpstr>Vamos para um exemplo prático...</vt:lpstr>
      <vt:lpstr>Apresentação do PowerPoint</vt:lpstr>
      <vt:lpstr>Apresentação do PowerPoint</vt:lpstr>
      <vt:lpstr>Tributação</vt:lpstr>
      <vt:lpstr>EXEMPLO BANCO DAYCOVAL</vt:lpstr>
      <vt:lpstr>Site yubb: comparador de investimentos</vt:lpstr>
      <vt:lpstr>LCI</vt:lpstr>
      <vt:lpstr>LCI</vt:lpstr>
      <vt:lpstr>Apresentação do PowerPoint</vt:lpstr>
      <vt:lpstr>EXEMPLO BANCO DAYCOVAL</vt:lpstr>
      <vt:lpstr>Site yubb: comparador de investimentos</vt:lpstr>
      <vt:lpstr>Agora vamos para o simulador do tesouro direto</vt:lpstr>
      <vt:lpstr>Fundo garantidor de crédito (FGC)</vt:lpstr>
      <vt:lpstr>Vamos refletir um pouco mais sobre CDBs, LCIs e Tesouro Direto?</vt:lpstr>
      <vt:lpstr>Vamos debater sobre</vt:lpstr>
      <vt:lpstr>Conclusão</vt:lpstr>
      <vt:lpstr>PARA CASA: leitura de “o conto do fgc: empiricus”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Elisson</dc:creator>
  <cp:lastModifiedBy>elisson.augusto elisson.augusto</cp:lastModifiedBy>
  <cp:revision>76</cp:revision>
  <dcterms:created xsi:type="dcterms:W3CDTF">2014-03-20T11:04:22Z</dcterms:created>
  <dcterms:modified xsi:type="dcterms:W3CDTF">2021-07-11T13:29:27Z</dcterms:modified>
</cp:coreProperties>
</file>