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2"/>
  </p:notesMasterIdLst>
  <p:sldIdLst>
    <p:sldId id="277" r:id="rId2"/>
    <p:sldId id="346" r:id="rId3"/>
    <p:sldId id="347" r:id="rId4"/>
    <p:sldId id="348" r:id="rId5"/>
    <p:sldId id="278" r:id="rId6"/>
    <p:sldId id="349" r:id="rId7"/>
    <p:sldId id="279" r:id="rId8"/>
    <p:sldId id="350" r:id="rId9"/>
    <p:sldId id="281" r:id="rId10"/>
    <p:sldId id="282" r:id="rId11"/>
    <p:sldId id="283" r:id="rId12"/>
    <p:sldId id="284" r:id="rId13"/>
    <p:sldId id="285" r:id="rId14"/>
    <p:sldId id="288" r:id="rId15"/>
    <p:sldId id="345" r:id="rId16"/>
    <p:sldId id="351" r:id="rId17"/>
    <p:sldId id="344" r:id="rId18"/>
    <p:sldId id="300" r:id="rId19"/>
    <p:sldId id="302" r:id="rId20"/>
    <p:sldId id="304" r:id="rId21"/>
    <p:sldId id="308" r:id="rId22"/>
    <p:sldId id="310" r:id="rId23"/>
    <p:sldId id="311" r:id="rId24"/>
    <p:sldId id="312" r:id="rId25"/>
    <p:sldId id="313" r:id="rId26"/>
    <p:sldId id="314" r:id="rId27"/>
    <p:sldId id="315" r:id="rId28"/>
    <p:sldId id="316" r:id="rId29"/>
    <p:sldId id="317" r:id="rId30"/>
    <p:sldId id="318" r:id="rId31"/>
    <p:sldId id="319" r:id="rId32"/>
    <p:sldId id="320" r:id="rId33"/>
    <p:sldId id="321" r:id="rId34"/>
    <p:sldId id="322" r:id="rId35"/>
    <p:sldId id="323" r:id="rId36"/>
    <p:sldId id="336" r:id="rId37"/>
    <p:sldId id="338" r:id="rId38"/>
    <p:sldId id="339" r:id="rId39"/>
    <p:sldId id="340" r:id="rId40"/>
    <p:sldId id="337" r:id="rId41"/>
  </p:sldIdLst>
  <p:sldSz cx="9144000" cy="5143500" type="screen16x9"/>
  <p:notesSz cx="6858000" cy="9144000"/>
  <p:defaultTextStyle>
    <a:defPPr>
      <a:defRPr lang="pt-BR"/>
    </a:defPPr>
    <a:lvl1pPr marL="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68" y="66"/>
      </p:cViewPr>
      <p:guideLst>
        <p:guide orient="horz" pos="1620"/>
        <p:guide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4630A-FCF1-43EE-A223-679DD66787FC}" type="datetimeFigureOut">
              <a:rPr lang="pt-BR" smtClean="0"/>
              <a:t>13/07/2021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5A22B-7DE4-488C-9343-776456B668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0628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2343150"/>
            <a:ext cx="6172200" cy="142077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3752492"/>
            <a:ext cx="6172200" cy="1028700"/>
          </a:xfrm>
        </p:spPr>
        <p:txBody>
          <a:bodyPr/>
          <a:lstStyle>
            <a:lvl1pPr marL="0" indent="0" algn="l">
              <a:buNone/>
              <a:defRPr sz="1300" b="1">
                <a:solidFill>
                  <a:schemeClr val="tx2"/>
                </a:solidFill>
              </a:defRPr>
            </a:lvl1pPr>
            <a:lvl2pPr marL="342882" indent="0" algn="ctr">
              <a:buNone/>
            </a:lvl2pPr>
            <a:lvl3pPr marL="685764" indent="0" algn="ctr">
              <a:buNone/>
            </a:lvl3pPr>
            <a:lvl4pPr marL="1028647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4" indent="0" algn="ctr">
              <a:buNone/>
            </a:lvl7pPr>
            <a:lvl8pPr marL="2400177" indent="0" algn="ctr">
              <a:buNone/>
            </a:lvl8pPr>
            <a:lvl9pPr marL="2743059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50371" y="832948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13/07/2021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469" y="3088246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7" name="Retângulo 26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4341114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5" name="Elipse 24"/>
          <p:cNvSpPr/>
          <p:nvPr/>
        </p:nvSpPr>
        <p:spPr>
          <a:xfrm>
            <a:off x="1905000" y="3371850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13/07/2021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1676400" cy="4388644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13/07/2021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467600" cy="365531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13/07/2021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>
        <p:tmplLst>
          <p:tmpl lvl="1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171703"/>
            <a:ext cx="6172200" cy="1540193"/>
          </a:xfrm>
        </p:spPr>
        <p:txBody>
          <a:bodyPr/>
          <a:lstStyle>
            <a:lvl1pPr algn="l">
              <a:buNone/>
              <a:defRPr sz="23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3757613"/>
            <a:ext cx="6172200" cy="1028700"/>
          </a:xfrm>
        </p:spPr>
        <p:txBody>
          <a:bodyPr anchor="t"/>
          <a:lstStyle>
            <a:lvl1pPr marL="0" indent="0">
              <a:buNone/>
              <a:defRPr sz="1300" b="1">
                <a:solidFill>
                  <a:schemeClr val="tx2"/>
                </a:solidFill>
              </a:defRPr>
            </a:lvl1pPr>
            <a:lvl2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49006" y="830199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13/07/2021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656" y="3086100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Retângulo 17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4343400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3359916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13/07/2021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7543800" cy="85725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13/07/2021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13/07/2021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13/07/2021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60521" y="2343150"/>
            <a:ext cx="4732020" cy="457200"/>
          </a:xfrm>
        </p:spPr>
        <p:txBody>
          <a:bodyPr anchor="b"/>
          <a:lstStyle>
            <a:lvl1pPr algn="l">
              <a:buNone/>
              <a:defRPr sz="15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05741"/>
            <a:ext cx="1527048" cy="3737610"/>
          </a:xfrm>
        </p:spPr>
        <p:txBody>
          <a:bodyPr/>
          <a:lstStyle>
            <a:lvl1pPr marL="0" indent="0">
              <a:spcBef>
                <a:spcPts val="300"/>
              </a:spcBef>
              <a:spcAft>
                <a:spcPts val="750"/>
              </a:spcAft>
              <a:buNone/>
              <a:defRPr sz="900"/>
            </a:lvl1pPr>
            <a:lvl2pPr>
              <a:buNone/>
              <a:defRPr sz="900"/>
            </a:lvl2pPr>
            <a:lvl3pPr>
              <a:buNone/>
              <a:defRPr sz="800"/>
            </a:lvl3pPr>
            <a:lvl4pPr>
              <a:buNone/>
              <a:defRPr sz="700"/>
            </a:lvl4pPr>
            <a:lvl5pPr>
              <a:buNone/>
              <a:defRPr sz="7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Elipse 13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05740"/>
            <a:ext cx="5638800" cy="4745736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13/07/2021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3" name="Elipse 12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38803" y="2343150"/>
            <a:ext cx="4732020" cy="457200"/>
          </a:xfrm>
        </p:spPr>
        <p:txBody>
          <a:bodyPr anchor="b"/>
          <a:lstStyle>
            <a:lvl1pPr algn="l">
              <a:buNone/>
              <a:defRPr sz="15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51435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24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9" y="198596"/>
            <a:ext cx="1524000" cy="3717036"/>
          </a:xfrm>
        </p:spPr>
        <p:txBody>
          <a:bodyPr rot="0" spcFirstLastPara="0" vertOverflow="overflow" horzOverflow="overflow" vert="horz" wrap="square" lIns="91435" tIns="45718" rIns="91435" bIns="45718" numCol="1" spcCol="274306" rtlCol="0" fromWordArt="0" anchor="t" anchorCtr="0" forceAA="0" compatLnSpc="1">
            <a:normAutofit/>
          </a:bodyPr>
          <a:lstStyle>
            <a:lvl1pPr marL="0" indent="0">
              <a:spcBef>
                <a:spcPts val="75"/>
              </a:spcBef>
              <a:spcAft>
                <a:spcPts val="300"/>
              </a:spcAft>
              <a:buFontTx/>
              <a:buNone/>
              <a:defRPr sz="9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13/07/2021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 vert="horz" lIns="91435" tIns="45718" rIns="91435" bIns="45718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467600" cy="3655314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840981" y="763382"/>
            <a:ext cx="1508760" cy="384048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r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fld id="{2EAFCFB7-0662-4950-B842-D91136DD0A31}" type="datetimeFigureOut">
              <a:rPr lang="pt-BR" smtClean="0"/>
              <a:t>13/07/2021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7390237" y="2757210"/>
            <a:ext cx="2400300" cy="365760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l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Elipse 11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4300539"/>
            <a:ext cx="609600" cy="390906"/>
          </a:xfrm>
          <a:prstGeom prst="rect">
            <a:avLst/>
          </a:prstGeom>
        </p:spPr>
        <p:txBody>
          <a:bodyPr vert="horz" lIns="91435" tIns="45718" rIns="91435" bIns="45718" anchor="ctr"/>
          <a:lstStyle>
            <a:lvl1pPr algn="ctr" eaLnBrk="1" latinLnBrk="0" hangingPunct="1">
              <a:defRPr kumimoji="0" sz="1100" b="1">
                <a:solidFill>
                  <a:srgbClr val="FFFFFF"/>
                </a:solidFill>
              </a:defRPr>
            </a:lvl1pPr>
          </a:lstStyle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23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05730" indent="-205730" algn="l" rtl="0" eaLnBrk="1" latinLnBrk="0" hangingPunct="1">
        <a:spcBef>
          <a:spcPts val="450"/>
        </a:spcBef>
        <a:buClr>
          <a:schemeClr val="accent1"/>
        </a:buClr>
        <a:buSzPct val="7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80035" indent="-20573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891494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24" indent="-137153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02953" indent="-137153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508682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1714412" indent="-137153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1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1920141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5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67744" y="1559140"/>
            <a:ext cx="6172200" cy="1065579"/>
          </a:xfrm>
        </p:spPr>
        <p:txBody>
          <a:bodyPr>
            <a:noAutofit/>
          </a:bodyPr>
          <a:lstStyle/>
          <a:p>
            <a:pPr algn="ctr"/>
            <a:r>
              <a:rPr lang="pt-BR" sz="3200" dirty="0" smtClean="0">
                <a:solidFill>
                  <a:schemeClr val="accent1"/>
                </a:solidFill>
              </a:rPr>
              <a:t>Aula 3</a:t>
            </a:r>
            <a:r>
              <a:rPr lang="pt-BR" sz="3200" dirty="0" smtClean="0"/>
              <a:t>: FUNDOS DI e RENDA FIXA PREVIDÊNCIA PRIVADA</a:t>
            </a:r>
            <a:endParaRPr lang="pt-BR" sz="3200" dirty="0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2267744" y="3435846"/>
            <a:ext cx="6172200" cy="771525"/>
          </a:xfrm>
        </p:spPr>
        <p:txBody>
          <a:bodyPr>
            <a:normAutofit/>
          </a:bodyPr>
          <a:lstStyle/>
          <a:p>
            <a:pPr algn="ctr"/>
            <a:r>
              <a:rPr lang="pt-BR" sz="1600" dirty="0" smtClean="0"/>
              <a:t>Prof. </a:t>
            </a:r>
            <a:r>
              <a:rPr lang="pt-BR" sz="1600" dirty="0" err="1" smtClean="0"/>
              <a:t>Elisson</a:t>
            </a:r>
            <a:r>
              <a:rPr lang="pt-BR" sz="1600" dirty="0" smtClean="0"/>
              <a:t> de Andrade</a:t>
            </a:r>
          </a:p>
          <a:p>
            <a:pPr algn="ctr"/>
            <a:r>
              <a:rPr lang="pt-BR" sz="1600" dirty="0" smtClean="0"/>
              <a:t>eapandra@gmail.com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24217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Fundos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dirty="0" smtClean="0"/>
              <a:t>Reunião de pessoas para investir em determinado fim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Existe sempre as figuras do ADMINISTRADOR e do GESTOR</a:t>
            </a:r>
            <a:endParaRPr lang="pt-BR" dirty="0" smtClean="0"/>
          </a:p>
          <a:p>
            <a:pPr>
              <a:lnSpc>
                <a:spcPct val="150000"/>
              </a:lnSpc>
            </a:pPr>
            <a:r>
              <a:rPr lang="pt-BR" dirty="0" smtClean="0"/>
              <a:t>Existem diversos tipos de fundo: curto prazo, ações, renda fixa, multimercados, cambial </a:t>
            </a:r>
            <a:r>
              <a:rPr lang="pt-BR" dirty="0" err="1" smtClean="0"/>
              <a:t>etc</a:t>
            </a:r>
            <a:endParaRPr lang="pt-BR" dirty="0" smtClean="0"/>
          </a:p>
          <a:p>
            <a:pPr>
              <a:lnSpc>
                <a:spcPct val="150000"/>
              </a:lnSpc>
            </a:pPr>
            <a:r>
              <a:rPr lang="pt-BR" dirty="0" smtClean="0"/>
              <a:t>Todo dinheiro dos fundos são divididos em cotas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O valor da cota é atualizado diariamente, sendo o saldo o número de cotas, multiplicado pelo valor da cota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145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latin typeface="Arial" charset="0"/>
                <a:cs typeface="Arial" charset="0"/>
              </a:rPr>
              <a:t>A Cota - Exemplo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00150"/>
            <a:ext cx="7620000" cy="3603848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 smtClean="0"/>
              <a:t>Data da aplicação: 03/03/2012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 smtClean="0"/>
              <a:t>Valor da Aplicação: R$10.000,00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 smtClean="0"/>
              <a:t>Valor da cota no dia da aplicação:  R$1,34593870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t-BR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 smtClean="0"/>
              <a:t>Quantidade de cotas adquiridas: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 smtClean="0"/>
              <a:t>R$10.000,00 </a:t>
            </a:r>
            <a:r>
              <a:rPr lang="pt-BR" dirty="0" smtClean="0">
                <a:sym typeface="Symbol"/>
              </a:rPr>
              <a:t> 1,34593870 = 7.429,758873 cotas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t-BR" dirty="0" smtClean="0">
              <a:sym typeface="Symbol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 smtClean="0">
                <a:sym typeface="Symbol"/>
              </a:rPr>
              <a:t>Valor da cota em 09/11/2012: R$1,537370129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 smtClean="0">
                <a:sym typeface="Symbol"/>
              </a:rPr>
              <a:t>Valor atual será: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t-BR" dirty="0" smtClean="0">
                <a:sym typeface="Symbol"/>
              </a:rPr>
              <a:t>7.429,758873 x 1,537370129 = R$11.422,29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636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Vantagens de um fundo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400" dirty="0" smtClean="0"/>
              <a:t>Gestão profissional</a:t>
            </a:r>
          </a:p>
          <a:p>
            <a:pPr>
              <a:lnSpc>
                <a:spcPct val="150000"/>
              </a:lnSpc>
            </a:pPr>
            <a:r>
              <a:rPr lang="pt-BR" sz="2400" dirty="0" smtClean="0"/>
              <a:t>Facilidade de acessos a mercados com pouco dinheiro</a:t>
            </a:r>
          </a:p>
          <a:p>
            <a:pPr>
              <a:lnSpc>
                <a:spcPct val="150000"/>
              </a:lnSpc>
            </a:pPr>
            <a:r>
              <a:rPr lang="pt-BR" sz="2400" dirty="0" smtClean="0"/>
              <a:t>Diversificação</a:t>
            </a:r>
          </a:p>
          <a:p>
            <a:pPr>
              <a:lnSpc>
                <a:spcPct val="150000"/>
              </a:lnSpc>
            </a:pPr>
            <a:endParaRPr lang="pt-BR" sz="2400" dirty="0" smtClean="0"/>
          </a:p>
          <a:p>
            <a:pPr>
              <a:lnSpc>
                <a:spcPct val="150000"/>
              </a:lnSpc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96967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latin typeface="Arial" charset="0"/>
                <a:cs typeface="Arial" charset="0"/>
              </a:rPr>
              <a:t>Taxas de Administração</a:t>
            </a:r>
          </a:p>
        </p:txBody>
      </p:sp>
      <p:sp>
        <p:nvSpPr>
          <p:cNvPr id="16387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70000"/>
              </a:lnSpc>
            </a:pPr>
            <a:r>
              <a:rPr lang="pt-BR" dirty="0" smtClean="0">
                <a:latin typeface="Arial" charset="0"/>
                <a:cs typeface="Arial" charset="0"/>
              </a:rPr>
              <a:t>É a remuneração do gestor/administrador do fundo e pode ser:</a:t>
            </a:r>
          </a:p>
          <a:p>
            <a:pPr lvl="1" eaLnBrk="1" hangingPunct="1">
              <a:lnSpc>
                <a:spcPct val="170000"/>
              </a:lnSpc>
            </a:pPr>
            <a:r>
              <a:rPr lang="pt-BR" dirty="0" smtClean="0">
                <a:latin typeface="Arial" charset="0"/>
                <a:cs typeface="Arial" charset="0"/>
              </a:rPr>
              <a:t>Fixa: calculada e provisionada diariamente, tendo por base uma porcentagem do patrimônio líquido</a:t>
            </a:r>
          </a:p>
          <a:p>
            <a:pPr lvl="1" eaLnBrk="1" hangingPunct="1">
              <a:lnSpc>
                <a:spcPct val="170000"/>
              </a:lnSpc>
            </a:pPr>
            <a:r>
              <a:rPr lang="pt-BR" dirty="0" smtClean="0">
                <a:latin typeface="Arial" charset="0"/>
                <a:cs typeface="Arial" charset="0"/>
              </a:rPr>
              <a:t>Performance: percentual calculado sobre o que variar acima de uma referência (</a:t>
            </a:r>
            <a:r>
              <a:rPr lang="pt-BR" i="1" dirty="0" smtClean="0">
                <a:latin typeface="Arial" charset="0"/>
                <a:cs typeface="Arial" charset="0"/>
              </a:rPr>
              <a:t>benchmark</a:t>
            </a:r>
            <a:r>
              <a:rPr lang="pt-BR" dirty="0" smtClean="0">
                <a:latin typeface="Arial" charset="0"/>
                <a:cs typeface="Arial" charset="0"/>
              </a:rPr>
              <a:t>) estabelecida. Pode ser DI, Ibovespa </a:t>
            </a:r>
            <a:r>
              <a:rPr lang="pt-BR" dirty="0" err="1" smtClean="0">
                <a:latin typeface="Arial" charset="0"/>
                <a:cs typeface="Arial" charset="0"/>
              </a:rPr>
              <a:t>etc</a:t>
            </a:r>
            <a:endParaRPr lang="pt-BR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170000"/>
              </a:lnSpc>
            </a:pPr>
            <a:endParaRPr lang="pt-BR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60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Renda fixa LONGO PRAZO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000" dirty="0" smtClean="0"/>
              <a:t>Títulos com prazo médio superior a 365 dias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Mínimo de 80% da carteira com RF</a:t>
            </a:r>
            <a:endParaRPr lang="pt-BR" sz="2000" dirty="0"/>
          </a:p>
          <a:p>
            <a:pPr>
              <a:lnSpc>
                <a:spcPct val="150000"/>
              </a:lnSpc>
            </a:pPr>
            <a:r>
              <a:rPr lang="pt-BR" sz="2000" dirty="0" smtClean="0"/>
              <a:t>Tributação decrescente</a:t>
            </a:r>
            <a:endParaRPr lang="pt-BR" sz="2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/>
          </p:nvPr>
        </p:nvGraphicFramePr>
        <p:xfrm>
          <a:off x="467544" y="3075806"/>
          <a:ext cx="7772400" cy="140970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886200"/>
                <a:gridCol w="3886200"/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Prazo do Investimento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Alíquota de IR</a:t>
                      </a:r>
                    </a:p>
                  </a:txBody>
                  <a:tcPr marT="34290" marB="34290" anchor="ctr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0 a 6 meses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22,5%</a:t>
                      </a:r>
                    </a:p>
                  </a:txBody>
                  <a:tcPr marT="34290" marB="34290" anchor="ctr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6 meses a 1 ano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20%</a:t>
                      </a:r>
                    </a:p>
                  </a:txBody>
                  <a:tcPr marT="34290" marB="34290" anchor="ctr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/>
                        <a:t>1 ano a 2 anos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17,5%</a:t>
                      </a:r>
                    </a:p>
                  </a:txBody>
                  <a:tcPr marT="34290" marB="34290" anchor="ctr"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Mais de 2 anos</a:t>
                      </a: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15%</a:t>
                      </a:r>
                    </a:p>
                  </a:txBody>
                  <a:tcPr marT="34290" marB="3429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6824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563638"/>
            <a:ext cx="7467600" cy="857250"/>
          </a:xfrm>
        </p:spPr>
        <p:txBody>
          <a:bodyPr/>
          <a:lstStyle/>
          <a:p>
            <a:pPr algn="ctr"/>
            <a:r>
              <a:rPr lang="pt-BR" dirty="0" err="1" smtClean="0"/>
              <a:t>Indices</a:t>
            </a:r>
            <a:r>
              <a:rPr lang="pt-BR" dirty="0" smtClean="0"/>
              <a:t> </a:t>
            </a:r>
            <a:r>
              <a:rPr lang="pt-BR" dirty="0" err="1" smtClean="0"/>
              <a:t>anbima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8030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923678"/>
            <a:ext cx="7467600" cy="136815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VAMOS ANOTAR AS RENTABILIDADES DE ALGUNS ÍNDICES NO CADERNO</a:t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>Link: 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rentabilidade de diversos índices</a:t>
            </a:r>
            <a:endParaRPr lang="pt-BR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987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267494"/>
            <a:ext cx="7467600" cy="857250"/>
          </a:xfrm>
        </p:spPr>
        <p:txBody>
          <a:bodyPr/>
          <a:lstStyle/>
          <a:p>
            <a:pPr algn="ctr"/>
            <a:r>
              <a:rPr lang="pt-BR" dirty="0" smtClean="0"/>
              <a:t>Exemplos práticos: caderno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1115616" y="1419622"/>
            <a:ext cx="66967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BRADESCO</a:t>
            </a:r>
            <a:r>
              <a:rPr lang="pt-BR" dirty="0" smtClean="0"/>
              <a:t>: SIMPLES RF e HIPERFUNDO DI</a:t>
            </a:r>
          </a:p>
          <a:p>
            <a:pPr>
              <a:lnSpc>
                <a:spcPct val="200000"/>
              </a:lnSpc>
            </a:pP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BANCO DO BRASIL</a:t>
            </a:r>
            <a:r>
              <a:rPr lang="pt-BR" dirty="0" smtClean="0"/>
              <a:t>: BB RENDA FIXA SIMPLES</a:t>
            </a:r>
          </a:p>
          <a:p>
            <a:pPr>
              <a:lnSpc>
                <a:spcPct val="200000"/>
              </a:lnSpc>
            </a:pP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SANTANDER</a:t>
            </a:r>
            <a:r>
              <a:rPr lang="pt-BR" dirty="0" smtClean="0"/>
              <a:t>: SANTANDER PB IMA-BR e RENDA FIXA PRÉ MASTER</a:t>
            </a:r>
          </a:p>
        </p:txBody>
      </p:sp>
    </p:spTree>
    <p:extLst>
      <p:ext uri="{BB962C8B-B14F-4D97-AF65-F5344CB8AC3E}">
        <p14:creationId xmlns:p14="http://schemas.microsoft.com/office/powerpoint/2010/main" val="357020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699542"/>
            <a:ext cx="7620000" cy="2804914"/>
          </a:xfrm>
        </p:spPr>
        <p:txBody>
          <a:bodyPr>
            <a:normAutofit/>
          </a:bodyPr>
          <a:lstStyle/>
          <a:p>
            <a:pPr>
              <a:defRPr/>
            </a:pPr>
            <a:endParaRPr lang="pt-BR" dirty="0" smtClean="0"/>
          </a:p>
          <a:p>
            <a:pPr>
              <a:defRPr/>
            </a:pPr>
            <a:endParaRPr lang="pt-BR" dirty="0" smtClean="0"/>
          </a:p>
          <a:p>
            <a:pPr algn="ctr">
              <a:buFont typeface="Wingdings" pitchFamily="2" charset="2"/>
              <a:buNone/>
              <a:defRPr/>
            </a:pPr>
            <a:r>
              <a:rPr lang="pt-BR" sz="5400" dirty="0" smtClean="0"/>
              <a:t>PREVIDÊNCIA PRIVADA</a:t>
            </a:r>
            <a:endParaRPr lang="pt-BR" sz="4000" i="1" dirty="0" smtClean="0"/>
          </a:p>
        </p:txBody>
      </p:sp>
    </p:spTree>
    <p:extLst>
      <p:ext uri="{BB962C8B-B14F-4D97-AF65-F5344CB8AC3E}">
        <p14:creationId xmlns:p14="http://schemas.microsoft.com/office/powerpoint/2010/main" val="38068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Previdência Privada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É uma aposentadoria garantida por uma instituição privada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Previdência fechada (só contribuem os funcionários da empresa patrocinadora; sem fins lucrativos) e aberta (qualquer um participa, com fins lucrativos)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Falaremos das ABERTAS</a:t>
            </a:r>
          </a:p>
        </p:txBody>
      </p:sp>
    </p:spTree>
    <p:extLst>
      <p:ext uri="{BB962C8B-B14F-4D97-AF65-F5344CB8AC3E}">
        <p14:creationId xmlns:p14="http://schemas.microsoft.com/office/powerpoint/2010/main" val="116759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779662"/>
            <a:ext cx="7467600" cy="857250"/>
          </a:xfrm>
        </p:spPr>
        <p:txBody>
          <a:bodyPr/>
          <a:lstStyle/>
          <a:p>
            <a:pPr algn="ctr"/>
            <a:r>
              <a:rPr lang="pt-BR" dirty="0" smtClean="0"/>
              <a:t>SIMULADOR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69914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200000"/>
              </a:lnSpc>
              <a:defRPr/>
            </a:pPr>
            <a:r>
              <a:rPr lang="pt-BR" smtClean="0"/>
              <a:t>Previdência Privada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200000"/>
              </a:lnSpc>
              <a:defRPr/>
            </a:pPr>
            <a:r>
              <a:rPr lang="pt-BR" sz="2400" dirty="0" smtClean="0"/>
              <a:t>As previdências abertas mais conhecidas e utilizadas são:</a:t>
            </a:r>
          </a:p>
          <a:p>
            <a:pPr lvl="1" eaLnBrk="1" hangingPunct="1">
              <a:lnSpc>
                <a:spcPct val="200000"/>
              </a:lnSpc>
              <a:defRPr/>
            </a:pPr>
            <a:r>
              <a:rPr lang="pt-BR" sz="2000" dirty="0" smtClean="0"/>
              <a:t>Plano gerador de benefícios líquidos (PGBL)</a:t>
            </a:r>
          </a:p>
          <a:p>
            <a:pPr lvl="1" eaLnBrk="1" hangingPunct="1">
              <a:lnSpc>
                <a:spcPct val="200000"/>
              </a:lnSpc>
              <a:defRPr/>
            </a:pPr>
            <a:r>
              <a:rPr lang="pt-BR" sz="2000" dirty="0" smtClean="0"/>
              <a:t>Vida gerador de benefícios líquidos (VGBL)</a:t>
            </a:r>
          </a:p>
        </p:txBody>
      </p:sp>
    </p:spTree>
    <p:extLst>
      <p:ext uri="{BB962C8B-B14F-4D97-AF65-F5344CB8AC3E}">
        <p14:creationId xmlns:p14="http://schemas.microsoft.com/office/powerpoint/2010/main" val="340185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Taxas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defRPr/>
            </a:pPr>
            <a:r>
              <a:rPr lang="pt-BR" dirty="0" smtClean="0"/>
              <a:t>Taxa de administração: paga ao administrador dos recursos</a:t>
            </a:r>
          </a:p>
          <a:p>
            <a:pPr>
              <a:lnSpc>
                <a:spcPct val="200000"/>
              </a:lnSpc>
              <a:defRPr/>
            </a:pPr>
            <a:endParaRPr lang="pt-BR" dirty="0" smtClean="0"/>
          </a:p>
          <a:p>
            <a:pPr>
              <a:lnSpc>
                <a:spcPct val="200000"/>
              </a:lnSpc>
              <a:defRPr/>
            </a:pPr>
            <a:r>
              <a:rPr lang="pt-BR" dirty="0" smtClean="0"/>
              <a:t>Taxa de carregamento: é uma taxa cobrada sobre cada novo aporte de </a:t>
            </a:r>
            <a:r>
              <a:rPr lang="pt-BR" dirty="0" smtClean="0"/>
              <a:t>recurso (sei ainda encontrar, FUJA)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44121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pt-BR" sz="2800" dirty="0" smtClean="0"/>
              <a:t>Diferenças entre PGBL e VGBL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0"/>
            <a:ext cx="7859216" cy="3748088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pt-BR" sz="2000" dirty="0" smtClean="0"/>
              <a:t>O PGBL pode ser abatido do imposto de renda, anualmente, até limite de 12%. Quando receber o benefício, o </a:t>
            </a:r>
            <a:r>
              <a:rPr lang="pt-BR" sz="2000" b="1" dirty="0" smtClean="0"/>
              <a:t>IR incide sobre todo o valor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pt-BR" sz="2000" dirty="0" smtClean="0"/>
              <a:t>O VGBL é mais indicado para pessoas que usam o método SIMPLIFICADO ou isentos. Quando receber o benefício, </a:t>
            </a:r>
            <a:r>
              <a:rPr lang="pt-BR" sz="2000" b="1" dirty="0" smtClean="0"/>
              <a:t>o IR incide somente sobre o rendimento</a:t>
            </a:r>
          </a:p>
        </p:txBody>
      </p:sp>
    </p:spTree>
    <p:extLst>
      <p:ext uri="{BB962C8B-B14F-4D97-AF65-F5344CB8AC3E}">
        <p14:creationId xmlns:p14="http://schemas.microsoft.com/office/powerpoint/2010/main" val="116766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63" y="2143125"/>
            <a:ext cx="8229600" cy="854869"/>
          </a:xfrm>
        </p:spPr>
        <p:txBody>
          <a:bodyPr/>
          <a:lstStyle/>
          <a:p>
            <a:pPr>
              <a:defRPr/>
            </a:pPr>
            <a:r>
              <a:rPr lang="pt-BR" dirty="0" smtClean="0"/>
              <a:t>IMPOSTO DE RENDA e PGBL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9731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Declaração de IR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19622"/>
            <a:ext cx="8229600" cy="2615803"/>
          </a:xfrm>
        </p:spPr>
        <p:txBody>
          <a:bodyPr>
            <a:normAutofit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pt-BR" sz="4000" dirty="0" smtClean="0"/>
              <a:t>Você pode escolher entre a declaração SIMPLIFICADA e a COMPLETA</a:t>
            </a:r>
          </a:p>
        </p:txBody>
      </p:sp>
    </p:spTree>
    <p:extLst>
      <p:ext uri="{BB962C8B-B14F-4D97-AF65-F5344CB8AC3E}">
        <p14:creationId xmlns:p14="http://schemas.microsoft.com/office/powerpoint/2010/main" val="302933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Declaração SIMPLIFICADA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0"/>
            <a:ext cx="7715200" cy="3639741"/>
          </a:xfrm>
        </p:spPr>
        <p:txBody>
          <a:bodyPr>
            <a:normAutofit/>
          </a:bodyPr>
          <a:lstStyle/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Na SIMPLIFICADA faz-se a dedução de 20% dos rendimentos tributáveis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Calcula-se quanto pagou de imposto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Daí faz pela diferença do pago e do que deveria ser pago. Restitui ou paga-se</a:t>
            </a:r>
          </a:p>
        </p:txBody>
      </p:sp>
    </p:spTree>
    <p:extLst>
      <p:ext uri="{BB962C8B-B14F-4D97-AF65-F5344CB8AC3E}">
        <p14:creationId xmlns:p14="http://schemas.microsoft.com/office/powerpoint/2010/main" val="300436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3600" dirty="0"/>
              <a:t>S</a:t>
            </a:r>
            <a:r>
              <a:rPr lang="pt-BR" sz="3600" dirty="0" smtClean="0"/>
              <a:t>implificada – EXEMPLO FICTÍCIO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pt-BR" dirty="0" smtClean="0"/>
              <a:t>Rendimento anual:     R$45.000,00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pt-BR" dirty="0" smtClean="0"/>
              <a:t>-------------------------------------------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pt-BR" dirty="0" smtClean="0"/>
              <a:t>Nova base de cálculo: R$ 36.000,00</a:t>
            </a:r>
          </a:p>
          <a:p>
            <a:pPr eaLnBrk="1" hangingPunct="1">
              <a:lnSpc>
                <a:spcPct val="150000"/>
              </a:lnSpc>
              <a:defRPr/>
            </a:pPr>
            <a:endParaRPr lang="pt-BR" dirty="0" smtClean="0"/>
          </a:p>
          <a:p>
            <a:pPr eaLnBrk="1" hangingPunct="1">
              <a:lnSpc>
                <a:spcPct val="150000"/>
              </a:lnSpc>
              <a:defRPr/>
            </a:pPr>
            <a:r>
              <a:rPr lang="pt-BR" dirty="0" smtClean="0"/>
              <a:t>Imposto pago: R$6.790,00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pt-BR" dirty="0" smtClean="0"/>
              <a:t>Deveria pagar: R$4.315,00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pt-BR" dirty="0" smtClean="0"/>
              <a:t>Restituição: R$2475,00</a:t>
            </a:r>
          </a:p>
        </p:txBody>
      </p:sp>
    </p:spTree>
    <p:extLst>
      <p:ext uri="{BB962C8B-B14F-4D97-AF65-F5344CB8AC3E}">
        <p14:creationId xmlns:p14="http://schemas.microsoft.com/office/powerpoint/2010/main" val="2913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Declaração SIMPLIFICADA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0"/>
            <a:ext cx="7211144" cy="3639741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pt-BR" dirty="0" smtClean="0"/>
              <a:t>Se VOCÊ faz declaração simplificada, é indicado que escolha um VGBL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pt-BR" dirty="0" smtClean="0"/>
              <a:t>Não terá benefícios agora, mas no futuro, o IR incidirá apenas sobre o rendimento </a:t>
            </a:r>
          </a:p>
        </p:txBody>
      </p:sp>
    </p:spTree>
    <p:extLst>
      <p:ext uri="{BB962C8B-B14F-4D97-AF65-F5344CB8AC3E}">
        <p14:creationId xmlns:p14="http://schemas.microsoft.com/office/powerpoint/2010/main" val="213761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915816" y="2931789"/>
            <a:ext cx="1872208" cy="17216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755576" y="3645343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Valor investido após 20 anos</a:t>
            </a:r>
            <a:endParaRPr lang="pt-BR" b="1" dirty="0"/>
          </a:p>
        </p:txBody>
      </p:sp>
      <p:sp>
        <p:nvSpPr>
          <p:cNvPr id="4" name="Retângulo 3"/>
          <p:cNvSpPr/>
          <p:nvPr/>
        </p:nvSpPr>
        <p:spPr>
          <a:xfrm>
            <a:off x="2915816" y="195486"/>
            <a:ext cx="1872208" cy="2736303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755576" y="909040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Juros recebidos após 20 anos</a:t>
            </a:r>
            <a:endParaRPr lang="pt-BR" b="1" dirty="0"/>
          </a:p>
        </p:txBody>
      </p:sp>
      <p:sp>
        <p:nvSpPr>
          <p:cNvPr id="6" name="Chave direita 5"/>
          <p:cNvSpPr/>
          <p:nvPr/>
        </p:nvSpPr>
        <p:spPr>
          <a:xfrm>
            <a:off x="4860032" y="267494"/>
            <a:ext cx="432048" cy="2664296"/>
          </a:xfrm>
          <a:prstGeom prst="rightBrace">
            <a:avLst/>
          </a:prstGeom>
          <a:ln>
            <a:solidFill>
              <a:srgbClr val="00B05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70C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436096" y="1276476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0070C0"/>
                </a:solidFill>
              </a:rPr>
              <a:t>Base de cálculo para tributação</a:t>
            </a:r>
            <a:endParaRPr lang="pt-B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013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5" grpId="0"/>
      <p:bldP spid="6" grpId="0" animBg="1"/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DECLARAÇÃO COMPLETA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9622"/>
            <a:ext cx="7620000" cy="3380978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defRPr/>
            </a:pPr>
            <a:r>
              <a:rPr lang="pt-BR" dirty="0" smtClean="0"/>
              <a:t>É possível fazer deduções: educação, saúde, dependentes </a:t>
            </a:r>
            <a:r>
              <a:rPr lang="pt-BR" dirty="0" err="1" smtClean="0"/>
              <a:t>etc</a:t>
            </a:r>
            <a:endParaRPr lang="pt-BR" dirty="0" smtClean="0"/>
          </a:p>
          <a:p>
            <a:pPr>
              <a:lnSpc>
                <a:spcPct val="200000"/>
              </a:lnSpc>
              <a:defRPr/>
            </a:pPr>
            <a:r>
              <a:rPr lang="pt-BR" dirty="0" smtClean="0"/>
              <a:t>O PGBL pode ser usado para abater até 12% da renda anual</a:t>
            </a:r>
          </a:p>
          <a:p>
            <a:pPr>
              <a:lnSpc>
                <a:spcPct val="200000"/>
              </a:lnSpc>
              <a:defRPr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28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779662"/>
            <a:ext cx="7467600" cy="857250"/>
          </a:xfrm>
        </p:spPr>
        <p:txBody>
          <a:bodyPr/>
          <a:lstStyle/>
          <a:p>
            <a:pPr algn="ctr"/>
            <a:r>
              <a:rPr lang="pt-BR" dirty="0" smtClean="0"/>
              <a:t>SIMULADOR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640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3478"/>
            <a:ext cx="7467600" cy="85725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pt-BR" sz="3200" dirty="0" smtClean="0"/>
              <a:t>Completa – EXEMPLO FICTÍCIO</a:t>
            </a:r>
          </a:p>
        </p:txBody>
      </p:sp>
      <p:sp>
        <p:nvSpPr>
          <p:cNvPr id="20070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pt-BR" sz="1800" dirty="0" smtClean="0"/>
              <a:t>Rendimento anual:                              R$45.000,00</a:t>
            </a:r>
          </a:p>
          <a:p>
            <a:pPr eaLnBrk="1" hangingPunct="1">
              <a:defRPr/>
            </a:pPr>
            <a:r>
              <a:rPr lang="pt-BR" sz="1800" dirty="0" smtClean="0"/>
              <a:t>INSS:		</a:t>
            </a:r>
            <a:r>
              <a:rPr lang="pt-BR" sz="1800" dirty="0"/>
              <a:t> </a:t>
            </a:r>
            <a:r>
              <a:rPr lang="pt-BR" sz="1800" dirty="0" smtClean="0"/>
              <a:t>                                  R$3.700,00</a:t>
            </a:r>
          </a:p>
          <a:p>
            <a:pPr eaLnBrk="1" hangingPunct="1">
              <a:defRPr/>
            </a:pPr>
            <a:r>
              <a:rPr lang="pt-BR" sz="1800" dirty="0" smtClean="0"/>
              <a:t>2 filhos:			R$3.032,64</a:t>
            </a:r>
          </a:p>
          <a:p>
            <a:pPr eaLnBrk="1" hangingPunct="1">
              <a:defRPr/>
            </a:pPr>
            <a:r>
              <a:rPr lang="pt-BR" sz="1800" dirty="0" smtClean="0"/>
              <a:t>Educação:		                  R$2.373,84</a:t>
            </a:r>
          </a:p>
          <a:p>
            <a:pPr eaLnBrk="1" hangingPunct="1">
              <a:defRPr/>
            </a:pPr>
            <a:r>
              <a:rPr lang="pt-BR" sz="1800" dirty="0" smtClean="0"/>
              <a:t>Gasto com Saúde:	                  R$560,00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pt-BR" sz="1800" dirty="0" smtClean="0"/>
              <a:t>-------------------------------------------</a:t>
            </a:r>
          </a:p>
          <a:p>
            <a:pPr eaLnBrk="1" hangingPunct="1">
              <a:defRPr/>
            </a:pPr>
            <a:r>
              <a:rPr lang="pt-BR" sz="1800" dirty="0" smtClean="0"/>
              <a:t>Nova base de cálculo:                          R$ 35.333,52</a:t>
            </a:r>
          </a:p>
          <a:p>
            <a:pPr eaLnBrk="1" hangingPunct="1">
              <a:defRPr/>
            </a:pPr>
            <a:endParaRPr lang="pt-BR" sz="1800" dirty="0"/>
          </a:p>
          <a:p>
            <a:pPr>
              <a:defRPr/>
            </a:pPr>
            <a:r>
              <a:rPr lang="pt-BR" sz="1800" dirty="0"/>
              <a:t>IR pago: R$6.790,00</a:t>
            </a:r>
          </a:p>
          <a:p>
            <a:pPr>
              <a:defRPr/>
            </a:pPr>
            <a:r>
              <a:rPr lang="pt-BR" sz="1800" dirty="0"/>
              <a:t>Deveria pagar: R$4.130,00</a:t>
            </a:r>
          </a:p>
          <a:p>
            <a:pPr>
              <a:defRPr/>
            </a:pPr>
            <a:r>
              <a:rPr lang="pt-BR" sz="1800" dirty="0"/>
              <a:t>Imposto a restituir: R$2.660,00</a:t>
            </a:r>
          </a:p>
          <a:p>
            <a:pPr eaLnBrk="1" hangingPunct="1">
              <a:defRPr/>
            </a:pPr>
            <a:endParaRPr lang="pt-BR" sz="1800" dirty="0" smtClean="0"/>
          </a:p>
        </p:txBody>
      </p:sp>
    </p:spTree>
    <p:extLst>
      <p:ext uri="{BB962C8B-B14F-4D97-AF65-F5344CB8AC3E}">
        <p14:creationId xmlns:p14="http://schemas.microsoft.com/office/powerpoint/2010/main" val="353745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Declaração com PGBL</a:t>
            </a:r>
          </a:p>
        </p:txBody>
      </p:sp>
      <p:sp>
        <p:nvSpPr>
          <p:cNvPr id="2037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0"/>
            <a:ext cx="8229600" cy="3693319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Rendimento anual:            R$45.000,00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INSS:		</a:t>
            </a:r>
            <a:r>
              <a:rPr lang="pt-BR" dirty="0"/>
              <a:t> </a:t>
            </a:r>
            <a:r>
              <a:rPr lang="pt-BR" dirty="0" smtClean="0"/>
              <a:t>              R$3.700,00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2 filhos:			   R$3.032,64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Educação:			   R$2.373,84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Gasto com Saúde:	   R$560,00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sz="2400" b="1" dirty="0" smtClean="0"/>
              <a:t>Valor do PGBL anual (12%)</a:t>
            </a:r>
            <a:r>
              <a:rPr lang="pt-BR" dirty="0" smtClean="0"/>
              <a:t>:         R$5.400,00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BR" dirty="0" smtClean="0"/>
              <a:t>-----------------------------------------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Nova base de cálculo:       R$29.933,00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Restituição: 		   R$4.140,00</a:t>
            </a:r>
          </a:p>
        </p:txBody>
      </p:sp>
    </p:spTree>
    <p:extLst>
      <p:ext uri="{BB962C8B-B14F-4D97-AF65-F5344CB8AC3E}">
        <p14:creationId xmlns:p14="http://schemas.microsoft.com/office/powerpoint/2010/main" val="207169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915816" y="2931789"/>
            <a:ext cx="1872208" cy="17216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755576" y="3645343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Valor investido após 20 anos</a:t>
            </a:r>
            <a:endParaRPr lang="pt-BR" b="1" dirty="0"/>
          </a:p>
        </p:txBody>
      </p:sp>
      <p:sp>
        <p:nvSpPr>
          <p:cNvPr id="4" name="Retângulo 3"/>
          <p:cNvSpPr/>
          <p:nvPr/>
        </p:nvSpPr>
        <p:spPr>
          <a:xfrm>
            <a:off x="2915816" y="195486"/>
            <a:ext cx="1872208" cy="2736303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755576" y="909040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Juros recebidos após 20 anos</a:t>
            </a:r>
            <a:endParaRPr lang="pt-BR" b="1" dirty="0"/>
          </a:p>
        </p:txBody>
      </p:sp>
      <p:sp>
        <p:nvSpPr>
          <p:cNvPr id="6" name="Chave direita 5"/>
          <p:cNvSpPr/>
          <p:nvPr/>
        </p:nvSpPr>
        <p:spPr>
          <a:xfrm>
            <a:off x="4860032" y="267494"/>
            <a:ext cx="432048" cy="4385960"/>
          </a:xfrm>
          <a:prstGeom prst="rightBrace">
            <a:avLst/>
          </a:prstGeom>
          <a:ln>
            <a:solidFill>
              <a:srgbClr val="00B05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0070C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436096" y="1276476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0070C0"/>
                </a:solidFill>
              </a:rPr>
              <a:t>Base de cálculo para tributação</a:t>
            </a:r>
            <a:endParaRPr lang="pt-B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86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5" grpId="0"/>
      <p:bldP spid="6" grpId="0" animBg="1"/>
      <p:bldP spid="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PGBL x VGBL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Ao investir a mesma quantia, certamente irá resgatar mais no VGBL</a:t>
            </a:r>
          </a:p>
          <a:p>
            <a:endParaRPr lang="pt-BR" dirty="0" smtClean="0"/>
          </a:p>
          <a:p>
            <a:r>
              <a:rPr lang="pt-BR" dirty="0" smtClean="0"/>
              <a:t>A não ser que se REAPLIQUE o valor restituído do IR ao longo dos anos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714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Tributação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Regimes Tributários</a:t>
            </a:r>
          </a:p>
          <a:p>
            <a:pPr eaLnBrk="1" hangingPunct="1">
              <a:lnSpc>
                <a:spcPct val="200000"/>
              </a:lnSpc>
              <a:defRPr/>
            </a:pPr>
            <a:r>
              <a:rPr lang="pt-BR" dirty="0" smtClean="0"/>
              <a:t>Progressivo (compensável): no resgate é tributado em 15%, depois faz o ajuste na declaração de IR. Se for nos benefícios, tributa através da tabela de IR</a:t>
            </a:r>
          </a:p>
        </p:txBody>
      </p:sp>
    </p:spTree>
    <p:extLst>
      <p:ext uri="{BB962C8B-B14F-4D97-AF65-F5344CB8AC3E}">
        <p14:creationId xmlns:p14="http://schemas.microsoft.com/office/powerpoint/2010/main" val="360554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Tributação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  <a:defRPr/>
            </a:pPr>
            <a:r>
              <a:rPr lang="pt-BR" dirty="0" smtClean="0"/>
              <a:t>Regressivo (definitiva): 35% se o resgate for feito antes de dois anos de aplicação. A cada dois anos, este percentual é reduzido em 5 pontos-base, até o piso de 10%</a:t>
            </a:r>
          </a:p>
          <a:p>
            <a:pPr>
              <a:lnSpc>
                <a:spcPct val="200000"/>
              </a:lnSpc>
              <a:defRPr/>
            </a:pPr>
            <a:r>
              <a:rPr lang="pt-BR" dirty="0" smtClean="0"/>
              <a:t>Diferentemente de fundos de renda fixa, o PGBL e VGBL não tem o “come cotas”</a:t>
            </a:r>
          </a:p>
          <a:p>
            <a:pPr>
              <a:lnSpc>
                <a:spcPct val="200000"/>
              </a:lnSpc>
              <a:defRPr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7902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699542"/>
            <a:ext cx="7620000" cy="857250"/>
          </a:xfrm>
        </p:spPr>
        <p:txBody>
          <a:bodyPr/>
          <a:lstStyle/>
          <a:p>
            <a:pPr algn="ctr"/>
            <a:r>
              <a:rPr lang="pt-BR" dirty="0" smtClean="0"/>
              <a:t>PESQUISA NO SITE DA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BRASILPREV</a:t>
            </a:r>
            <a:r>
              <a:rPr lang="pt-BR" dirty="0" smtClean="0"/>
              <a:t> </a:t>
            </a:r>
            <a:br>
              <a:rPr lang="pt-BR" dirty="0" smtClean="0"/>
            </a:br>
            <a:r>
              <a:rPr lang="pt-BR" dirty="0" smtClean="0"/>
              <a:t>(BANCO DO BRASIL)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755576" y="2715766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VOU ANALISAR O PLANO DE RENDA FIXA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CLASSICO I</a:t>
            </a:r>
            <a:endParaRPr lang="pt-BR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3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83568" y="987574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AGORA VOCÊ ANALISA O PLANO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CLASSICO VII</a:t>
            </a:r>
            <a:endParaRPr lang="pt-BR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706783" y="1923678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AGORA VOCÊ ANALISA O PLANO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CONCEPT</a:t>
            </a:r>
            <a:endParaRPr lang="pt-BR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601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923678"/>
            <a:ext cx="7467600" cy="857250"/>
          </a:xfrm>
        </p:spPr>
        <p:txBody>
          <a:bodyPr/>
          <a:lstStyle/>
          <a:p>
            <a:pPr algn="ctr"/>
            <a:r>
              <a:rPr lang="pt-BR" dirty="0" smtClean="0"/>
              <a:t>LIÇÃO DE CASA: </a:t>
            </a:r>
            <a:r>
              <a:rPr lang="pt-BR" dirty="0" smtClean="0"/>
              <a:t>qual das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opções disponíveis no site</a:t>
            </a:r>
            <a:r>
              <a:rPr lang="pt-BR" dirty="0" smtClean="0"/>
              <a:t> você escolheria e justifique a razão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1953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707654"/>
            <a:ext cx="7467600" cy="857250"/>
          </a:xfrm>
        </p:spPr>
        <p:txBody>
          <a:bodyPr/>
          <a:lstStyle/>
          <a:p>
            <a:pPr algn="ctr"/>
            <a:r>
              <a:rPr lang="pt-BR" dirty="0" smtClean="0"/>
              <a:t>PLANILHA SIMULAÇÃO EXCEL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2094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Dúvida sobre tesouro direto: aula passada</a:t>
            </a: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755576" y="3795886"/>
            <a:ext cx="181054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Tesouro Nacional</a:t>
            </a:r>
            <a:endParaRPr lang="pt-BR" dirty="0"/>
          </a:p>
        </p:txBody>
      </p:sp>
      <p:cxnSp>
        <p:nvCxnSpPr>
          <p:cNvPr id="7" name="Conector de seta reta 6"/>
          <p:cNvCxnSpPr>
            <a:stCxn id="3" idx="0"/>
          </p:cNvCxnSpPr>
          <p:nvPr/>
        </p:nvCxnSpPr>
        <p:spPr>
          <a:xfrm flipV="1">
            <a:off x="1660848" y="3363838"/>
            <a:ext cx="0" cy="4320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611560" y="277848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Mercado Primário</a:t>
            </a:r>
            <a:endParaRPr lang="pt-BR" dirty="0"/>
          </a:p>
        </p:txBody>
      </p:sp>
      <p:cxnSp>
        <p:nvCxnSpPr>
          <p:cNvPr id="10" name="Conector de seta reta 9"/>
          <p:cNvCxnSpPr/>
          <p:nvPr/>
        </p:nvCxnSpPr>
        <p:spPr>
          <a:xfrm>
            <a:off x="2123728" y="3147814"/>
            <a:ext cx="0" cy="4320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2267744" y="314781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$$$</a:t>
            </a:r>
            <a:endParaRPr lang="pt-BR" dirty="0"/>
          </a:p>
        </p:txBody>
      </p:sp>
      <p:cxnSp>
        <p:nvCxnSpPr>
          <p:cNvPr id="13" name="Conector de seta reta 12"/>
          <p:cNvCxnSpPr/>
          <p:nvPr/>
        </p:nvCxnSpPr>
        <p:spPr>
          <a:xfrm flipV="1">
            <a:off x="1660848" y="2355726"/>
            <a:ext cx="0" cy="4320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CaixaDeTexto 13"/>
          <p:cNvSpPr txBox="1"/>
          <p:nvPr/>
        </p:nvSpPr>
        <p:spPr>
          <a:xfrm>
            <a:off x="457200" y="1597690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Mercado Secundário</a:t>
            </a:r>
          </a:p>
          <a:p>
            <a:pPr algn="ctr"/>
            <a:r>
              <a:rPr lang="pt-BR" dirty="0" smtClean="0"/>
              <a:t>(SELIC)</a:t>
            </a:r>
            <a:endParaRPr lang="pt-BR" dirty="0"/>
          </a:p>
        </p:txBody>
      </p:sp>
      <p:cxnSp>
        <p:nvCxnSpPr>
          <p:cNvPr id="16" name="Conector de seta reta 15"/>
          <p:cNvCxnSpPr/>
          <p:nvPr/>
        </p:nvCxnSpPr>
        <p:spPr>
          <a:xfrm flipV="1">
            <a:off x="2566120" y="3579862"/>
            <a:ext cx="2221904" cy="86409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" name="CaixaDeTexto 16"/>
          <p:cNvSpPr txBox="1"/>
          <p:nvPr/>
        </p:nvSpPr>
        <p:spPr>
          <a:xfrm>
            <a:off x="3203848" y="4183508"/>
            <a:ext cx="4720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Cerca de 1% desses títulos são negociados via Tesouro Direto (usando sistema da B3)</a:t>
            </a:r>
            <a:endParaRPr lang="pt-BR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4798368" y="3009314"/>
            <a:ext cx="38770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Aqui, o investidor compra e vende DIRETAMENTE do Tesouro</a:t>
            </a:r>
            <a:endParaRPr lang="pt-BR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4367031" y="2244021"/>
            <a:ext cx="4309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As taxas negociadas são replicadas do que acontece no mercado secundário</a:t>
            </a:r>
            <a:endParaRPr lang="pt-BR" dirty="0"/>
          </a:p>
        </p:txBody>
      </p:sp>
      <p:cxnSp>
        <p:nvCxnSpPr>
          <p:cNvPr id="21" name="Conector de seta reta 20"/>
          <p:cNvCxnSpPr/>
          <p:nvPr/>
        </p:nvCxnSpPr>
        <p:spPr>
          <a:xfrm>
            <a:off x="3059832" y="1998380"/>
            <a:ext cx="1224136" cy="48307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4016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4" grpId="0"/>
      <p:bldP spid="17" grpId="0"/>
      <p:bldP spid="18" grpId="0"/>
      <p:bldP spid="19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Considerações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Previdência privada é algo MUITO COMPLICADO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Em geral, cobra altas taxas e rende pouco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Vantagens: DISCIPLINA, menor carga tributária no regime regressivo, não vai para o inventário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198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68" y="2499742"/>
            <a:ext cx="7467600" cy="857250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pt-BR" sz="2400" dirty="0" smtClean="0"/>
              <a:t>Antes de </a:t>
            </a:r>
            <a:r>
              <a:rPr lang="pt-BR" sz="2400" dirty="0" smtClean="0"/>
              <a:t>PROSSEGUIRMOS, </a:t>
            </a:r>
            <a:r>
              <a:rPr lang="pt-BR" sz="2400" dirty="0" smtClean="0"/>
              <a:t>vamos rever um pouquinho as diferenças entre </a:t>
            </a:r>
            <a:r>
              <a:rPr lang="pt-BR" sz="2400" b="1" dirty="0" smtClean="0">
                <a:solidFill>
                  <a:schemeClr val="accent3"/>
                </a:solidFill>
              </a:rPr>
              <a:t>TESOURO DIRETO, CDB e LCI</a:t>
            </a:r>
            <a:endParaRPr lang="pt-BR" sz="24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36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TESOURO, CDB e LCI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063229"/>
            <a:ext cx="7467600" cy="3655314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Tesouro Direto: </a:t>
            </a:r>
          </a:p>
          <a:p>
            <a:pPr lvl="1"/>
            <a:r>
              <a:rPr lang="pt-BR" dirty="0" smtClean="0"/>
              <a:t>compramos via corretoras; </a:t>
            </a:r>
          </a:p>
          <a:p>
            <a:pPr lvl="1"/>
            <a:r>
              <a:rPr lang="pt-BR" dirty="0" smtClean="0"/>
              <a:t>emprestamos diretamente para o “Governo”. </a:t>
            </a:r>
          </a:p>
          <a:p>
            <a:pPr lvl="1"/>
            <a:r>
              <a:rPr lang="pt-BR" dirty="0" smtClean="0"/>
              <a:t>Temos taxas </a:t>
            </a:r>
            <a:r>
              <a:rPr lang="pt-BR" dirty="0" err="1" smtClean="0"/>
              <a:t>pré</a:t>
            </a:r>
            <a:r>
              <a:rPr lang="pt-BR" dirty="0" smtClean="0"/>
              <a:t> e pós-fixadas (SELIC e IPCA). </a:t>
            </a:r>
          </a:p>
          <a:p>
            <a:pPr lvl="1"/>
            <a:r>
              <a:rPr lang="pt-BR" dirty="0" smtClean="0"/>
              <a:t>Marcação a mercado (</a:t>
            </a:r>
            <a:r>
              <a:rPr lang="pt-BR" dirty="0" err="1" smtClean="0"/>
              <a:t>pré</a:t>
            </a:r>
            <a:r>
              <a:rPr lang="pt-BR" dirty="0" smtClean="0"/>
              <a:t> e IPCA) implica em volatilidade, principalmente para vencimentos mais longos.</a:t>
            </a:r>
          </a:p>
          <a:p>
            <a:pPr lvl="1"/>
            <a:r>
              <a:rPr lang="pt-BR" dirty="0" smtClean="0"/>
              <a:t>Taxa de 0,25% ao ano; tributação decrescente</a:t>
            </a:r>
          </a:p>
          <a:p>
            <a:pPr lvl="1"/>
            <a:endParaRPr lang="pt-BR" dirty="0"/>
          </a:p>
          <a:p>
            <a:r>
              <a:rPr lang="pt-BR" dirty="0" smtClean="0"/>
              <a:t>CDBs e </a:t>
            </a:r>
            <a:r>
              <a:rPr lang="pt-BR" dirty="0" err="1" smtClean="0"/>
              <a:t>LCIs</a:t>
            </a:r>
            <a:endParaRPr lang="pt-BR" dirty="0" smtClean="0"/>
          </a:p>
          <a:p>
            <a:pPr lvl="1"/>
            <a:r>
              <a:rPr lang="pt-BR" dirty="0" smtClean="0"/>
              <a:t>Emprestamos diretamente para bancos</a:t>
            </a:r>
          </a:p>
          <a:p>
            <a:pPr lvl="1"/>
            <a:r>
              <a:rPr lang="pt-BR" dirty="0" smtClean="0"/>
              <a:t>Existem taxas </a:t>
            </a:r>
            <a:r>
              <a:rPr lang="pt-BR" dirty="0" err="1" smtClean="0"/>
              <a:t>pré</a:t>
            </a:r>
            <a:r>
              <a:rPr lang="pt-BR" dirty="0" smtClean="0"/>
              <a:t> e pós-fixadas</a:t>
            </a:r>
          </a:p>
          <a:p>
            <a:pPr lvl="1"/>
            <a:r>
              <a:rPr lang="pt-BR" dirty="0" smtClean="0"/>
              <a:t>Boa parte das pós-fixadas rendem CDI e não SELIC</a:t>
            </a:r>
          </a:p>
          <a:p>
            <a:pPr lvl="1"/>
            <a:r>
              <a:rPr lang="pt-BR" dirty="0" smtClean="0"/>
              <a:t>Nossa suposição: CDI = SELIC 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5696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195486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ATENÇÃO</a:t>
            </a:r>
            <a:r>
              <a:rPr lang="pt-BR" dirty="0" smtClean="0"/>
              <a:t>: ESSA É UMA SIMPLIFICAÇÃO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130675" y="621828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Suponha que ao longo de 2 anos, a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taxa acumulada do CDI tenha sido de 10%</a:t>
            </a:r>
            <a:endParaRPr lang="pt-BR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07504" y="1779662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Aplicação de R$1.000,00 em um CDB que rende 120% do CDI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107504" y="2283718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Ou seja, render 120% do CDI, significa render 12% no período</a:t>
            </a:r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3779912" y="1316256"/>
            <a:ext cx="158417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CDB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108748" y="2787774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Logo, R$1.000,00 virariam R$1.120,00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30675" y="3256886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Descontando 15% de imposto de renda, resgataríamos: </a:t>
            </a:r>
            <a:r>
              <a:rPr lang="pt-B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R$1.102,00</a:t>
            </a:r>
            <a:endParaRPr lang="pt-BR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3695071" y="3798006"/>
            <a:ext cx="158417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LCI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67830" y="4230054"/>
            <a:ext cx="7888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Aplicação de R$1.000,00 em uma LCI que rende 100% do CDI de 10%</a:t>
            </a:r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67830" y="4649224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Logo, R$1.000,00 virariam R$1.100,00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97317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 animBg="1"/>
      <p:bldP spid="8" grpId="0"/>
      <p:bldP spid="9" grpId="0"/>
      <p:bldP spid="10" grpId="0" animBg="1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923678"/>
            <a:ext cx="7467600" cy="857250"/>
          </a:xfrm>
        </p:spPr>
        <p:txBody>
          <a:bodyPr/>
          <a:lstStyle/>
          <a:p>
            <a:r>
              <a:rPr lang="pt-BR" dirty="0" smtClean="0"/>
              <a:t>SIMULADOR DO TESOURO DIRETO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963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139702"/>
            <a:ext cx="7620000" cy="857250"/>
          </a:xfrm>
        </p:spPr>
        <p:txBody>
          <a:bodyPr/>
          <a:lstStyle/>
          <a:p>
            <a:pPr algn="ctr"/>
            <a:r>
              <a:rPr lang="pt-BR" dirty="0" smtClean="0"/>
              <a:t>FUNDOS DE INVESTIMENTOS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56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4135</TotalTime>
  <Words>1088</Words>
  <Application>Microsoft Office PowerPoint</Application>
  <PresentationFormat>Apresentação na tela (16:9)</PresentationFormat>
  <Paragraphs>172</Paragraphs>
  <Slides>40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40</vt:i4>
      </vt:variant>
    </vt:vector>
  </HeadingPairs>
  <TitlesOfParts>
    <vt:vector size="47" baseType="lpstr">
      <vt:lpstr>Arial</vt:lpstr>
      <vt:lpstr>Calibri</vt:lpstr>
      <vt:lpstr>Century Schoolbook</vt:lpstr>
      <vt:lpstr>Symbol</vt:lpstr>
      <vt:lpstr>Wingdings</vt:lpstr>
      <vt:lpstr>Wingdings 2</vt:lpstr>
      <vt:lpstr>Balcão Envidraçado</vt:lpstr>
      <vt:lpstr>Aula 3: FUNDOS DI e RENDA FIXA PREVIDÊNCIA PRIVADA</vt:lpstr>
      <vt:lpstr>SIMULADOR</vt:lpstr>
      <vt:lpstr>SIMULADOR</vt:lpstr>
      <vt:lpstr>Dúvida sobre tesouro direto: aula passada</vt:lpstr>
      <vt:lpstr>Antes de PROSSEGUIRMOS, vamos rever um pouquinho as diferenças entre TESOURO DIRETO, CDB e LCI</vt:lpstr>
      <vt:lpstr>TESOURO, CDB e LCI</vt:lpstr>
      <vt:lpstr>Apresentação do PowerPoint</vt:lpstr>
      <vt:lpstr>SIMULADOR DO TESOURO DIRETO</vt:lpstr>
      <vt:lpstr>FUNDOS DE INVESTIMENTOS</vt:lpstr>
      <vt:lpstr>Fundos</vt:lpstr>
      <vt:lpstr>A Cota - Exemplo</vt:lpstr>
      <vt:lpstr>Vantagens de um fundo</vt:lpstr>
      <vt:lpstr>Taxas de Administração</vt:lpstr>
      <vt:lpstr>Renda fixa LONGO PRAZO</vt:lpstr>
      <vt:lpstr>Indices anbima</vt:lpstr>
      <vt:lpstr>VAMOS ANOTAR AS RENTABILIDADES DE ALGUNS ÍNDICES NO CADERNO  Link: rentabilidade de diversos índices</vt:lpstr>
      <vt:lpstr>Exemplos práticos: caderno</vt:lpstr>
      <vt:lpstr>Apresentação do PowerPoint</vt:lpstr>
      <vt:lpstr>Previdência Privada</vt:lpstr>
      <vt:lpstr>Previdência Privada</vt:lpstr>
      <vt:lpstr>Taxas</vt:lpstr>
      <vt:lpstr>Diferenças entre PGBL e VGBL</vt:lpstr>
      <vt:lpstr>IMPOSTO DE RENDA e PGBL</vt:lpstr>
      <vt:lpstr>Declaração de IR</vt:lpstr>
      <vt:lpstr>Declaração SIMPLIFICADA</vt:lpstr>
      <vt:lpstr>Simplificada – EXEMPLO FICTÍCIO</vt:lpstr>
      <vt:lpstr>Declaração SIMPLIFICADA</vt:lpstr>
      <vt:lpstr>Apresentação do PowerPoint</vt:lpstr>
      <vt:lpstr>DECLARAÇÃO COMPLETA</vt:lpstr>
      <vt:lpstr>Completa – EXEMPLO FICTÍCIO</vt:lpstr>
      <vt:lpstr>Declaração com PGBL</vt:lpstr>
      <vt:lpstr>Apresentação do PowerPoint</vt:lpstr>
      <vt:lpstr>PGBL x VGBL</vt:lpstr>
      <vt:lpstr>Tributação</vt:lpstr>
      <vt:lpstr>Tributação</vt:lpstr>
      <vt:lpstr>PESQUISA NO SITE DA BRASILPREV  (BANCO DO BRASIL)</vt:lpstr>
      <vt:lpstr>Apresentação do PowerPoint</vt:lpstr>
      <vt:lpstr>LIÇÃO DE CASA: qual das opções disponíveis no site você escolheria e justifique a razão</vt:lpstr>
      <vt:lpstr>PLANILHA SIMULAÇÃO EXCEL</vt:lpstr>
      <vt:lpstr>Considerações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Elisson</dc:creator>
  <cp:lastModifiedBy>elisson.augusto elisson.augusto</cp:lastModifiedBy>
  <cp:revision>101</cp:revision>
  <dcterms:created xsi:type="dcterms:W3CDTF">2014-03-20T11:04:22Z</dcterms:created>
  <dcterms:modified xsi:type="dcterms:W3CDTF">2021-07-13T18:46:59Z</dcterms:modified>
</cp:coreProperties>
</file>