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77" r:id="rId2"/>
    <p:sldId id="346" r:id="rId3"/>
    <p:sldId id="347" r:id="rId4"/>
    <p:sldId id="348" r:id="rId5"/>
    <p:sldId id="278" r:id="rId6"/>
    <p:sldId id="349" r:id="rId7"/>
    <p:sldId id="279" r:id="rId8"/>
    <p:sldId id="350" r:id="rId9"/>
    <p:sldId id="281" r:id="rId10"/>
    <p:sldId id="282" r:id="rId11"/>
    <p:sldId id="283" r:id="rId12"/>
    <p:sldId id="284" r:id="rId13"/>
    <p:sldId id="285" r:id="rId14"/>
    <p:sldId id="288" r:id="rId15"/>
    <p:sldId id="345" r:id="rId16"/>
    <p:sldId id="351" r:id="rId17"/>
    <p:sldId id="344" r:id="rId18"/>
    <p:sldId id="300" r:id="rId19"/>
    <p:sldId id="302" r:id="rId20"/>
    <p:sldId id="304" r:id="rId21"/>
    <p:sldId id="308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36" r:id="rId37"/>
    <p:sldId id="338" r:id="rId38"/>
    <p:sldId id="339" r:id="rId39"/>
    <p:sldId id="340" r:id="rId40"/>
    <p:sldId id="337" r:id="rId41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3</a:t>
            </a:r>
            <a:r>
              <a:rPr lang="pt-BR" sz="3200" dirty="0" smtClean="0"/>
              <a:t>: FUNDOS DI e RENDA FIXA PREVIDÊNCIA PRIVADA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Reunião de pessoas para investir em determinado fim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Existe sempre as figuras do ADMINISTRADOR e do GESTOR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Existem diversos tipos de fundo: curto prazo, ações, renda fixa, multimercados, cambial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Todo dinheiro dos fundos são divididos em cotas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 valor da cota é atualizado diariamente, sendo o saldo o número de cotas, multiplicado pelo valor da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R$10.000,00 </a:t>
            </a:r>
            <a:r>
              <a:rPr lang="pt-BR" dirty="0" smtClean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de um fundo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 smtClean="0">
                <a:latin typeface="Arial" charset="0"/>
                <a:cs typeface="Arial" charset="0"/>
              </a:rPr>
              <a:t>benchmark</a:t>
            </a:r>
            <a:r>
              <a:rPr lang="pt-BR" dirty="0" smtClean="0">
                <a:latin typeface="Arial" charset="0"/>
                <a:cs typeface="Arial" charset="0"/>
              </a:rPr>
              <a:t>) estabelecida. Pode ser DI, Ibovespa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endParaRPr lang="pt-B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LONGO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Mínimo de 80% da carteira com RF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Tributação decrescente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7467600" cy="857250"/>
          </a:xfrm>
        </p:spPr>
        <p:txBody>
          <a:bodyPr/>
          <a:lstStyle/>
          <a:p>
            <a:pPr algn="ctr"/>
            <a:r>
              <a:rPr lang="pt-BR" dirty="0" err="1" smtClean="0"/>
              <a:t>Indices</a:t>
            </a:r>
            <a:r>
              <a:rPr lang="pt-BR" dirty="0" smtClean="0"/>
              <a:t> </a:t>
            </a:r>
            <a:r>
              <a:rPr lang="pt-BR" dirty="0" err="1" smtClean="0"/>
              <a:t>anbima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3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13681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VAMOS ANOTAR AS RENTABILIDADES DE ALGUNS ÍNDICES NO CADERNO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Link: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rentabilidade de diversos índices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Exemplos práticos: caderno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141962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BRADESCO</a:t>
            </a:r>
            <a:r>
              <a:rPr lang="pt-BR" dirty="0" smtClean="0"/>
              <a:t>: SIMPLES RF e HIPERFUNDO DI</a:t>
            </a:r>
          </a:p>
          <a:p>
            <a:pPr>
              <a:lnSpc>
                <a:spcPct val="20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BANCO DO BRASIL</a:t>
            </a:r>
            <a:r>
              <a:rPr lang="pt-BR" dirty="0" smtClean="0"/>
              <a:t>: BB RENDA FIXA SIMPLES</a:t>
            </a:r>
          </a:p>
          <a:p>
            <a:pPr>
              <a:lnSpc>
                <a:spcPct val="200000"/>
              </a:lnSpc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SANTANDER</a:t>
            </a:r>
            <a:r>
              <a:rPr lang="pt-BR" dirty="0" smtClean="0"/>
              <a:t>: SANTANDER PB IMA-BR e RENDA FIXA PRÉ MASTER</a:t>
            </a:r>
          </a:p>
        </p:txBody>
      </p:sp>
    </p:spTree>
    <p:extLst>
      <p:ext uri="{BB962C8B-B14F-4D97-AF65-F5344CB8AC3E}">
        <p14:creationId xmlns:p14="http://schemas.microsoft.com/office/powerpoint/2010/main" val="35702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 smtClean="0"/>
              <a:t>PREVIDÊNCIA PRIVADA</a:t>
            </a:r>
            <a:endParaRPr lang="pt-BR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É uma aposentadoria garantida por uma instituição privada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Previdência fechada (só contribuem os funcionários da empresa patrocinadora; sem fins lucrativos) e aberta (qualquer um participa, com fins lucrativos)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Falaremos das ABERTAS</a:t>
            </a:r>
          </a:p>
        </p:txBody>
      </p:sp>
    </p:spTree>
    <p:extLst>
      <p:ext uri="{BB962C8B-B14F-4D97-AF65-F5344CB8AC3E}">
        <p14:creationId xmlns:p14="http://schemas.microsoft.com/office/powerpoint/2010/main" val="1167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91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400" dirty="0" smtClean="0"/>
              <a:t>As previdências abertas mais conhecidas e utilizadas são: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Plano gerador de benefícios líquidos (PGBL)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Vida gerador de benefícios líquidos (VGBL)</a:t>
            </a:r>
          </a:p>
        </p:txBody>
      </p:sp>
    </p:spTree>
    <p:extLst>
      <p:ext uri="{BB962C8B-B14F-4D97-AF65-F5344CB8AC3E}">
        <p14:creationId xmlns:p14="http://schemas.microsoft.com/office/powerpoint/2010/main" val="3401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Taxas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Taxa de administração: paga ao administrador dos recursos</a:t>
            </a:r>
          </a:p>
          <a:p>
            <a:pPr>
              <a:lnSpc>
                <a:spcPct val="200000"/>
              </a:lnSpc>
              <a:defRPr/>
            </a:pP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Taxa de carregamento: é uma taxa cobrada sobre cada novo aporte de </a:t>
            </a:r>
            <a:r>
              <a:rPr lang="pt-BR" dirty="0" smtClean="0"/>
              <a:t>recurso (sei ainda encontrar, FUJA)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412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/>
              <a:t>Diferenças entre PGBL e VGBL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59216" cy="3748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PGBL pode ser abatido do imposto de renda, anualmente, até limite de 12%. Quando receber o benefício, o </a:t>
            </a:r>
            <a:r>
              <a:rPr lang="pt-BR" sz="2000" b="1" dirty="0" smtClean="0"/>
              <a:t>IR incide sobre todo o valor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VGBL é mais indicado para pessoas que usam o método SIMPLIFICADO ou isentos. Quando receber o benefício, </a:t>
            </a:r>
            <a:r>
              <a:rPr lang="pt-BR" sz="2000" b="1" dirty="0" smtClean="0"/>
              <a:t>o IR incide somente sobre o rendimento</a:t>
            </a:r>
          </a:p>
        </p:txBody>
      </p:sp>
    </p:spTree>
    <p:extLst>
      <p:ext uri="{BB962C8B-B14F-4D97-AF65-F5344CB8AC3E}">
        <p14:creationId xmlns:p14="http://schemas.microsoft.com/office/powerpoint/2010/main" val="1167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143125"/>
            <a:ext cx="8229600" cy="854869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IMPOSTO DE RENDA e PGBL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de IR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9622"/>
            <a:ext cx="8229600" cy="261580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4000" dirty="0" smtClean="0"/>
              <a:t>Você pode escolher entre a declaração SIMPLIFICADA e a COMPLETA</a:t>
            </a:r>
          </a:p>
        </p:txBody>
      </p:sp>
    </p:spTree>
    <p:extLst>
      <p:ext uri="{BB962C8B-B14F-4D97-AF65-F5344CB8AC3E}">
        <p14:creationId xmlns:p14="http://schemas.microsoft.com/office/powerpoint/2010/main" val="30293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7152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Na SIMPLIFICADA faz-se a dedução de 20% dos rendimentos tributáveis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Calcula-se quanto pagou de imposto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Daí faz pela diferença do pago e do que deveria ser pago. Restitui ou paga-se</a:t>
            </a:r>
          </a:p>
        </p:txBody>
      </p:sp>
    </p:spTree>
    <p:extLst>
      <p:ext uri="{BB962C8B-B14F-4D97-AF65-F5344CB8AC3E}">
        <p14:creationId xmlns:p14="http://schemas.microsoft.com/office/powerpoint/2010/main" val="30043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/>
              <a:t>S</a:t>
            </a:r>
            <a:r>
              <a:rPr lang="pt-BR" sz="3600" dirty="0" smtClean="0"/>
              <a:t>implificada – EXEMPLO FICTÍCIO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Rendimento anual:     R$45.000,00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-------------------------------------------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Nova base de cálculo: R$ 36.000,00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Imposto pago: R$6.790,00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Deveria pagar: R$4.315,00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Restituição: R$2475,00</a:t>
            </a:r>
          </a:p>
        </p:txBody>
      </p:sp>
    </p:spTree>
    <p:extLst>
      <p:ext uri="{BB962C8B-B14F-4D97-AF65-F5344CB8AC3E}">
        <p14:creationId xmlns:p14="http://schemas.microsoft.com/office/powerpoint/2010/main" val="291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211144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Se VOCÊ faz declaração simplificada, é indicado que escolha um VGBL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Não terá benefícios agora, mas no futuro, o IR incidirá apenas sobre o rendimento </a:t>
            </a:r>
          </a:p>
        </p:txBody>
      </p:sp>
    </p:spTree>
    <p:extLst>
      <p:ext uri="{BB962C8B-B14F-4D97-AF65-F5344CB8AC3E}">
        <p14:creationId xmlns:p14="http://schemas.microsoft.com/office/powerpoint/2010/main" val="213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266429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DECLARAÇÃO 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3809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É possível fazer deduções: educação, saúde, dependentes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O PGBL pode ser usado para abater até 12% da renda anual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7467600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dirty="0" smtClean="0"/>
              <a:t>Completa – EXEMPLO FICTÍCIO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1800" dirty="0" smtClean="0"/>
              <a:t>Rendimento anual:                              R$45.000,00</a:t>
            </a:r>
          </a:p>
          <a:p>
            <a:pPr eaLnBrk="1" hangingPunct="1">
              <a:defRPr/>
            </a:pPr>
            <a:r>
              <a:rPr lang="pt-BR" sz="1800" dirty="0" smtClean="0"/>
              <a:t>INSS:		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   R$3.700,00</a:t>
            </a:r>
          </a:p>
          <a:p>
            <a:pPr eaLnBrk="1" hangingPunct="1">
              <a:defRPr/>
            </a:pPr>
            <a:r>
              <a:rPr lang="pt-BR" sz="1800" dirty="0" smtClean="0"/>
              <a:t>2 filhos:			R$3.032,64</a:t>
            </a:r>
          </a:p>
          <a:p>
            <a:pPr eaLnBrk="1" hangingPunct="1">
              <a:defRPr/>
            </a:pPr>
            <a:r>
              <a:rPr lang="pt-BR" sz="1800" dirty="0" smtClean="0"/>
              <a:t>Educação:		                  R$2.373,84</a:t>
            </a:r>
          </a:p>
          <a:p>
            <a:pPr eaLnBrk="1" hangingPunct="1">
              <a:defRPr/>
            </a:pPr>
            <a:r>
              <a:rPr lang="pt-BR" sz="1800" dirty="0" smtClean="0"/>
              <a:t>Gasto com Saúde:	                  R$560,00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</a:t>
            </a:r>
          </a:p>
          <a:p>
            <a:pPr eaLnBrk="1" hangingPunct="1">
              <a:defRPr/>
            </a:pPr>
            <a:r>
              <a:rPr lang="pt-BR" sz="1800" dirty="0" smtClean="0"/>
              <a:t>Nova base de cálculo:                          R$ 35.333,52</a:t>
            </a:r>
          </a:p>
          <a:p>
            <a:pPr eaLnBrk="1" hangingPunct="1"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IR pago: R$6.790,00</a:t>
            </a:r>
          </a:p>
          <a:p>
            <a:pPr>
              <a:defRPr/>
            </a:pPr>
            <a:r>
              <a:rPr lang="pt-BR" sz="1800" dirty="0"/>
              <a:t>Deveria pagar: R$4.130,00</a:t>
            </a:r>
          </a:p>
          <a:p>
            <a:pPr>
              <a:defRPr/>
            </a:pPr>
            <a:r>
              <a:rPr lang="pt-BR" sz="1800" dirty="0"/>
              <a:t>Imposto a restituir: R$2.660,00</a:t>
            </a:r>
          </a:p>
          <a:p>
            <a:pPr eaLnBrk="1" hangingPunct="1">
              <a:defRPr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com PGBL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93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Rendimento anual:            R$45.000,00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INSS:		</a:t>
            </a:r>
            <a:r>
              <a:rPr lang="pt-BR" dirty="0"/>
              <a:t> </a:t>
            </a:r>
            <a:r>
              <a:rPr lang="pt-BR" dirty="0" smtClean="0"/>
              <a:t>              R$3.700,00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2 filhos:			   R$3.032,64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Educação:			   R$2.373,84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Gasto com Saúde:	   R$560,00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Valor do PGBL anual (12%)</a:t>
            </a:r>
            <a:r>
              <a:rPr lang="pt-BR" dirty="0" smtClean="0"/>
              <a:t>:         R$5.400,00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Nova base de cálculo:       R$29.933,00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Restituição: 		   R$4.140,00</a:t>
            </a:r>
          </a:p>
        </p:txBody>
      </p:sp>
    </p:spTree>
    <p:extLst>
      <p:ext uri="{BB962C8B-B14F-4D97-AF65-F5344CB8AC3E}">
        <p14:creationId xmlns:p14="http://schemas.microsoft.com/office/powerpoint/2010/main" val="20716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438596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PGBL x VGBL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investir a mesma quantia, certamente irá resgatar mais no VGBL</a:t>
            </a:r>
          </a:p>
          <a:p>
            <a:endParaRPr lang="pt-BR" dirty="0" smtClean="0"/>
          </a:p>
          <a:p>
            <a:r>
              <a:rPr lang="pt-BR" dirty="0" smtClean="0"/>
              <a:t>A não ser que se REAPLIQUE o valor restituído do IR ao longo dos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Regimes Tributários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Progressivo (compensável): no resgate é tributado em 15%, depois faz o ajuste na declaração de IR. Se for nos benefícios, tributa através da tabela de IR</a:t>
            </a:r>
          </a:p>
        </p:txBody>
      </p:sp>
    </p:spTree>
    <p:extLst>
      <p:ext uri="{BB962C8B-B14F-4D97-AF65-F5344CB8AC3E}">
        <p14:creationId xmlns:p14="http://schemas.microsoft.com/office/powerpoint/2010/main" val="3605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Regressivo (definitiva): 35% se o resgate for feito antes de dois anos de aplicação. A cada dois anos, este percentual é reduzido em 5 pontos-base, até o piso de 10%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Diferentemente de fundos de renda fixa, o PGBL e VGBL não tem o “come cotas”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PESQUISA NO SITE DA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BRASILPREV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(BANCO DO BRASIL)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71576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VOU ANALISAR O PLANO DE RENDA FIXA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9875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VII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6783" y="19236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LIÇÃO DE CASA: </a:t>
            </a:r>
            <a:r>
              <a:rPr lang="pt-BR" dirty="0" smtClean="0"/>
              <a:t>qual das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opções disponíveis no site</a:t>
            </a:r>
            <a:r>
              <a:rPr lang="pt-BR" dirty="0" smtClean="0"/>
              <a:t> você escolheria e justifique 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5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PLANILHA SIMULAÇÃO 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 sobre tesouro direto: aula passada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5576" y="3795886"/>
            <a:ext cx="18105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Tesouro Nacional</a:t>
            </a:r>
            <a:endParaRPr lang="pt-BR" dirty="0"/>
          </a:p>
        </p:txBody>
      </p:sp>
      <p:cxnSp>
        <p:nvCxnSpPr>
          <p:cNvPr id="7" name="Conector de seta reta 6"/>
          <p:cNvCxnSpPr>
            <a:stCxn id="3" idx="0"/>
          </p:cNvCxnSpPr>
          <p:nvPr/>
        </p:nvCxnSpPr>
        <p:spPr>
          <a:xfrm flipV="1">
            <a:off x="1660848" y="336383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11560" y="27784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Mercado Primário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2123728" y="3147814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267744" y="314781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$$$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1660848" y="235572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57200" y="159769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Mercado Secundário</a:t>
            </a:r>
          </a:p>
          <a:p>
            <a:pPr algn="ctr"/>
            <a:r>
              <a:rPr lang="pt-BR" dirty="0" smtClean="0"/>
              <a:t>(SELIC)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2566120" y="3579862"/>
            <a:ext cx="2221904" cy="864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203848" y="4183508"/>
            <a:ext cx="472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Cerca de 1% desses títulos são negociados via Tesouro Direto (usando sistema da B3)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798368" y="3009314"/>
            <a:ext cx="3877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Aqui, o investidor compra e vende DIRETAMENTE do Tesouro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67031" y="2244021"/>
            <a:ext cx="4309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 taxas negociadas são replicadas do que acontece no mercado secundário</a:t>
            </a:r>
            <a:endParaRPr lang="pt-BR" dirty="0"/>
          </a:p>
        </p:txBody>
      </p:sp>
      <p:cxnSp>
        <p:nvCxnSpPr>
          <p:cNvPr id="21" name="Conector de seta reta 20"/>
          <p:cNvCxnSpPr/>
          <p:nvPr/>
        </p:nvCxnSpPr>
        <p:spPr>
          <a:xfrm>
            <a:off x="3059832" y="1998380"/>
            <a:ext cx="1224136" cy="4830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01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18" grpId="0"/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Previdência privada é algo MUITO COMPLICADO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geral, cobra altas taxas e rende pouco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Vantagens: DISCIPLINA, menor carga tributária no regime regressivo, não vai para 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499742"/>
            <a:ext cx="7467600" cy="85725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Antes de </a:t>
            </a:r>
            <a:r>
              <a:rPr lang="pt-BR" sz="2400" dirty="0" smtClean="0"/>
              <a:t>PROSSEGUIRMOS, </a:t>
            </a:r>
            <a:r>
              <a:rPr lang="pt-BR" sz="2400" dirty="0" smtClean="0"/>
              <a:t>vamos rever um pouquinho as diferenças entre </a:t>
            </a:r>
            <a:r>
              <a:rPr lang="pt-BR" sz="2400" b="1" dirty="0" smtClean="0">
                <a:solidFill>
                  <a:schemeClr val="accent3"/>
                </a:solidFill>
              </a:rPr>
              <a:t>TESOURO DIRETO, CDB e LCI</a:t>
            </a:r>
            <a:endParaRPr lang="pt-BR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TESOURO, CDB e LCI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63229"/>
            <a:ext cx="7467600" cy="365531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Tesouro Direto: </a:t>
            </a:r>
          </a:p>
          <a:p>
            <a:pPr lvl="1"/>
            <a:r>
              <a:rPr lang="pt-BR" dirty="0" smtClean="0"/>
              <a:t>compramos via corretoras; </a:t>
            </a:r>
          </a:p>
          <a:p>
            <a:pPr lvl="1"/>
            <a:r>
              <a:rPr lang="pt-BR" dirty="0" smtClean="0"/>
              <a:t>emprestamos diretamente para o “Governo”. </a:t>
            </a:r>
          </a:p>
          <a:p>
            <a:pPr lvl="1"/>
            <a:r>
              <a:rPr lang="pt-BR" dirty="0" smtClean="0"/>
              <a:t>Temos taxas </a:t>
            </a:r>
            <a:r>
              <a:rPr lang="pt-BR" dirty="0" err="1" smtClean="0"/>
              <a:t>pré</a:t>
            </a:r>
            <a:r>
              <a:rPr lang="pt-BR" dirty="0" smtClean="0"/>
              <a:t> e pós-fixadas (SELIC e IPCA). </a:t>
            </a:r>
          </a:p>
          <a:p>
            <a:pPr lvl="1"/>
            <a:r>
              <a:rPr lang="pt-BR" dirty="0" smtClean="0"/>
              <a:t>Marcação a mercado (</a:t>
            </a:r>
            <a:r>
              <a:rPr lang="pt-BR" dirty="0" err="1" smtClean="0"/>
              <a:t>pré</a:t>
            </a:r>
            <a:r>
              <a:rPr lang="pt-BR" dirty="0" smtClean="0"/>
              <a:t> e IPCA) implica em volatilidade, principalmente para vencimentos mais longos.</a:t>
            </a:r>
          </a:p>
          <a:p>
            <a:pPr lvl="1"/>
            <a:r>
              <a:rPr lang="pt-BR" dirty="0" smtClean="0"/>
              <a:t>Taxa de 0,25% ao ano; tributação decrescente</a:t>
            </a:r>
          </a:p>
          <a:p>
            <a:pPr lvl="1"/>
            <a:endParaRPr lang="pt-BR" dirty="0"/>
          </a:p>
          <a:p>
            <a:r>
              <a:rPr lang="pt-BR" dirty="0" smtClean="0"/>
              <a:t>CDBs e </a:t>
            </a:r>
            <a:r>
              <a:rPr lang="pt-BR" dirty="0" err="1" smtClean="0"/>
              <a:t>LCIs</a:t>
            </a:r>
            <a:endParaRPr lang="pt-BR" dirty="0" smtClean="0"/>
          </a:p>
          <a:p>
            <a:pPr lvl="1"/>
            <a:r>
              <a:rPr lang="pt-BR" dirty="0" smtClean="0"/>
              <a:t>Emprestamos diretamente para bancos</a:t>
            </a:r>
          </a:p>
          <a:p>
            <a:pPr lvl="1"/>
            <a:r>
              <a:rPr lang="pt-BR" dirty="0" smtClean="0"/>
              <a:t>Existem taxas </a:t>
            </a:r>
            <a:r>
              <a:rPr lang="pt-BR" dirty="0" err="1" smtClean="0"/>
              <a:t>pré</a:t>
            </a:r>
            <a:r>
              <a:rPr lang="pt-BR" dirty="0" smtClean="0"/>
              <a:t> e pós-fixadas</a:t>
            </a:r>
          </a:p>
          <a:p>
            <a:pPr lvl="1"/>
            <a:r>
              <a:rPr lang="pt-BR" dirty="0" smtClean="0"/>
              <a:t>Boa parte das pós-fixadas rendem CDI e não SELIC</a:t>
            </a:r>
          </a:p>
          <a:p>
            <a:pPr lvl="1"/>
            <a:r>
              <a:rPr lang="pt-BR" dirty="0" smtClean="0"/>
              <a:t>Nossa suposição: CDI = SELIC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56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548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ESSA É UMA SIMPLIFICAÇÃO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75" y="6218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ao longo de 2 anos, 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taxa acumulada do CDI tenha sido de 10%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177966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 CDB que rende 120% do CDI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22837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seja, render 120% do CDI, significa render 12% no período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779912" y="1316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748" y="278777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R$1.120,00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0675" y="32568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15% de imposto de renda, resgataríamos: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R$1.102,00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95071" y="379800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30" y="4230054"/>
            <a:ext cx="788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uma LCI que rende 100% do CDI de 10%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830" y="464922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r>
              <a:rPr lang="pt-BR" dirty="0" smtClean="0"/>
              <a:t>SIMULADOR DO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6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FUNDOS DE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4135</TotalTime>
  <Words>1088</Words>
  <Application>Microsoft Office PowerPoint</Application>
  <PresentationFormat>Apresentação na tela (16:9)</PresentationFormat>
  <Paragraphs>172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Century Schoolbook</vt:lpstr>
      <vt:lpstr>Symbol</vt:lpstr>
      <vt:lpstr>Wingdings</vt:lpstr>
      <vt:lpstr>Wingdings 2</vt:lpstr>
      <vt:lpstr>Balcão Envidraçado</vt:lpstr>
      <vt:lpstr>Aula 3: FUNDOS DI e RENDA FIXA PREVIDÊNCIA PRIVADA</vt:lpstr>
      <vt:lpstr>SIMULADOR</vt:lpstr>
      <vt:lpstr>SIMULADOR</vt:lpstr>
      <vt:lpstr>Dúvida sobre tesouro direto: aula passada</vt:lpstr>
      <vt:lpstr>Antes de PROSSEGUIRMOS, vamos rever um pouquinho as diferenças entre TESOURO DIRETO, CDB e LCI</vt:lpstr>
      <vt:lpstr>TESOURO, CDB e LCI</vt:lpstr>
      <vt:lpstr>Apresentação do PowerPoint</vt:lpstr>
      <vt:lpstr>SIMULADOR DO TESOURO DIRETO</vt:lpstr>
      <vt:lpstr>FUNDOS DE INVESTIMENTOS</vt:lpstr>
      <vt:lpstr>Fundos</vt:lpstr>
      <vt:lpstr>A Cota - Exemplo</vt:lpstr>
      <vt:lpstr>Vantagens de um fundo</vt:lpstr>
      <vt:lpstr>Taxas de Administração</vt:lpstr>
      <vt:lpstr>Renda fixa LONGO PRAZO</vt:lpstr>
      <vt:lpstr>Indices anbima</vt:lpstr>
      <vt:lpstr>VAMOS ANOTAR AS RENTABILIDADES DE ALGUNS ÍNDICES NO CADERNO  Link: rentabilidade de diversos índices</vt:lpstr>
      <vt:lpstr>Exemplos práticos: caderno</vt:lpstr>
      <vt:lpstr>Apresentação do PowerPoint</vt:lpstr>
      <vt:lpstr>Previdência Privada</vt:lpstr>
      <vt:lpstr>Previdência Privada</vt:lpstr>
      <vt:lpstr>Taxas</vt:lpstr>
      <vt:lpstr>Diferenças entre PGBL e VGBL</vt:lpstr>
      <vt:lpstr>IMPOSTO DE RENDA e PGBL</vt:lpstr>
      <vt:lpstr>Declaração de IR</vt:lpstr>
      <vt:lpstr>Declaração SIMPLIFICADA</vt:lpstr>
      <vt:lpstr>Simplificada – EXEMPLO FICTÍCIO</vt:lpstr>
      <vt:lpstr>Declaração SIMPLIFICADA</vt:lpstr>
      <vt:lpstr>Apresentação do PowerPoint</vt:lpstr>
      <vt:lpstr>DECLARAÇÃO COMPLETA</vt:lpstr>
      <vt:lpstr>Completa – EXEMPLO FICTÍCIO</vt:lpstr>
      <vt:lpstr>Declaração com PGBL</vt:lpstr>
      <vt:lpstr>Apresentação do PowerPoint</vt:lpstr>
      <vt:lpstr>PGBL x VGBL</vt:lpstr>
      <vt:lpstr>Tributação</vt:lpstr>
      <vt:lpstr>Tributação</vt:lpstr>
      <vt:lpstr>PESQUISA NO SITE DA BRASILPREV  (BANCO DO BRASIL)</vt:lpstr>
      <vt:lpstr>Apresentação do PowerPoint</vt:lpstr>
      <vt:lpstr>LIÇÃO DE CASA: qual das opções disponíveis no site você escolheria e justifique a razão</vt:lpstr>
      <vt:lpstr>PLANILHA SIMULAÇÃO EXCEL</vt:lpstr>
      <vt:lpstr>Considerações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101</cp:revision>
  <dcterms:created xsi:type="dcterms:W3CDTF">2014-03-20T11:04:22Z</dcterms:created>
  <dcterms:modified xsi:type="dcterms:W3CDTF">2021-07-13T18:46:59Z</dcterms:modified>
</cp:coreProperties>
</file>