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77" r:id="rId2"/>
    <p:sldId id="352" r:id="rId3"/>
    <p:sldId id="343" r:id="rId4"/>
    <p:sldId id="344" r:id="rId5"/>
    <p:sldId id="345" r:id="rId6"/>
    <p:sldId id="346" r:id="rId7"/>
    <p:sldId id="354" r:id="rId8"/>
    <p:sldId id="353" r:id="rId9"/>
    <p:sldId id="355" r:id="rId10"/>
    <p:sldId id="356" r:id="rId11"/>
    <p:sldId id="347" r:id="rId12"/>
    <p:sldId id="357" r:id="rId13"/>
    <p:sldId id="358" r:id="rId14"/>
    <p:sldId id="351" r:id="rId15"/>
    <p:sldId id="359" r:id="rId16"/>
    <p:sldId id="375" r:id="rId17"/>
    <p:sldId id="376" r:id="rId18"/>
    <p:sldId id="364" r:id="rId19"/>
    <p:sldId id="360" r:id="rId20"/>
    <p:sldId id="361" r:id="rId21"/>
    <p:sldId id="362" r:id="rId22"/>
    <p:sldId id="363" r:id="rId23"/>
    <p:sldId id="365" r:id="rId24"/>
    <p:sldId id="366" r:id="rId25"/>
    <p:sldId id="367" r:id="rId26"/>
    <p:sldId id="368" r:id="rId27"/>
    <p:sldId id="377" r:id="rId28"/>
    <p:sldId id="369" r:id="rId29"/>
    <p:sldId id="370" r:id="rId30"/>
    <p:sldId id="371" r:id="rId31"/>
    <p:sldId id="373" r:id="rId32"/>
    <p:sldId id="374" r:id="rId33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3B735-F872-4ACA-A1BD-2849758E5768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289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</a:t>
            </a:r>
            <a:r>
              <a:rPr lang="pt-BR" sz="3200" dirty="0">
                <a:solidFill>
                  <a:schemeClr val="accent1"/>
                </a:solidFill>
              </a:rPr>
              <a:t>6</a:t>
            </a:r>
            <a:r>
              <a:rPr lang="pt-BR" sz="3200" dirty="0" smtClean="0"/>
              <a:t>: </a:t>
            </a:r>
            <a:br>
              <a:rPr lang="pt-BR" sz="3200" dirty="0" smtClean="0"/>
            </a:br>
            <a:r>
              <a:rPr lang="pt-BR" sz="3200" dirty="0" smtClean="0"/>
              <a:t>Fundos Imobiliários</a:t>
            </a:r>
            <a:br>
              <a:rPr lang="pt-BR" sz="3200" dirty="0" smtClean="0"/>
            </a:br>
            <a:r>
              <a:rPr lang="pt-BR" sz="3200" dirty="0" smtClean="0"/>
              <a:t>Perfil de Investidor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699542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Assistir ao </a:t>
            </a:r>
            <a:r>
              <a:rPr lang="pt-B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vídeo</a:t>
            </a:r>
            <a:r>
              <a:rPr lang="pt-BR" sz="2400" dirty="0" smtClean="0"/>
              <a:t> sobre TIPO DE FUNDOS</a:t>
            </a:r>
            <a:endParaRPr lang="pt-BR" sz="24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764161" y="264375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Ler </a:t>
            </a:r>
            <a:r>
              <a:rPr lang="pt-B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artigo</a:t>
            </a:r>
            <a:r>
              <a:rPr lang="pt-BR" sz="2400" dirty="0" smtClean="0"/>
              <a:t> sobre TIPO DE FUNDOS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87001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VAMOS PARA A PRÁTICA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dirty="0" smtClean="0"/>
              <a:t>Clique no link: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Site de </a:t>
            </a:r>
            <a:r>
              <a:rPr lang="pt-BR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FIIs</a:t>
            </a:r>
            <a:endParaRPr lang="pt-BR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pt-BR" dirty="0" smtClean="0"/>
              <a:t>Clique na LUPA do canto superior direito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Digite o código: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XPML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Confira as informações: </a:t>
            </a:r>
            <a:r>
              <a:rPr lang="pt-BR" dirty="0" err="1" smtClean="0"/>
              <a:t>Dividend</a:t>
            </a:r>
            <a:r>
              <a:rPr lang="pt-BR" dirty="0" smtClean="0"/>
              <a:t> </a:t>
            </a:r>
            <a:r>
              <a:rPr lang="pt-BR" dirty="0" err="1" smtClean="0"/>
              <a:t>Yield</a:t>
            </a:r>
            <a:r>
              <a:rPr lang="pt-BR" dirty="0" smtClean="0"/>
              <a:t>; último rendimento; Notas de rodapé e Taxas, gráficos, distribuição de alugueis, FATOS RELEVANTES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044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Indo além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dirty="0" smtClean="0"/>
              <a:t>Clique no link: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FUNDOSEXPLORER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Pesquise o código: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XPML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Veja que nesse site mostra quais são os Shoppings que o fundo investe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664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91556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Faça sua pesquisa e compreenda mais sobre o fundo: </a:t>
            </a:r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BBPO11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11560" y="249974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Faça sua pesquisa e compreenda mais sobre o fundo: </a:t>
            </a:r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KNCR11</a:t>
            </a:r>
          </a:p>
        </p:txBody>
      </p:sp>
    </p:spTree>
    <p:extLst>
      <p:ext uri="{BB962C8B-B14F-4D97-AF65-F5344CB8AC3E}">
        <p14:creationId xmlns:p14="http://schemas.microsoft.com/office/powerpoint/2010/main" val="138364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FIIs</a:t>
            </a:r>
            <a:r>
              <a:rPr lang="pt-BR" dirty="0" smtClean="0"/>
              <a:t>: COMO INVESTIR?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O principal desafio de comprar </a:t>
            </a:r>
            <a:r>
              <a:rPr lang="pt-BR" dirty="0" err="1" smtClean="0"/>
              <a:t>FIIs</a:t>
            </a:r>
            <a:r>
              <a:rPr lang="pt-BR" dirty="0" smtClean="0"/>
              <a:t> é escolher aquele que melhor se adequa às suas expectativas. Existem várias opções e compreender, uma a uma, pode ser um processo trabalhoso</a:t>
            </a:r>
          </a:p>
          <a:p>
            <a:pPr>
              <a:lnSpc>
                <a:spcPct val="150000"/>
              </a:lnSpc>
            </a:pPr>
            <a:r>
              <a:rPr lang="pt-BR" b="1" dirty="0" smtClean="0"/>
              <a:t>COMO PROCEDER?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Clique no link do IFIX: você poderá fazer uma carteira de </a:t>
            </a:r>
            <a:r>
              <a:rPr lang="pt-BR" dirty="0" err="1" smtClean="0"/>
              <a:t>FIIs</a:t>
            </a:r>
            <a:r>
              <a:rPr lang="pt-BR" dirty="0" smtClean="0"/>
              <a:t> seguindo a lista do IFIX, por exemplo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IMPORTANTE</a:t>
            </a:r>
            <a:r>
              <a:rPr lang="pt-BR" dirty="0" smtClean="0"/>
              <a:t>: é possível comprar a partir de UMA cota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434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025" y="300037"/>
            <a:ext cx="6457950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82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851670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1"/>
                </a:solidFill>
              </a:rPr>
              <a:t>ABRIR PLANILHA</a:t>
            </a:r>
            <a:r>
              <a:rPr lang="pt-BR" dirty="0" smtClean="0"/>
              <a:t>: </a:t>
            </a:r>
            <a:br>
              <a:rPr lang="pt-BR" dirty="0" smtClean="0"/>
            </a:br>
            <a:r>
              <a:rPr lang="pt-BR" dirty="0" smtClean="0"/>
              <a:t>RESUMO DOS INVESTIMENTOS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8148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Lição de </a:t>
            </a:r>
            <a:r>
              <a:rPr lang="pt-BR" dirty="0" smtClean="0"/>
              <a:t>casa –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MINHA PRIMEIRA CARTEIRA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Escolha </a:t>
            </a:r>
            <a:r>
              <a:rPr lang="pt-BR" b="1" dirty="0" smtClean="0"/>
              <a:t>NO MÁXIMO</a:t>
            </a:r>
            <a:r>
              <a:rPr lang="pt-BR" dirty="0" smtClean="0"/>
              <a:t> </a:t>
            </a:r>
            <a:r>
              <a:rPr lang="pt-BR" b="1" dirty="0" smtClean="0">
                <a:solidFill>
                  <a:schemeClr val="accent1"/>
                </a:solidFill>
              </a:rPr>
              <a:t>3 investimentos</a:t>
            </a:r>
            <a:r>
              <a:rPr lang="pt-BR" dirty="0" smtClean="0"/>
              <a:t> que você se identificou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Para cada um deles, escreva a JUSTIFICATIVA que te levou a tomar essa decisão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877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51670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PERFIL DE INVESTIDOR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35384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3 Estratégias Básicas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63638"/>
            <a:ext cx="7467600" cy="3291826"/>
          </a:xfrm>
        </p:spPr>
        <p:txBody>
          <a:bodyPr>
            <a:normAutofit/>
          </a:bodyPr>
          <a:lstStyle/>
          <a:p>
            <a:r>
              <a:rPr lang="pt-BR" sz="2400" dirty="0" smtClean="0"/>
              <a:t>Preservação do Capital</a:t>
            </a:r>
          </a:p>
          <a:p>
            <a:endParaRPr lang="pt-BR" sz="2400" dirty="0"/>
          </a:p>
          <a:p>
            <a:r>
              <a:rPr lang="pt-BR" sz="2400" dirty="0" smtClean="0"/>
              <a:t>Sonhador</a:t>
            </a:r>
          </a:p>
          <a:p>
            <a:endParaRPr lang="pt-BR" sz="2400" dirty="0"/>
          </a:p>
          <a:p>
            <a:r>
              <a:rPr lang="pt-BR" sz="2400" dirty="0" smtClean="0"/>
              <a:t>Diversificação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2415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1763688" y="411510"/>
            <a:ext cx="230425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TÍTULOS</a:t>
            </a:r>
            <a:endParaRPr lang="pt-BR" sz="2400" dirty="0"/>
          </a:p>
        </p:txBody>
      </p:sp>
      <p:sp>
        <p:nvSpPr>
          <p:cNvPr id="3" name="Elipse 2"/>
          <p:cNvSpPr/>
          <p:nvPr/>
        </p:nvSpPr>
        <p:spPr>
          <a:xfrm>
            <a:off x="4067944" y="411510"/>
            <a:ext cx="2304256" cy="20162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EMPRESAS</a:t>
            </a: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2915816" y="2170614"/>
            <a:ext cx="2304256" cy="201622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IMÓVEIS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755576" y="267494"/>
            <a:ext cx="6552728" cy="4032448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2555776" y="451596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7030A0"/>
                </a:solidFill>
              </a:rPr>
              <a:t>DIVERSIFICAÇÃO</a:t>
            </a:r>
            <a:endParaRPr lang="pt-B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59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Preservação do capital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Preocupado em “ganhar da inflação” e fazer crescer o patrimônio “sem riscos”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Ativos indexados à Selic ou CDI: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Tesouro Selic</a:t>
            </a:r>
          </a:p>
          <a:p>
            <a:pPr lvl="1">
              <a:lnSpc>
                <a:spcPct val="200000"/>
              </a:lnSpc>
            </a:pPr>
            <a:r>
              <a:rPr lang="pt-BR" dirty="0" smtClean="0"/>
              <a:t>CDBs que rendam acima de 100% do CDI</a:t>
            </a:r>
          </a:p>
          <a:p>
            <a:pPr lvl="1">
              <a:lnSpc>
                <a:spcPct val="200000"/>
              </a:lnSpc>
            </a:pPr>
            <a:r>
              <a:rPr lang="pt-BR" dirty="0" err="1" smtClean="0"/>
              <a:t>LCIs</a:t>
            </a:r>
            <a:r>
              <a:rPr lang="pt-BR" dirty="0" smtClean="0"/>
              <a:t> que rendam acima de 90% do CDI</a:t>
            </a:r>
          </a:p>
          <a:p>
            <a:pPr lvl="1">
              <a:lnSpc>
                <a:spcPct val="20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501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Sonhador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2000" dirty="0" smtClean="0"/>
              <a:t>Faz apostas, quer acertar o </a:t>
            </a:r>
            <a:r>
              <a:rPr lang="pt-BR" sz="2000" i="1" dirty="0" smtClean="0"/>
              <a:t>timing</a:t>
            </a:r>
          </a:p>
          <a:p>
            <a:pPr>
              <a:lnSpc>
                <a:spcPct val="200000"/>
              </a:lnSpc>
            </a:pPr>
            <a:r>
              <a:rPr lang="pt-BR" sz="2000" dirty="0" smtClean="0"/>
              <a:t>Acha que pode “bater o mercado” sistematicamente</a:t>
            </a:r>
          </a:p>
          <a:p>
            <a:pPr>
              <a:lnSpc>
                <a:spcPct val="200000"/>
              </a:lnSpc>
            </a:pPr>
            <a:r>
              <a:rPr lang="pt-BR" sz="2000" dirty="0" smtClean="0"/>
              <a:t>Quer achar um método infalível de ganhar dinheiro acima da média</a:t>
            </a:r>
          </a:p>
          <a:p>
            <a:pPr>
              <a:lnSpc>
                <a:spcPct val="200000"/>
              </a:lnSpc>
            </a:pPr>
            <a:r>
              <a:rPr lang="pt-BR" sz="2000" dirty="0" smtClean="0"/>
              <a:t>Se envolve emocionalmente com a grana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07472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Diversificação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2000" dirty="0" smtClean="0"/>
              <a:t>É um meio termo entre as duas estratégias</a:t>
            </a:r>
          </a:p>
          <a:p>
            <a:pPr>
              <a:lnSpc>
                <a:spcPct val="200000"/>
              </a:lnSpc>
            </a:pPr>
            <a:r>
              <a:rPr lang="pt-BR" sz="2000" dirty="0" smtClean="0"/>
              <a:t>Não é extremamente conservador como o </a:t>
            </a:r>
            <a:r>
              <a:rPr lang="pt-BR" sz="2000" b="1" dirty="0" smtClean="0"/>
              <a:t>preservador de capital</a:t>
            </a:r>
            <a:r>
              <a:rPr lang="pt-BR" sz="2000" dirty="0" smtClean="0"/>
              <a:t>, mas não fica </a:t>
            </a:r>
            <a:r>
              <a:rPr lang="pt-BR" sz="2000" b="1" dirty="0" smtClean="0"/>
              <a:t>sonhando</a:t>
            </a:r>
            <a:r>
              <a:rPr lang="pt-BR" sz="2000" dirty="0" smtClean="0"/>
              <a:t> com grandes sacadas</a:t>
            </a:r>
          </a:p>
          <a:p>
            <a:pPr>
              <a:lnSpc>
                <a:spcPct val="200000"/>
              </a:lnSpc>
            </a:pPr>
            <a:r>
              <a:rPr lang="pt-BR" sz="2000" dirty="0" smtClean="0"/>
              <a:t>Deve existir uma técnica por detrás</a:t>
            </a:r>
          </a:p>
        </p:txBody>
      </p:sp>
    </p:spTree>
    <p:extLst>
      <p:ext uri="{BB962C8B-B14F-4D97-AF65-F5344CB8AC3E}">
        <p14:creationId xmlns:p14="http://schemas.microsoft.com/office/powerpoint/2010/main" val="265307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/>
          <p:cNvGrpSpPr/>
          <p:nvPr/>
        </p:nvGrpSpPr>
        <p:grpSpPr>
          <a:xfrm>
            <a:off x="1091827" y="2815586"/>
            <a:ext cx="2616077" cy="1707376"/>
            <a:chOff x="1091827" y="2327786"/>
            <a:chExt cx="2616077" cy="1878114"/>
          </a:xfrm>
        </p:grpSpPr>
        <p:cxnSp>
          <p:nvCxnSpPr>
            <p:cNvPr id="5" name="Conector reto 4"/>
            <p:cNvCxnSpPr/>
            <p:nvPr/>
          </p:nvCxnSpPr>
          <p:spPr>
            <a:xfrm>
              <a:off x="1091827" y="2333692"/>
              <a:ext cx="523695" cy="1872208"/>
            </a:xfrm>
            <a:prstGeom prst="line">
              <a:avLst/>
            </a:prstGeom>
            <a:ln w="133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to 5"/>
            <p:cNvCxnSpPr/>
            <p:nvPr/>
          </p:nvCxnSpPr>
          <p:spPr>
            <a:xfrm flipH="1">
              <a:off x="3203848" y="2327786"/>
              <a:ext cx="504056" cy="1872208"/>
            </a:xfrm>
            <a:prstGeom prst="line">
              <a:avLst/>
            </a:prstGeom>
            <a:ln w="133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 flipV="1">
              <a:off x="1547664" y="4148136"/>
              <a:ext cx="1728192" cy="7790"/>
            </a:xfrm>
            <a:prstGeom prst="line">
              <a:avLst/>
            </a:prstGeom>
            <a:ln w="133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o 19"/>
          <p:cNvGrpSpPr/>
          <p:nvPr/>
        </p:nvGrpSpPr>
        <p:grpSpPr>
          <a:xfrm>
            <a:off x="5340299" y="2736123"/>
            <a:ext cx="2616077" cy="1878114"/>
            <a:chOff x="1091827" y="2327786"/>
            <a:chExt cx="2616077" cy="1878114"/>
          </a:xfrm>
        </p:grpSpPr>
        <p:cxnSp>
          <p:nvCxnSpPr>
            <p:cNvPr id="21" name="Conector reto 20"/>
            <p:cNvCxnSpPr/>
            <p:nvPr/>
          </p:nvCxnSpPr>
          <p:spPr>
            <a:xfrm>
              <a:off x="1091827" y="2333692"/>
              <a:ext cx="523695" cy="1872208"/>
            </a:xfrm>
            <a:prstGeom prst="line">
              <a:avLst/>
            </a:prstGeom>
            <a:ln w="1333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to 21"/>
            <p:cNvCxnSpPr/>
            <p:nvPr/>
          </p:nvCxnSpPr>
          <p:spPr>
            <a:xfrm flipH="1">
              <a:off x="3203848" y="2327786"/>
              <a:ext cx="504056" cy="1872208"/>
            </a:xfrm>
            <a:prstGeom prst="line">
              <a:avLst/>
            </a:prstGeom>
            <a:ln w="1333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to 22"/>
            <p:cNvCxnSpPr/>
            <p:nvPr/>
          </p:nvCxnSpPr>
          <p:spPr>
            <a:xfrm flipV="1">
              <a:off x="1547664" y="4148136"/>
              <a:ext cx="1728192" cy="7790"/>
            </a:xfrm>
            <a:prstGeom prst="line">
              <a:avLst/>
            </a:prstGeom>
            <a:ln w="1333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CaixaDeTexto 23"/>
          <p:cNvSpPr txBox="1"/>
          <p:nvPr/>
        </p:nvSpPr>
        <p:spPr>
          <a:xfrm>
            <a:off x="1547664" y="470237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OBJETIVOS</a:t>
            </a:r>
            <a:endParaRPr lang="pt-BR" b="1" dirty="0"/>
          </a:p>
        </p:txBody>
      </p:sp>
      <p:sp>
        <p:nvSpPr>
          <p:cNvPr id="28" name="Elipse 27"/>
          <p:cNvSpPr/>
          <p:nvPr/>
        </p:nvSpPr>
        <p:spPr>
          <a:xfrm>
            <a:off x="1772072" y="3838277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29" name="Elipse 28"/>
          <p:cNvSpPr/>
          <p:nvPr/>
        </p:nvSpPr>
        <p:spPr>
          <a:xfrm>
            <a:off x="2607055" y="3838277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30" name="Elipse 29"/>
          <p:cNvSpPr/>
          <p:nvPr/>
        </p:nvSpPr>
        <p:spPr>
          <a:xfrm>
            <a:off x="1788149" y="3020369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31" name="Elipse 30"/>
          <p:cNvSpPr/>
          <p:nvPr/>
        </p:nvSpPr>
        <p:spPr>
          <a:xfrm>
            <a:off x="2607055" y="3031892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32" name="Elipse 31"/>
          <p:cNvSpPr/>
          <p:nvPr/>
        </p:nvSpPr>
        <p:spPr>
          <a:xfrm>
            <a:off x="6084168" y="3792089"/>
            <a:ext cx="432048" cy="43204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33" name="Elipse 32"/>
          <p:cNvSpPr/>
          <p:nvPr/>
        </p:nvSpPr>
        <p:spPr>
          <a:xfrm>
            <a:off x="6919151" y="3792089"/>
            <a:ext cx="432048" cy="43204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34" name="Elipse 33"/>
          <p:cNvSpPr/>
          <p:nvPr/>
        </p:nvSpPr>
        <p:spPr>
          <a:xfrm>
            <a:off x="6100245" y="2974181"/>
            <a:ext cx="432048" cy="43204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35" name="Elipse 34"/>
          <p:cNvSpPr/>
          <p:nvPr/>
        </p:nvSpPr>
        <p:spPr>
          <a:xfrm>
            <a:off x="6919151" y="2985704"/>
            <a:ext cx="432048" cy="43204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36" name="CaixaDeTexto 35"/>
          <p:cNvSpPr txBox="1"/>
          <p:nvPr/>
        </p:nvSpPr>
        <p:spPr>
          <a:xfrm>
            <a:off x="5436096" y="469479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INVESTIMENTOS</a:t>
            </a:r>
            <a:endParaRPr lang="pt-BR" b="1" dirty="0"/>
          </a:p>
        </p:txBody>
      </p:sp>
      <p:cxnSp>
        <p:nvCxnSpPr>
          <p:cNvPr id="38" name="Conector em curva 37"/>
          <p:cNvCxnSpPr>
            <a:stCxn id="35" idx="0"/>
            <a:endCxn id="30" idx="0"/>
          </p:cNvCxnSpPr>
          <p:nvPr/>
        </p:nvCxnSpPr>
        <p:spPr>
          <a:xfrm rot="16200000" flipH="1" flipV="1">
            <a:off x="4552341" y="437535"/>
            <a:ext cx="34665" cy="5131002"/>
          </a:xfrm>
          <a:prstGeom prst="curvedConnector3">
            <a:avLst>
              <a:gd name="adj1" fmla="val -2852347"/>
            </a:avLst>
          </a:prstGeom>
          <a:ln w="31750">
            <a:solidFill>
              <a:srgbClr val="FFC00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em curva 42"/>
          <p:cNvCxnSpPr/>
          <p:nvPr/>
        </p:nvCxnSpPr>
        <p:spPr>
          <a:xfrm rot="5400000">
            <a:off x="4538542" y="1706743"/>
            <a:ext cx="46188" cy="5147079"/>
          </a:xfrm>
          <a:prstGeom prst="curvedConnector3">
            <a:avLst>
              <a:gd name="adj1" fmla="val 1071978"/>
            </a:avLst>
          </a:prstGeom>
          <a:ln w="31750">
            <a:solidFill>
              <a:srgbClr val="FFC00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>
            <a:stCxn id="34" idx="2"/>
          </p:cNvCxnSpPr>
          <p:nvPr/>
        </p:nvCxnSpPr>
        <p:spPr>
          <a:xfrm flipH="1">
            <a:off x="3039103" y="3190205"/>
            <a:ext cx="3061142" cy="11523"/>
          </a:xfrm>
          <a:prstGeom prst="straightConnector1">
            <a:avLst/>
          </a:prstGeom>
          <a:ln w="31750">
            <a:solidFill>
              <a:srgbClr val="FFC00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>
            <a:stCxn id="32" idx="2"/>
            <a:endCxn id="29" idx="6"/>
          </p:cNvCxnSpPr>
          <p:nvPr/>
        </p:nvCxnSpPr>
        <p:spPr>
          <a:xfrm flipH="1">
            <a:off x="3039103" y="4008113"/>
            <a:ext cx="3045065" cy="46188"/>
          </a:xfrm>
          <a:prstGeom prst="straightConnector1">
            <a:avLst/>
          </a:prstGeom>
          <a:ln w="31750">
            <a:solidFill>
              <a:srgbClr val="FFC00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ixaDeTexto 51"/>
          <p:cNvSpPr txBox="1"/>
          <p:nvPr/>
        </p:nvSpPr>
        <p:spPr>
          <a:xfrm>
            <a:off x="1043608" y="957957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SIMPLES</a:t>
            </a:r>
            <a:endParaRPr lang="pt-BR" sz="2400" b="1" dirty="0"/>
          </a:p>
        </p:txBody>
      </p:sp>
      <p:cxnSp>
        <p:nvCxnSpPr>
          <p:cNvPr id="54" name="Conector de seta reta 53"/>
          <p:cNvCxnSpPr/>
          <p:nvPr/>
        </p:nvCxnSpPr>
        <p:spPr>
          <a:xfrm>
            <a:off x="3455876" y="1250344"/>
            <a:ext cx="1764196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ixaDeTexto 54"/>
          <p:cNvSpPr txBox="1"/>
          <p:nvPr/>
        </p:nvSpPr>
        <p:spPr>
          <a:xfrm>
            <a:off x="5004048" y="957957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RESULTADO</a:t>
            </a:r>
            <a:endParaRPr lang="pt-BR" sz="2400" b="1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3563888" y="1390005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MÉTODO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7" name="Título 1"/>
          <p:cNvSpPr txBox="1">
            <a:spLocks/>
          </p:cNvSpPr>
          <p:nvPr/>
        </p:nvSpPr>
        <p:spPr>
          <a:xfrm>
            <a:off x="611560" y="26504"/>
            <a:ext cx="7620000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dirty="0" smtClean="0"/>
              <a:t>Onde Investir?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66487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  <p:bldP spid="52" grpId="0"/>
      <p:bldP spid="55" grpId="0"/>
      <p:bldP spid="5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 smtClean="0"/>
              <a:t>Com base nos seus objetivos: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800" dirty="0" smtClean="0"/>
              <a:t>E com todos os investimentos que vimos, avalie:</a:t>
            </a:r>
          </a:p>
          <a:p>
            <a:pPr lvl="1"/>
            <a:r>
              <a:rPr lang="pt-BR" sz="2800" i="1" dirty="0" smtClean="0"/>
              <a:t>Seu nível de conhecimento do ativo</a:t>
            </a:r>
          </a:p>
          <a:p>
            <a:pPr lvl="1"/>
            <a:r>
              <a:rPr lang="pt-BR" sz="2800" i="1" dirty="0" smtClean="0"/>
              <a:t>PRAZO do investimento: CP, MP, LP</a:t>
            </a:r>
          </a:p>
          <a:p>
            <a:pPr lvl="1"/>
            <a:r>
              <a:rPr lang="pt-BR" sz="2800" i="1" dirty="0" smtClean="0"/>
              <a:t>Aceitação de risco e expectativa de retorno</a:t>
            </a:r>
          </a:p>
          <a:p>
            <a:pPr lvl="1"/>
            <a:r>
              <a:rPr lang="pt-BR" sz="2400" i="1" dirty="0" smtClean="0"/>
              <a:t>Quanto vai poupar: </a:t>
            </a:r>
          </a:p>
          <a:p>
            <a:pPr lvl="2"/>
            <a:r>
              <a:rPr lang="pt-BR" sz="2400" i="1" dirty="0" smtClean="0"/>
              <a:t>↑ Dinheiro ↓Taxas </a:t>
            </a:r>
            <a:r>
              <a:rPr lang="pt-BR" sz="2400" i="1" dirty="0"/>
              <a:t>↑ </a:t>
            </a:r>
            <a:r>
              <a:rPr lang="pt-BR" sz="2400" i="1" dirty="0" smtClean="0"/>
              <a:t>Possibilidades</a:t>
            </a:r>
            <a:endParaRPr lang="pt-BR" sz="2400" i="1" dirty="0"/>
          </a:p>
        </p:txBody>
      </p:sp>
    </p:spTree>
    <p:extLst>
      <p:ext uri="{BB962C8B-B14F-4D97-AF65-F5344CB8AC3E}">
        <p14:creationId xmlns:p14="http://schemas.microsoft.com/office/powerpoint/2010/main" val="258665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211710"/>
            <a:ext cx="7620000" cy="857250"/>
          </a:xfrm>
        </p:spPr>
        <p:txBody>
          <a:bodyPr/>
          <a:lstStyle/>
          <a:p>
            <a:r>
              <a:rPr lang="pt-BR" dirty="0" smtClean="0"/>
              <a:t>No site: clique no link TESTE DE PERFIL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792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2193708"/>
            <a:ext cx="8229600" cy="857250"/>
          </a:xfrm>
        </p:spPr>
        <p:txBody>
          <a:bodyPr>
            <a:normAutofit/>
          </a:bodyPr>
          <a:lstStyle/>
          <a:p>
            <a:r>
              <a:rPr lang="pt-BR" dirty="0" smtClean="0"/>
              <a:t>2 grandes dicas iniciais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650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1. Cuidado com o conflito de Interesses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323528" y="2301720"/>
            <a:ext cx="3096344" cy="1404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Banco</a:t>
            </a:r>
            <a:endParaRPr lang="pt-BR" sz="4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923928" y="2787774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 smtClean="0"/>
              <a:t>X</a:t>
            </a:r>
            <a:endParaRPr lang="pt-BR" sz="4400" dirty="0"/>
          </a:p>
        </p:txBody>
      </p:sp>
      <p:sp>
        <p:nvSpPr>
          <p:cNvPr id="6" name="Retângulo 5"/>
          <p:cNvSpPr/>
          <p:nvPr/>
        </p:nvSpPr>
        <p:spPr>
          <a:xfrm>
            <a:off x="5148064" y="2355726"/>
            <a:ext cx="3096344" cy="1404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Você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66911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1. Cuidado com o conflito de Interesses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323528" y="2301720"/>
            <a:ext cx="3096344" cy="1404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Corretora</a:t>
            </a:r>
            <a:endParaRPr lang="pt-BR" sz="4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923928" y="2787774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 smtClean="0"/>
              <a:t>X</a:t>
            </a:r>
            <a:endParaRPr lang="pt-BR" sz="4400" dirty="0"/>
          </a:p>
        </p:txBody>
      </p:sp>
      <p:sp>
        <p:nvSpPr>
          <p:cNvPr id="6" name="Retângulo 5"/>
          <p:cNvSpPr/>
          <p:nvPr/>
        </p:nvSpPr>
        <p:spPr>
          <a:xfrm>
            <a:off x="5148064" y="2355726"/>
            <a:ext cx="3096344" cy="1404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Você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221680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Você conhece essa pessoa?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51976"/>
            <a:ext cx="3096344" cy="28575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427984" y="967220"/>
            <a:ext cx="41044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Warren Buffett</a:t>
            </a:r>
          </a:p>
          <a:p>
            <a:endParaRPr lang="pt-BR" sz="1400" dirty="0" smtClean="0"/>
          </a:p>
          <a:p>
            <a:pPr marL="285750" indent="-285750">
              <a:buFontTx/>
              <a:buChar char="-"/>
            </a:pPr>
            <a:r>
              <a:rPr lang="pt-BR" sz="1400" dirty="0" smtClean="0"/>
              <a:t>Um dos maiores investidores de todos os tempos</a:t>
            </a:r>
          </a:p>
          <a:p>
            <a:pPr marL="285750" indent="-285750">
              <a:buFontTx/>
              <a:buChar char="-"/>
            </a:pPr>
            <a:endParaRPr lang="pt-BR" sz="1400" dirty="0"/>
          </a:p>
          <a:p>
            <a:pPr algn="ctr"/>
            <a:r>
              <a:rPr lang="pt-BR" sz="1400" b="1" i="1" dirty="0"/>
              <a:t>Veja o ranking com os 10 homens mais ricos do mundo em 2016:</a:t>
            </a:r>
            <a:endParaRPr lang="pt-BR" sz="1400" dirty="0"/>
          </a:p>
          <a:p>
            <a:pPr algn="ctr"/>
            <a:endParaRPr lang="pt-BR" sz="1400" b="1" dirty="0" smtClean="0"/>
          </a:p>
          <a:p>
            <a:pPr algn="ctr"/>
            <a:r>
              <a:rPr lang="pt-BR" sz="1400" b="1" dirty="0" smtClean="0"/>
              <a:t>Bill </a:t>
            </a:r>
            <a:r>
              <a:rPr lang="pt-BR" sz="1400" b="1" dirty="0"/>
              <a:t>Gates</a:t>
            </a:r>
            <a:r>
              <a:rPr lang="pt-BR" sz="1400" dirty="0"/>
              <a:t/>
            </a:r>
            <a:br>
              <a:rPr lang="pt-BR" sz="1400" dirty="0"/>
            </a:br>
            <a:r>
              <a:rPr lang="pt-BR" sz="1400" dirty="0"/>
              <a:t>Fortuna: U$ 75 bilhões</a:t>
            </a:r>
            <a:br>
              <a:rPr lang="pt-BR" sz="1400" dirty="0"/>
            </a:br>
            <a:r>
              <a:rPr lang="pt-BR" sz="1400" dirty="0"/>
              <a:t>Empresa: Microsoft</a:t>
            </a:r>
            <a:br>
              <a:rPr lang="pt-BR" sz="1400" dirty="0"/>
            </a:br>
            <a:r>
              <a:rPr lang="pt-BR" sz="1400" dirty="0"/>
              <a:t/>
            </a:r>
            <a:br>
              <a:rPr lang="pt-BR" sz="1400" dirty="0"/>
            </a:br>
            <a:r>
              <a:rPr lang="pt-BR" sz="1400" b="1" dirty="0" err="1"/>
              <a:t>Amancio</a:t>
            </a:r>
            <a:r>
              <a:rPr lang="pt-BR" sz="1400" b="1" dirty="0"/>
              <a:t> Ortega</a:t>
            </a:r>
            <a:r>
              <a:rPr lang="pt-BR" sz="1400" dirty="0"/>
              <a:t/>
            </a:r>
            <a:br>
              <a:rPr lang="pt-BR" sz="1400" dirty="0"/>
            </a:br>
            <a:r>
              <a:rPr lang="pt-BR" sz="1400" dirty="0"/>
              <a:t>Fortuna: US$67</a:t>
            </a:r>
            <a:br>
              <a:rPr lang="pt-BR" sz="1400" dirty="0"/>
            </a:br>
            <a:r>
              <a:rPr lang="pt-BR" sz="1400" dirty="0"/>
              <a:t>Empresa: </a:t>
            </a:r>
            <a:r>
              <a:rPr lang="pt-BR" sz="1400" dirty="0" err="1"/>
              <a:t>Zara</a:t>
            </a:r>
            <a:r>
              <a:rPr lang="pt-BR" sz="1400" dirty="0"/>
              <a:t> </a:t>
            </a:r>
            <a:r>
              <a:rPr lang="pt-BR" sz="1400" dirty="0" smtClean="0"/>
              <a:t>Spain</a:t>
            </a:r>
          </a:p>
          <a:p>
            <a:pPr algn="ctr"/>
            <a:endParaRPr lang="pt-BR" sz="1400" dirty="0"/>
          </a:p>
          <a:p>
            <a:pPr algn="ctr"/>
            <a:r>
              <a:rPr lang="pt-BR" sz="1400" b="1" dirty="0"/>
              <a:t>Warren Buffett</a:t>
            </a:r>
            <a:r>
              <a:rPr lang="pt-BR" sz="1400" dirty="0"/>
              <a:t/>
            </a:r>
            <a:br>
              <a:rPr lang="pt-BR" sz="1400" dirty="0"/>
            </a:br>
            <a:r>
              <a:rPr lang="pt-BR" sz="1400" dirty="0"/>
              <a:t>Fortuna: US$ 60,8 bilhões</a:t>
            </a:r>
            <a:br>
              <a:rPr lang="pt-BR" sz="1400" dirty="0"/>
            </a:br>
            <a:r>
              <a:rPr lang="pt-BR" sz="1400" dirty="0"/>
              <a:t>Empresa: Berkshire Hathaway</a:t>
            </a:r>
          </a:p>
          <a:p>
            <a:pPr marL="285750" indent="-285750">
              <a:buFontTx/>
              <a:buChar char="-"/>
            </a:pP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44541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067694"/>
            <a:ext cx="76200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FUNDOS IMOBILIÁRIOS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25206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“Nunca pergunte a um barbeiro se você está precisando de um corte de cabelo”</a:t>
            </a:r>
          </a:p>
          <a:p>
            <a:pPr>
              <a:lnSpc>
                <a:spcPct val="150000"/>
              </a:lnSpc>
            </a:pPr>
            <a:r>
              <a:rPr lang="pt-BR" dirty="0"/>
              <a:t>“Recomendar a conservação de alguma coisa por 30 anos é um nível de auto sacrifício que você raramente verá num mosteiro, menos ainda numa corretora”</a:t>
            </a:r>
          </a:p>
          <a:p>
            <a:pPr>
              <a:lnSpc>
                <a:spcPct val="150000"/>
              </a:lnSpc>
            </a:pPr>
            <a:r>
              <a:rPr lang="pt-BR" sz="1900" i="1" dirty="0"/>
              <a:t>Fonte: “O Tao de Warren Buffett”, ed. Sextante, autores Mary Buffett e David Clark</a:t>
            </a:r>
          </a:p>
          <a:p>
            <a:pPr>
              <a:lnSpc>
                <a:spcPct val="150000"/>
              </a:lnSpc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Frases de Buffett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830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Suponha que investiu R$10 mil na Bolsa, por sugestão de um amigo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Após 5 meses, a ação que comprou perdeu </a:t>
            </a:r>
            <a:r>
              <a:rPr lang="pt-BR" sz="2000" b="1" dirty="0" smtClean="0">
                <a:solidFill>
                  <a:srgbClr val="FF0000"/>
                </a:solidFill>
              </a:rPr>
              <a:t>60%</a:t>
            </a:r>
            <a:r>
              <a:rPr lang="pt-BR" sz="2000" dirty="0" smtClean="0"/>
              <a:t>  de seu valor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O que você faria?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Muitas pessoas não tem resposta para tal indagação (falta-lhes estratégia para diferentes cenários)</a:t>
            </a:r>
            <a:endParaRPr lang="pt-BR" sz="2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2. Tenha uma ESTRATÉGIA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57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635646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Vídeo: O INVESTIDOR MAIS CONSCIENTE QUE CONHECI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792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Fundos de Investimentos Imobiliários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Possibilidade de investir em imóveis através do mercado financeiro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Rentabilidade: ganho de capital + alugueis</a:t>
            </a:r>
          </a:p>
          <a:p>
            <a:pPr>
              <a:lnSpc>
                <a:spcPct val="200000"/>
              </a:lnSpc>
            </a:pPr>
            <a:r>
              <a:rPr lang="pt-BR" b="1" dirty="0" smtClean="0"/>
              <a:t>Como escolher o melhor</a:t>
            </a:r>
            <a:r>
              <a:rPr lang="pt-BR" dirty="0" smtClean="0"/>
              <a:t>: </a:t>
            </a:r>
            <a:r>
              <a:rPr lang="pt-BR" i="1" dirty="0" smtClean="0"/>
              <a:t>mesmos desafios de um imóvel em sua cidade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37660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Vantagens:</a:t>
            </a:r>
          </a:p>
          <a:p>
            <a:pPr lvl="1">
              <a:lnSpc>
                <a:spcPct val="150000"/>
              </a:lnSpc>
            </a:pPr>
            <a:r>
              <a:rPr lang="pt-BR" sz="1800" i="1" dirty="0" smtClean="0"/>
              <a:t>Diversificação: pode comprar vários imóveis com “pouco” dinheiro</a:t>
            </a:r>
          </a:p>
          <a:p>
            <a:pPr lvl="1">
              <a:lnSpc>
                <a:spcPct val="150000"/>
              </a:lnSpc>
            </a:pPr>
            <a:r>
              <a:rPr lang="pt-BR" sz="1800" i="1" dirty="0" smtClean="0"/>
              <a:t>Alugueis isentos de IR</a:t>
            </a:r>
          </a:p>
          <a:p>
            <a:pPr lvl="1">
              <a:lnSpc>
                <a:spcPct val="150000"/>
              </a:lnSpc>
            </a:pPr>
            <a:r>
              <a:rPr lang="pt-BR" sz="1800" i="1" dirty="0" smtClean="0"/>
              <a:t>Não precisa lidar com inquilino</a:t>
            </a:r>
          </a:p>
          <a:p>
            <a:pPr lvl="1">
              <a:lnSpc>
                <a:spcPct val="150000"/>
              </a:lnSpc>
            </a:pPr>
            <a:r>
              <a:rPr lang="pt-BR" sz="1800" i="1" dirty="0" smtClean="0"/>
              <a:t>Liquidez para vender sua cota</a:t>
            </a:r>
          </a:p>
          <a:p>
            <a:pPr lvl="1">
              <a:lnSpc>
                <a:spcPct val="150000"/>
              </a:lnSpc>
            </a:pPr>
            <a:endParaRPr lang="pt-BR" sz="1800" i="1" dirty="0"/>
          </a:p>
        </p:txBody>
      </p:sp>
    </p:spTree>
    <p:extLst>
      <p:ext uri="{BB962C8B-B14F-4D97-AF65-F5344CB8AC3E}">
        <p14:creationId xmlns:p14="http://schemas.microsoft.com/office/powerpoint/2010/main" val="19078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t-BR" dirty="0" smtClean="0"/>
              <a:t>FII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pt-BR" sz="2000" dirty="0" smtClean="0"/>
              <a:t>IR e taxas:</a:t>
            </a:r>
          </a:p>
          <a:p>
            <a:pPr lvl="1">
              <a:lnSpc>
                <a:spcPct val="200000"/>
              </a:lnSpc>
            </a:pPr>
            <a:r>
              <a:rPr lang="pt-BR" sz="1800" i="1" dirty="0" smtClean="0"/>
              <a:t>Irá pagar os mesmos custos de uma operação com ações: corretagem, emolumentos e custódia</a:t>
            </a:r>
          </a:p>
          <a:p>
            <a:pPr lvl="1">
              <a:lnSpc>
                <a:spcPct val="200000"/>
              </a:lnSpc>
            </a:pPr>
            <a:r>
              <a:rPr lang="pt-BR" sz="1800" i="1" dirty="0" smtClean="0"/>
              <a:t>O próprio fundo também tem sua taxa</a:t>
            </a:r>
          </a:p>
          <a:p>
            <a:pPr lvl="1">
              <a:lnSpc>
                <a:spcPct val="200000"/>
              </a:lnSpc>
            </a:pPr>
            <a:r>
              <a:rPr lang="pt-BR" sz="1800" i="1" dirty="0" smtClean="0"/>
              <a:t>Alíquota de 20% sobre ganho de capital</a:t>
            </a:r>
          </a:p>
          <a:p>
            <a:pPr lvl="1">
              <a:lnSpc>
                <a:spcPct val="200000"/>
              </a:lnSpc>
            </a:pPr>
            <a:r>
              <a:rPr lang="pt-BR" sz="1800" i="1" dirty="0" smtClean="0"/>
              <a:t>Alugueis: ISENTOS</a:t>
            </a:r>
          </a:p>
          <a:p>
            <a:pPr lvl="1">
              <a:lnSpc>
                <a:spcPct val="200000"/>
              </a:lnSpc>
            </a:pPr>
            <a:endParaRPr lang="pt-BR" sz="1800" i="1" dirty="0"/>
          </a:p>
        </p:txBody>
      </p:sp>
    </p:spTree>
    <p:extLst>
      <p:ext uri="{BB962C8B-B14F-4D97-AF65-F5344CB8AC3E}">
        <p14:creationId xmlns:p14="http://schemas.microsoft.com/office/powerpoint/2010/main" val="389047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1851670"/>
            <a:ext cx="6318448" cy="869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dirty="0"/>
              <a:t>Clique no link: </a:t>
            </a:r>
            <a:r>
              <a:rPr lang="pt-BR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FIIs</a:t>
            </a:r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listados</a:t>
            </a:r>
          </a:p>
          <a:p>
            <a:pPr algn="ctr">
              <a:lnSpc>
                <a:spcPct val="150000"/>
              </a:lnSpc>
            </a:pPr>
            <a:r>
              <a:rPr lang="pt-BR" dirty="0"/>
              <a:t>Veja a quantidade de opções existentes para investir</a:t>
            </a:r>
          </a:p>
        </p:txBody>
      </p:sp>
    </p:spTree>
    <p:extLst>
      <p:ext uri="{BB962C8B-B14F-4D97-AF65-F5344CB8AC3E}">
        <p14:creationId xmlns:p14="http://schemas.microsoft.com/office/powerpoint/2010/main" val="214399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1635646"/>
            <a:ext cx="7467600" cy="857250"/>
          </a:xfrm>
        </p:spPr>
        <p:txBody>
          <a:bodyPr/>
          <a:lstStyle/>
          <a:p>
            <a:r>
              <a:rPr lang="pt-BR" dirty="0" smtClean="0"/>
              <a:t>TIPOS DE </a:t>
            </a:r>
            <a:r>
              <a:rPr lang="pt-BR" dirty="0" err="1" smtClean="0"/>
              <a:t>FIIs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943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Fundos Imobiliários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419622"/>
            <a:ext cx="7467600" cy="3435842"/>
          </a:xfrm>
        </p:spPr>
        <p:txBody>
          <a:bodyPr/>
          <a:lstStyle/>
          <a:p>
            <a:pPr marL="617205" lvl="1" indent="-342900">
              <a:lnSpc>
                <a:spcPct val="250000"/>
              </a:lnSpc>
              <a:buFont typeface="+mj-lt"/>
              <a:buAutoNum type="arabicPeriod"/>
            </a:pPr>
            <a:r>
              <a:rPr lang="pt-BR" dirty="0" smtClean="0"/>
              <a:t>Fundos de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TIJOLO</a:t>
            </a:r>
            <a:r>
              <a:rPr lang="pt-BR" dirty="0" smtClean="0"/>
              <a:t>: investem em imóveis físicos</a:t>
            </a:r>
          </a:p>
          <a:p>
            <a:pPr marL="617205" lvl="1" indent="-342900">
              <a:lnSpc>
                <a:spcPct val="250000"/>
              </a:lnSpc>
              <a:buFont typeface="+mj-lt"/>
              <a:buAutoNum type="arabicPeriod"/>
            </a:pPr>
            <a:r>
              <a:rPr lang="pt-BR" dirty="0" smtClean="0"/>
              <a:t>Fundos de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DESENVOLVIMENTO</a:t>
            </a:r>
            <a:r>
              <a:rPr lang="pt-BR" dirty="0" smtClean="0"/>
              <a:t>: construção e venda de imóveis</a:t>
            </a:r>
          </a:p>
          <a:p>
            <a:pPr marL="617205" lvl="1" indent="-342900">
              <a:lnSpc>
                <a:spcPct val="250000"/>
              </a:lnSpc>
              <a:buFont typeface="+mj-lt"/>
              <a:buAutoNum type="arabicPeriod"/>
            </a:pPr>
            <a:r>
              <a:rPr lang="pt-BR" dirty="0" smtClean="0"/>
              <a:t>Fundos de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PAPEL</a:t>
            </a:r>
            <a:r>
              <a:rPr lang="pt-BR" dirty="0" smtClean="0"/>
              <a:t>: recebíveis imobiliários</a:t>
            </a:r>
          </a:p>
          <a:p>
            <a:pPr marL="617205" lvl="1" indent="-342900">
              <a:lnSpc>
                <a:spcPct val="250000"/>
              </a:lnSpc>
              <a:buFont typeface="+mj-lt"/>
              <a:buAutoNum type="arabicPeriod"/>
            </a:pPr>
            <a:r>
              <a:rPr lang="pt-BR" dirty="0" smtClean="0"/>
              <a:t>Fundos de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FUNDOS</a:t>
            </a:r>
            <a:r>
              <a:rPr lang="pt-BR" dirty="0" smtClean="0"/>
              <a:t>: contas de outros fundos imobiliários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815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11771</TotalTime>
  <Words>753</Words>
  <Application>Microsoft Office PowerPoint</Application>
  <PresentationFormat>Apresentação na tela (16:9)</PresentationFormat>
  <Paragraphs>122</Paragraphs>
  <Slides>32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7" baseType="lpstr">
      <vt:lpstr>Calibri</vt:lpstr>
      <vt:lpstr>Century Schoolbook</vt:lpstr>
      <vt:lpstr>Wingdings</vt:lpstr>
      <vt:lpstr>Wingdings 2</vt:lpstr>
      <vt:lpstr>Balcão Envidraçado</vt:lpstr>
      <vt:lpstr>Aula 6:  Fundos Imobiliários Perfil de Investidor</vt:lpstr>
      <vt:lpstr>Apresentação do PowerPoint</vt:lpstr>
      <vt:lpstr>FUNDOS IMOBILIÁRIOS</vt:lpstr>
      <vt:lpstr>FII</vt:lpstr>
      <vt:lpstr>FII</vt:lpstr>
      <vt:lpstr>FII</vt:lpstr>
      <vt:lpstr>Apresentação do PowerPoint</vt:lpstr>
      <vt:lpstr>TIPOS DE FIIs</vt:lpstr>
      <vt:lpstr>Tipos de Fundos Imobiliários</vt:lpstr>
      <vt:lpstr>Apresentação do PowerPoint</vt:lpstr>
      <vt:lpstr>VAMOS PARA A PRÁTICA</vt:lpstr>
      <vt:lpstr>Indo além</vt:lpstr>
      <vt:lpstr>Apresentação do PowerPoint</vt:lpstr>
      <vt:lpstr>FIIs: COMO INVESTIR?</vt:lpstr>
      <vt:lpstr>Apresentação do PowerPoint</vt:lpstr>
      <vt:lpstr>ABRIR PLANILHA:  RESUMO DOS INVESTIMENTOS</vt:lpstr>
      <vt:lpstr>Lição de casa – MINHA PRIMEIRA CARTEIRA</vt:lpstr>
      <vt:lpstr>PERFIL DE INVESTIDOR</vt:lpstr>
      <vt:lpstr>3 Estratégias Básicas</vt:lpstr>
      <vt:lpstr>Preservação do capital</vt:lpstr>
      <vt:lpstr>Sonhador</vt:lpstr>
      <vt:lpstr>Diversificação</vt:lpstr>
      <vt:lpstr>Apresentação do PowerPoint</vt:lpstr>
      <vt:lpstr>Com base nos seus objetivos:</vt:lpstr>
      <vt:lpstr>No site: clique no link TESTE DE PERFIL</vt:lpstr>
      <vt:lpstr>2 grandes dicas iniciais</vt:lpstr>
      <vt:lpstr>1. Cuidado com o conflito de Interesses</vt:lpstr>
      <vt:lpstr>1. Cuidado com o conflito de Interesses</vt:lpstr>
      <vt:lpstr>Você conhece essa pessoa?</vt:lpstr>
      <vt:lpstr>Frases de Buffett</vt:lpstr>
      <vt:lpstr>2. Tenha uma ESTRATÉGIA</vt:lpstr>
      <vt:lpstr>Vídeo: O INVESTIDOR MAIS CONSCIENTE QUE CONHECI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144</cp:revision>
  <dcterms:created xsi:type="dcterms:W3CDTF">2014-03-20T11:04:22Z</dcterms:created>
  <dcterms:modified xsi:type="dcterms:W3CDTF">2021-07-22T13:53:14Z</dcterms:modified>
</cp:coreProperties>
</file>