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77" r:id="rId2"/>
    <p:sldId id="342" r:id="rId3"/>
    <p:sldId id="363" r:id="rId4"/>
    <p:sldId id="345" r:id="rId5"/>
    <p:sldId id="349" r:id="rId6"/>
    <p:sldId id="350" r:id="rId7"/>
    <p:sldId id="351" r:id="rId8"/>
    <p:sldId id="352" r:id="rId9"/>
    <p:sldId id="355" r:id="rId10"/>
    <p:sldId id="356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57" r:id="rId19"/>
    <p:sldId id="358" r:id="rId20"/>
    <p:sldId id="371" r:id="rId21"/>
    <p:sldId id="359" r:id="rId22"/>
    <p:sldId id="361" r:id="rId23"/>
    <p:sldId id="360" r:id="rId24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MBA%20Unimep%202017\Avalia&#231;&#227;o%20de%20Empresas%20e%20Investimentos\Aula%202%20-%20Custo%20de%20Capital%20e%20Risco\Exemplos%202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eus%20Documentos\Curso%20Online%202020\TURMA%205\correla&#231;&#227;o%20produtor%20rur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eus%20Documentos\Curso%20Online%202020\TURMA%205\correla&#231;&#227;o%20produtor%20rur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eus%20Documentos\Curso%20Online%202020\TURMA%205\correla&#231;&#227;o%20produtor%20rur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eus%20Documentos\Curso%20Online%202020\TURMA%205\correla&#231;&#227;o%20produtor%20rur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v>Ativo 1</c:v>
          </c:tx>
          <c:marker>
            <c:symbol val="none"/>
          </c:marker>
          <c:val>
            <c:numRef>
              <c:f>Risco!$C$5:$C$24</c:f>
              <c:numCache>
                <c:formatCode>0.00%</c:formatCode>
                <c:ptCount val="20"/>
                <c:pt idx="0">
                  <c:v>0.01</c:v>
                </c:pt>
                <c:pt idx="1">
                  <c:v>-8.8999999999999999E-3</c:v>
                </c:pt>
                <c:pt idx="2">
                  <c:v>0.02</c:v>
                </c:pt>
                <c:pt idx="3">
                  <c:v>1.4999999999999999E-2</c:v>
                </c:pt>
                <c:pt idx="4">
                  <c:v>-3.0000000000000001E-3</c:v>
                </c:pt>
                <c:pt idx="5">
                  <c:v>0.03</c:v>
                </c:pt>
                <c:pt idx="6">
                  <c:v>8.0000000000000002E-3</c:v>
                </c:pt>
                <c:pt idx="7">
                  <c:v>0.03</c:v>
                </c:pt>
                <c:pt idx="8">
                  <c:v>-1.4999999999999999E-2</c:v>
                </c:pt>
                <c:pt idx="9">
                  <c:v>2.5000000000000001E-2</c:v>
                </c:pt>
                <c:pt idx="10">
                  <c:v>0.02</c:v>
                </c:pt>
                <c:pt idx="11">
                  <c:v>7.0000000000000001E-3</c:v>
                </c:pt>
                <c:pt idx="12">
                  <c:v>-5.0000000000000001E-3</c:v>
                </c:pt>
                <c:pt idx="13">
                  <c:v>0.01</c:v>
                </c:pt>
                <c:pt idx="14">
                  <c:v>1.4999999999999999E-2</c:v>
                </c:pt>
                <c:pt idx="15">
                  <c:v>2.1999999999999999E-2</c:v>
                </c:pt>
                <c:pt idx="16">
                  <c:v>-0.01</c:v>
                </c:pt>
                <c:pt idx="17">
                  <c:v>0</c:v>
                </c:pt>
                <c:pt idx="18">
                  <c:v>8.0000000000000002E-3</c:v>
                </c:pt>
                <c:pt idx="19">
                  <c:v>0.02</c:v>
                </c:pt>
              </c:numCache>
            </c:numRef>
          </c:val>
          <c:smooth val="0"/>
        </c:ser>
        <c:ser>
          <c:idx val="1"/>
          <c:order val="1"/>
          <c:tx>
            <c:v>Ativo 2</c:v>
          </c:tx>
          <c:marker>
            <c:symbol val="none"/>
          </c:marker>
          <c:val>
            <c:numRef>
              <c:f>Risco!$G$5:$G$24</c:f>
              <c:numCache>
                <c:formatCode>0.00%</c:formatCode>
                <c:ptCount val="20"/>
                <c:pt idx="0">
                  <c:v>0.02</c:v>
                </c:pt>
                <c:pt idx="1">
                  <c:v>-0.03</c:v>
                </c:pt>
                <c:pt idx="2">
                  <c:v>0.05</c:v>
                </c:pt>
                <c:pt idx="3">
                  <c:v>0.06</c:v>
                </c:pt>
                <c:pt idx="4">
                  <c:v>-0.04</c:v>
                </c:pt>
                <c:pt idx="5">
                  <c:v>0</c:v>
                </c:pt>
                <c:pt idx="6">
                  <c:v>5.0000000000000001E-3</c:v>
                </c:pt>
                <c:pt idx="7">
                  <c:v>2.5000000000000001E-2</c:v>
                </c:pt>
                <c:pt idx="8">
                  <c:v>-0.04</c:v>
                </c:pt>
                <c:pt idx="9">
                  <c:v>7.0000000000000007E-2</c:v>
                </c:pt>
                <c:pt idx="10">
                  <c:v>0.03</c:v>
                </c:pt>
                <c:pt idx="11">
                  <c:v>-0.02</c:v>
                </c:pt>
                <c:pt idx="12">
                  <c:v>-0.03</c:v>
                </c:pt>
                <c:pt idx="13">
                  <c:v>0.08</c:v>
                </c:pt>
                <c:pt idx="14">
                  <c:v>-0.04</c:v>
                </c:pt>
                <c:pt idx="15">
                  <c:v>0.05</c:v>
                </c:pt>
                <c:pt idx="16">
                  <c:v>-0.02</c:v>
                </c:pt>
                <c:pt idx="17">
                  <c:v>0.03</c:v>
                </c:pt>
                <c:pt idx="18">
                  <c:v>0.04</c:v>
                </c:pt>
                <c:pt idx="19">
                  <c:v>-4.19E-2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3145264"/>
        <c:axId val="273717040"/>
      </c:lineChart>
      <c:catAx>
        <c:axId val="273145264"/>
        <c:scaling>
          <c:orientation val="minMax"/>
        </c:scaling>
        <c:delete val="1"/>
        <c:axPos val="b"/>
        <c:majorTickMark val="out"/>
        <c:minorTickMark val="none"/>
        <c:tickLblPos val="nextTo"/>
        <c:crossAx val="273717040"/>
        <c:crosses val="autoZero"/>
        <c:auto val="1"/>
        <c:lblAlgn val="ctr"/>
        <c:lblOffset val="100"/>
        <c:noMultiLvlLbl val="0"/>
      </c:catAx>
      <c:valAx>
        <c:axId val="273717040"/>
        <c:scaling>
          <c:orientation val="minMax"/>
          <c:max val="0.1"/>
          <c:min val="-6.0000000000000012E-2"/>
        </c:scaling>
        <c:delete val="0"/>
        <c:axPos val="l"/>
        <c:numFmt formatCode="0.00%" sourceLinked="1"/>
        <c:majorTickMark val="out"/>
        <c:minorTickMark val="none"/>
        <c:tickLblPos val="nextTo"/>
        <c:crossAx val="273145264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Correlação entre Temperatura</a:t>
            </a:r>
            <a:r>
              <a:rPr lang="pt-BR" baseline="0"/>
              <a:t> e Casos da Doença X</a:t>
            </a:r>
            <a:endParaRPr lang="pt-B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Plan2!$D$2</c:f>
              <c:strCache>
                <c:ptCount val="1"/>
                <c:pt idx="0">
                  <c:v>Casos Doença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Plan2!$B$3:$B$14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Plan2!$D$3:$D$14</c:f>
              <c:numCache>
                <c:formatCode>General</c:formatCode>
                <c:ptCount val="12"/>
                <c:pt idx="0">
                  <c:v>2115</c:v>
                </c:pt>
                <c:pt idx="1">
                  <c:v>2050</c:v>
                </c:pt>
                <c:pt idx="2">
                  <c:v>2000</c:v>
                </c:pt>
                <c:pt idx="3">
                  <c:v>1950</c:v>
                </c:pt>
                <c:pt idx="4">
                  <c:v>1930</c:v>
                </c:pt>
                <c:pt idx="5">
                  <c:v>1900</c:v>
                </c:pt>
                <c:pt idx="6">
                  <c:v>1895</c:v>
                </c:pt>
                <c:pt idx="7">
                  <c:v>1920</c:v>
                </c:pt>
                <c:pt idx="8">
                  <c:v>1999</c:v>
                </c:pt>
                <c:pt idx="9">
                  <c:v>2100</c:v>
                </c:pt>
                <c:pt idx="10">
                  <c:v>2110</c:v>
                </c:pt>
                <c:pt idx="11">
                  <c:v>2130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marker val="1"/>
        <c:smooth val="0"/>
        <c:axId val="272916960"/>
        <c:axId val="272917744"/>
      </c:lineChart>
      <c:lineChart>
        <c:grouping val="standard"/>
        <c:varyColors val="0"/>
        <c:ser>
          <c:idx val="0"/>
          <c:order val="0"/>
          <c:tx>
            <c:strRef>
              <c:f>Plan2!$C$2</c:f>
              <c:strCache>
                <c:ptCount val="1"/>
                <c:pt idx="0">
                  <c:v>Temperatura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Plan2!$B$3:$B$14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Plan2!$C$3:$C$14</c:f>
              <c:numCache>
                <c:formatCode>General</c:formatCode>
                <c:ptCount val="12"/>
                <c:pt idx="0">
                  <c:v>31</c:v>
                </c:pt>
                <c:pt idx="1">
                  <c:v>28</c:v>
                </c:pt>
                <c:pt idx="2">
                  <c:v>26</c:v>
                </c:pt>
                <c:pt idx="3">
                  <c:v>23</c:v>
                </c:pt>
                <c:pt idx="4">
                  <c:v>20</c:v>
                </c:pt>
                <c:pt idx="5">
                  <c:v>18</c:v>
                </c:pt>
                <c:pt idx="6">
                  <c:v>18</c:v>
                </c:pt>
                <c:pt idx="7">
                  <c:v>21</c:v>
                </c:pt>
                <c:pt idx="8">
                  <c:v>25</c:v>
                </c:pt>
                <c:pt idx="9">
                  <c:v>26</c:v>
                </c:pt>
                <c:pt idx="10">
                  <c:v>28</c:v>
                </c:pt>
                <c:pt idx="11">
                  <c:v>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marker val="1"/>
        <c:smooth val="0"/>
        <c:axId val="272911472"/>
        <c:axId val="272913824"/>
      </c:lineChart>
      <c:catAx>
        <c:axId val="27291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917744"/>
        <c:crosses val="autoZero"/>
        <c:auto val="1"/>
        <c:lblAlgn val="ctr"/>
        <c:lblOffset val="100"/>
        <c:noMultiLvlLbl val="0"/>
      </c:catAx>
      <c:valAx>
        <c:axId val="27291774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número de casos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916960"/>
        <c:crosses val="autoZero"/>
        <c:crossBetween val="between"/>
      </c:valAx>
      <c:valAx>
        <c:axId val="27291382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TEMPERATURA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911472"/>
        <c:crosses val="max"/>
        <c:crossBetween val="between"/>
      </c:valAx>
      <c:catAx>
        <c:axId val="2729114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72913824"/>
        <c:crosses val="autoZero"/>
        <c:auto val="1"/>
        <c:lblAlgn val="ctr"/>
        <c:lblOffset val="100"/>
        <c:noMultiLvlLbl val="0"/>
      </c:cat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Correlação entre Temperatura</a:t>
            </a:r>
            <a:r>
              <a:rPr lang="pt-BR" baseline="0"/>
              <a:t> e Casos da Doença Y</a:t>
            </a:r>
            <a:endParaRPr lang="pt-B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Plan2!$H$2</c:f>
              <c:strCache>
                <c:ptCount val="1"/>
                <c:pt idx="0">
                  <c:v>Casos Doença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Plan2!$H$3:$H$14</c:f>
              <c:numCache>
                <c:formatCode>General</c:formatCode>
                <c:ptCount val="12"/>
                <c:pt idx="0">
                  <c:v>2300</c:v>
                </c:pt>
                <c:pt idx="1">
                  <c:v>2050</c:v>
                </c:pt>
                <c:pt idx="2">
                  <c:v>1600</c:v>
                </c:pt>
                <c:pt idx="3">
                  <c:v>1950</c:v>
                </c:pt>
                <c:pt idx="4">
                  <c:v>2500</c:v>
                </c:pt>
                <c:pt idx="5">
                  <c:v>1900</c:v>
                </c:pt>
                <c:pt idx="6">
                  <c:v>2000</c:v>
                </c:pt>
                <c:pt idx="7">
                  <c:v>1900</c:v>
                </c:pt>
                <c:pt idx="8">
                  <c:v>1400</c:v>
                </c:pt>
                <c:pt idx="9">
                  <c:v>2100</c:v>
                </c:pt>
                <c:pt idx="10">
                  <c:v>1850</c:v>
                </c:pt>
                <c:pt idx="11">
                  <c:v>1900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2915000"/>
        <c:axId val="272911080"/>
      </c:lineChart>
      <c:lineChart>
        <c:grouping val="standard"/>
        <c:varyColors val="0"/>
        <c:ser>
          <c:idx val="0"/>
          <c:order val="0"/>
          <c:tx>
            <c:strRef>
              <c:f>Plan2!$G$2</c:f>
              <c:strCache>
                <c:ptCount val="1"/>
                <c:pt idx="0">
                  <c:v>Temperatura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Plan2!$G$3:$G$14</c:f>
              <c:numCache>
                <c:formatCode>General</c:formatCode>
                <c:ptCount val="12"/>
                <c:pt idx="0">
                  <c:v>31</c:v>
                </c:pt>
                <c:pt idx="1">
                  <c:v>28</c:v>
                </c:pt>
                <c:pt idx="2">
                  <c:v>26</c:v>
                </c:pt>
                <c:pt idx="3">
                  <c:v>23</c:v>
                </c:pt>
                <c:pt idx="4">
                  <c:v>20</c:v>
                </c:pt>
                <c:pt idx="5">
                  <c:v>18</c:v>
                </c:pt>
                <c:pt idx="6">
                  <c:v>18</c:v>
                </c:pt>
                <c:pt idx="7">
                  <c:v>21</c:v>
                </c:pt>
                <c:pt idx="8">
                  <c:v>25</c:v>
                </c:pt>
                <c:pt idx="9">
                  <c:v>26</c:v>
                </c:pt>
                <c:pt idx="10">
                  <c:v>28</c:v>
                </c:pt>
                <c:pt idx="11">
                  <c:v>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2914608"/>
        <c:axId val="272912256"/>
      </c:lineChart>
      <c:catAx>
        <c:axId val="2729150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911080"/>
        <c:crosses val="autoZero"/>
        <c:auto val="1"/>
        <c:lblAlgn val="ctr"/>
        <c:lblOffset val="100"/>
        <c:noMultiLvlLbl val="0"/>
      </c:catAx>
      <c:valAx>
        <c:axId val="272911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NÚMERO DE CASOS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915000"/>
        <c:crosses val="autoZero"/>
        <c:crossBetween val="between"/>
      </c:valAx>
      <c:valAx>
        <c:axId val="27291225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TEMPERATURA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914608"/>
        <c:crosses val="max"/>
        <c:crossBetween val="between"/>
      </c:valAx>
      <c:catAx>
        <c:axId val="272914608"/>
        <c:scaling>
          <c:orientation val="minMax"/>
        </c:scaling>
        <c:delete val="1"/>
        <c:axPos val="b"/>
        <c:majorTickMark val="out"/>
        <c:minorTickMark val="none"/>
        <c:tickLblPos val="nextTo"/>
        <c:crossAx val="2729122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Preço e Quantidade de Café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Plan1!$A$7</c:f>
              <c:strCache>
                <c:ptCount val="1"/>
                <c:pt idx="0">
                  <c:v>QUANTIDADE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Plan1!$B$5:$L$5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Plan1!$B$7:$L$7</c:f>
              <c:numCache>
                <c:formatCode>General</c:formatCode>
                <c:ptCount val="11"/>
                <c:pt idx="0">
                  <c:v>2000</c:v>
                </c:pt>
                <c:pt idx="1">
                  <c:v>3000</c:v>
                </c:pt>
                <c:pt idx="2">
                  <c:v>2454.5454545454545</c:v>
                </c:pt>
                <c:pt idx="3">
                  <c:v>1588.2352941176471</c:v>
                </c:pt>
                <c:pt idx="4">
                  <c:v>2700</c:v>
                </c:pt>
                <c:pt idx="5">
                  <c:v>1800</c:v>
                </c:pt>
                <c:pt idx="6">
                  <c:v>3176.4705882352941</c:v>
                </c:pt>
                <c:pt idx="7">
                  <c:v>1928.5714285714287</c:v>
                </c:pt>
                <c:pt idx="8">
                  <c:v>3000</c:v>
                </c:pt>
                <c:pt idx="9">
                  <c:v>2842.1052631578946</c:v>
                </c:pt>
                <c:pt idx="10">
                  <c:v>1500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2911864"/>
        <c:axId val="272912648"/>
      </c:lineChart>
      <c:lineChart>
        <c:grouping val="standard"/>
        <c:varyColors val="0"/>
        <c:ser>
          <c:idx val="0"/>
          <c:order val="0"/>
          <c:tx>
            <c:strRef>
              <c:f>Plan1!$A$6</c:f>
              <c:strCache>
                <c:ptCount val="1"/>
                <c:pt idx="0">
                  <c:v>PREÇO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Plan1!$B$5:$L$5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Plan1!$B$6:$L$6</c:f>
              <c:numCache>
                <c:formatCode>General</c:formatCode>
                <c:ptCount val="11"/>
                <c:pt idx="0">
                  <c:v>135</c:v>
                </c:pt>
                <c:pt idx="1">
                  <c:v>90</c:v>
                </c:pt>
                <c:pt idx="2">
                  <c:v>110</c:v>
                </c:pt>
                <c:pt idx="3">
                  <c:v>170</c:v>
                </c:pt>
                <c:pt idx="4">
                  <c:v>100</c:v>
                </c:pt>
                <c:pt idx="5">
                  <c:v>150</c:v>
                </c:pt>
                <c:pt idx="6">
                  <c:v>85</c:v>
                </c:pt>
                <c:pt idx="7">
                  <c:v>140</c:v>
                </c:pt>
                <c:pt idx="8">
                  <c:v>90</c:v>
                </c:pt>
                <c:pt idx="9">
                  <c:v>95</c:v>
                </c:pt>
                <c:pt idx="10">
                  <c:v>180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2913432"/>
        <c:axId val="272913040"/>
      </c:lineChart>
      <c:catAx>
        <c:axId val="272911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912648"/>
        <c:crosses val="autoZero"/>
        <c:auto val="1"/>
        <c:lblAlgn val="ctr"/>
        <c:lblOffset val="100"/>
        <c:noMultiLvlLbl val="0"/>
      </c:catAx>
      <c:valAx>
        <c:axId val="272912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Quantidade</a:t>
                </a:r>
                <a:r>
                  <a:rPr lang="pt-BR" baseline="0"/>
                  <a:t> Produzida</a:t>
                </a:r>
                <a:endParaRPr lang="pt-BR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911864"/>
        <c:crosses val="autoZero"/>
        <c:crossBetween val="between"/>
      </c:valAx>
      <c:valAx>
        <c:axId val="27291304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Preço do Café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913432"/>
        <c:crosses val="max"/>
        <c:crossBetween val="between"/>
      </c:valAx>
      <c:catAx>
        <c:axId val="2729134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729130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Preço e Quantidade de Café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301841171966899"/>
          <c:y val="0.14985640921293289"/>
          <c:w val="0.75128557892853265"/>
          <c:h val="0.69619998890119517"/>
        </c:manualLayout>
      </c:layout>
      <c:lineChart>
        <c:grouping val="standard"/>
        <c:varyColors val="0"/>
        <c:ser>
          <c:idx val="1"/>
          <c:order val="1"/>
          <c:tx>
            <c:strRef>
              <c:f>Plan1!$A$7</c:f>
              <c:strCache>
                <c:ptCount val="1"/>
                <c:pt idx="0">
                  <c:v>QUANTIDADE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Plan1!$B$5:$L$5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Plan1!$B$7:$L$7</c:f>
              <c:numCache>
                <c:formatCode>General</c:formatCode>
                <c:ptCount val="11"/>
                <c:pt idx="0">
                  <c:v>2000</c:v>
                </c:pt>
                <c:pt idx="1">
                  <c:v>3000</c:v>
                </c:pt>
                <c:pt idx="2">
                  <c:v>2454.5454545454545</c:v>
                </c:pt>
                <c:pt idx="3">
                  <c:v>1588.2352941176471</c:v>
                </c:pt>
                <c:pt idx="4">
                  <c:v>2700</c:v>
                </c:pt>
                <c:pt idx="5">
                  <c:v>1800</c:v>
                </c:pt>
                <c:pt idx="6">
                  <c:v>3176.4705882352941</c:v>
                </c:pt>
                <c:pt idx="7">
                  <c:v>1928.5714285714287</c:v>
                </c:pt>
                <c:pt idx="8">
                  <c:v>3000</c:v>
                </c:pt>
                <c:pt idx="9">
                  <c:v>2842.1052631578946</c:v>
                </c:pt>
                <c:pt idx="10">
                  <c:v>1500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2915784"/>
        <c:axId val="272916176"/>
      </c:lineChart>
      <c:lineChart>
        <c:grouping val="standard"/>
        <c:varyColors val="0"/>
        <c:ser>
          <c:idx val="0"/>
          <c:order val="0"/>
          <c:tx>
            <c:strRef>
              <c:f>Plan1!$A$6</c:f>
              <c:strCache>
                <c:ptCount val="1"/>
                <c:pt idx="0">
                  <c:v>PREÇO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Plan1!$B$5:$L$5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Plan1!$B$6:$L$6</c:f>
              <c:numCache>
                <c:formatCode>General</c:formatCode>
                <c:ptCount val="11"/>
                <c:pt idx="0">
                  <c:v>135</c:v>
                </c:pt>
                <c:pt idx="1">
                  <c:v>90</c:v>
                </c:pt>
                <c:pt idx="2">
                  <c:v>110</c:v>
                </c:pt>
                <c:pt idx="3">
                  <c:v>170</c:v>
                </c:pt>
                <c:pt idx="4">
                  <c:v>100</c:v>
                </c:pt>
                <c:pt idx="5">
                  <c:v>150</c:v>
                </c:pt>
                <c:pt idx="6">
                  <c:v>85</c:v>
                </c:pt>
                <c:pt idx="7">
                  <c:v>140</c:v>
                </c:pt>
                <c:pt idx="8">
                  <c:v>90</c:v>
                </c:pt>
                <c:pt idx="9">
                  <c:v>95</c:v>
                </c:pt>
                <c:pt idx="10">
                  <c:v>180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4585504"/>
        <c:axId val="272916568"/>
      </c:lineChart>
      <c:catAx>
        <c:axId val="272915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916176"/>
        <c:crosses val="autoZero"/>
        <c:auto val="1"/>
        <c:lblAlgn val="ctr"/>
        <c:lblOffset val="100"/>
        <c:noMultiLvlLbl val="0"/>
      </c:catAx>
      <c:valAx>
        <c:axId val="27291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Quantidade</a:t>
                </a:r>
                <a:r>
                  <a:rPr lang="pt-BR" baseline="0"/>
                  <a:t> Produzida</a:t>
                </a:r>
                <a:endParaRPr lang="pt-BR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915784"/>
        <c:crosses val="autoZero"/>
        <c:crossBetween val="between"/>
      </c:valAx>
      <c:valAx>
        <c:axId val="27291656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Preço do Café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4585504"/>
        <c:crosses val="max"/>
        <c:crossBetween val="between"/>
      </c:valAx>
      <c:catAx>
        <c:axId val="274585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729165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1720" y="1563638"/>
            <a:ext cx="6820272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</a:t>
            </a:r>
            <a:r>
              <a:rPr lang="pt-BR" sz="3200" dirty="0">
                <a:solidFill>
                  <a:schemeClr val="accent1"/>
                </a:solidFill>
              </a:rPr>
              <a:t>8</a:t>
            </a:r>
            <a:r>
              <a:rPr lang="pt-BR" sz="3200" dirty="0" smtClean="0"/>
              <a:t>: </a:t>
            </a:r>
            <a:br>
              <a:rPr lang="pt-BR" sz="3200" dirty="0" smtClean="0"/>
            </a:br>
            <a:r>
              <a:rPr lang="pt-BR" sz="3200" dirty="0" smtClean="0"/>
              <a:t>Risco &amp; Diversificação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11760" y="987574"/>
            <a:ext cx="6228184" cy="1843214"/>
          </a:xfrm>
        </p:spPr>
        <p:txBody>
          <a:bodyPr>
            <a:noAutofit/>
          </a:bodyPr>
          <a:lstStyle/>
          <a:p>
            <a:pPr algn="ctr"/>
            <a:r>
              <a:rPr lang="pt-BR" sz="4400" dirty="0" smtClean="0">
                <a:solidFill>
                  <a:schemeClr val="tx1"/>
                </a:solidFill>
              </a:rPr>
              <a:t>DIVERSIFICAÇÃO</a:t>
            </a:r>
            <a:br>
              <a:rPr lang="pt-BR" sz="4400" dirty="0" smtClean="0">
                <a:solidFill>
                  <a:schemeClr val="tx1"/>
                </a:solidFill>
              </a:rPr>
            </a:br>
            <a:r>
              <a:rPr lang="pt-BR" sz="4400" dirty="0" smtClean="0">
                <a:solidFill>
                  <a:schemeClr val="tx1"/>
                </a:solidFill>
              </a:rPr>
              <a:t>(Importância)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78315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23478"/>
            <a:ext cx="7467600" cy="555526"/>
          </a:xfrm>
        </p:spPr>
        <p:txBody>
          <a:bodyPr/>
          <a:lstStyle/>
          <a:p>
            <a:r>
              <a:rPr lang="pt-BR" dirty="0" smtClean="0"/>
              <a:t>O que é correlação?</a:t>
            </a:r>
            <a:endParaRPr lang="pt-BR" dirty="0"/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9606050"/>
              </p:ext>
            </p:extLst>
          </p:nvPr>
        </p:nvGraphicFramePr>
        <p:xfrm>
          <a:off x="1547664" y="987574"/>
          <a:ext cx="5817443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251520" y="4514840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Você acha que a temperatura interfere no número de casos de doença?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490852" y="94088"/>
            <a:ext cx="43526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CORRELAÇÃO POSITIVA</a:t>
            </a:r>
            <a:endParaRPr lang="pt-BR" sz="28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5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23478"/>
            <a:ext cx="7467600" cy="555526"/>
          </a:xfrm>
        </p:spPr>
        <p:txBody>
          <a:bodyPr/>
          <a:lstStyle/>
          <a:p>
            <a:r>
              <a:rPr lang="pt-BR" dirty="0" smtClean="0"/>
              <a:t>O que é correlação?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51520" y="4514840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Você acha que a temperatura interfere no número de casos de doença?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490852" y="94088"/>
            <a:ext cx="43526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Não há uma correlação</a:t>
            </a:r>
            <a:endParaRPr lang="pt-BR" sz="28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2318403"/>
              </p:ext>
            </p:extLst>
          </p:nvPr>
        </p:nvGraphicFramePr>
        <p:xfrm>
          <a:off x="1895475" y="1048195"/>
          <a:ext cx="5124797" cy="3402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471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339502"/>
            <a:ext cx="6332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Como essa correlação é mensurada?</a:t>
            </a:r>
            <a:endParaRPr lang="pt-BR" sz="2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4" name="Grupo 23"/>
          <p:cNvGrpSpPr/>
          <p:nvPr/>
        </p:nvGrpSpPr>
        <p:grpSpPr>
          <a:xfrm>
            <a:off x="611560" y="1707654"/>
            <a:ext cx="7776864" cy="2448272"/>
            <a:chOff x="611560" y="1707654"/>
            <a:chExt cx="7776864" cy="2448272"/>
          </a:xfrm>
        </p:grpSpPr>
        <p:cxnSp>
          <p:nvCxnSpPr>
            <p:cNvPr id="6" name="Conector reto 5"/>
            <p:cNvCxnSpPr/>
            <p:nvPr/>
          </p:nvCxnSpPr>
          <p:spPr>
            <a:xfrm>
              <a:off x="1290454" y="1707654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to 6"/>
            <p:cNvCxnSpPr/>
            <p:nvPr/>
          </p:nvCxnSpPr>
          <p:spPr>
            <a:xfrm>
              <a:off x="4355976" y="1707654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/>
            <p:nvPr/>
          </p:nvCxnSpPr>
          <p:spPr>
            <a:xfrm>
              <a:off x="7668344" y="1707654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ixaDeTexto 8"/>
            <p:cNvSpPr txBox="1"/>
            <p:nvPr/>
          </p:nvSpPr>
          <p:spPr>
            <a:xfrm>
              <a:off x="1080616" y="192367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-1</a:t>
              </a:r>
              <a:endParaRPr lang="pt-BR" dirty="0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4241234" y="193373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0</a:t>
              </a:r>
              <a:endParaRPr lang="pt-BR" dirty="0"/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7520416" y="193373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1</a:t>
              </a:r>
              <a:endParaRPr lang="pt-BR" dirty="0"/>
            </a:p>
          </p:txBody>
        </p:sp>
        <p:cxnSp>
          <p:nvCxnSpPr>
            <p:cNvPr id="16" name="Conector reto 15"/>
            <p:cNvCxnSpPr/>
            <p:nvPr/>
          </p:nvCxnSpPr>
          <p:spPr>
            <a:xfrm>
              <a:off x="1296640" y="1779662"/>
              <a:ext cx="63717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de seta reta 17"/>
            <p:cNvCxnSpPr/>
            <p:nvPr/>
          </p:nvCxnSpPr>
          <p:spPr>
            <a:xfrm>
              <a:off x="4457258" y="2643758"/>
              <a:ext cx="0" cy="7920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CaixaDeTexto 18"/>
            <p:cNvSpPr txBox="1"/>
            <p:nvPr/>
          </p:nvSpPr>
          <p:spPr>
            <a:xfrm>
              <a:off x="3779912" y="3507854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Não há correlação</a:t>
              </a:r>
              <a:endParaRPr lang="pt-BR" dirty="0"/>
            </a:p>
          </p:txBody>
        </p:sp>
        <p:cxnSp>
          <p:nvCxnSpPr>
            <p:cNvPr id="20" name="Conector de seta reta 19"/>
            <p:cNvCxnSpPr/>
            <p:nvPr/>
          </p:nvCxnSpPr>
          <p:spPr>
            <a:xfrm>
              <a:off x="1288906" y="2645499"/>
              <a:ext cx="0" cy="7920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CaixaDeTexto 20"/>
            <p:cNvSpPr txBox="1"/>
            <p:nvPr/>
          </p:nvSpPr>
          <p:spPr>
            <a:xfrm>
              <a:off x="611560" y="3509595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Correlação Negativa</a:t>
              </a:r>
              <a:endParaRPr lang="pt-BR" dirty="0"/>
            </a:p>
          </p:txBody>
        </p:sp>
        <p:cxnSp>
          <p:nvCxnSpPr>
            <p:cNvPr id="22" name="Conector de seta reta 21"/>
            <p:cNvCxnSpPr/>
            <p:nvPr/>
          </p:nvCxnSpPr>
          <p:spPr>
            <a:xfrm>
              <a:off x="7697618" y="2643758"/>
              <a:ext cx="0" cy="7920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ixaDeTexto 22"/>
            <p:cNvSpPr txBox="1"/>
            <p:nvPr/>
          </p:nvSpPr>
          <p:spPr>
            <a:xfrm>
              <a:off x="7020272" y="3507854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Correlação Positiva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125076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79662"/>
            <a:ext cx="7467600" cy="857250"/>
          </a:xfrm>
        </p:spPr>
        <p:txBody>
          <a:bodyPr/>
          <a:lstStyle/>
          <a:p>
            <a:r>
              <a:rPr lang="pt-BR" dirty="0" smtClean="0"/>
              <a:t>Mais um exemplo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880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264487" y="535108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Suponha que um produtor rural anotou quanto produziu de café, ano a ano, e o preço de cada saca.</a:t>
            </a:r>
            <a:endParaRPr lang="pt-BR" dirty="0"/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373571"/>
              </p:ext>
            </p:extLst>
          </p:nvPr>
        </p:nvGraphicFramePr>
        <p:xfrm>
          <a:off x="15911" y="267494"/>
          <a:ext cx="5454352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5796136" y="1814030"/>
            <a:ext cx="289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Como você acha que é a correlação?</a:t>
            </a:r>
            <a:endParaRPr lang="pt-BR" dirty="0"/>
          </a:p>
        </p:txBody>
      </p:sp>
      <p:grpSp>
        <p:nvGrpSpPr>
          <p:cNvPr id="18" name="Grupo 17"/>
          <p:cNvGrpSpPr/>
          <p:nvPr/>
        </p:nvGrpSpPr>
        <p:grpSpPr>
          <a:xfrm>
            <a:off x="551330" y="4399730"/>
            <a:ext cx="7721678" cy="574493"/>
            <a:chOff x="611560" y="1707654"/>
            <a:chExt cx="7776864" cy="6510919"/>
          </a:xfrm>
        </p:grpSpPr>
        <p:cxnSp>
          <p:nvCxnSpPr>
            <p:cNvPr id="19" name="Conector reto 18"/>
            <p:cNvCxnSpPr/>
            <p:nvPr/>
          </p:nvCxnSpPr>
          <p:spPr>
            <a:xfrm>
              <a:off x="1290454" y="1707654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>
              <a:off x="4355976" y="1707654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>
              <a:off x="7668344" y="1707654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CaixaDeTexto 21"/>
            <p:cNvSpPr txBox="1"/>
            <p:nvPr/>
          </p:nvSpPr>
          <p:spPr>
            <a:xfrm>
              <a:off x="1080616" y="1923679"/>
              <a:ext cx="432047" cy="2877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50" dirty="0" smtClean="0"/>
                <a:t>-1</a:t>
              </a:r>
              <a:endParaRPr lang="pt-BR" sz="1050" dirty="0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4241233" y="1933731"/>
              <a:ext cx="432047" cy="2877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50" dirty="0" smtClean="0"/>
                <a:t>0</a:t>
              </a:r>
              <a:endParaRPr lang="pt-BR" sz="1050" dirty="0"/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7520416" y="1933731"/>
              <a:ext cx="432047" cy="2877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50" dirty="0" smtClean="0"/>
                <a:t>1</a:t>
              </a:r>
              <a:endParaRPr lang="pt-BR" sz="1050" dirty="0"/>
            </a:p>
          </p:txBody>
        </p:sp>
        <p:cxnSp>
          <p:nvCxnSpPr>
            <p:cNvPr id="25" name="Conector reto 24"/>
            <p:cNvCxnSpPr/>
            <p:nvPr/>
          </p:nvCxnSpPr>
          <p:spPr>
            <a:xfrm>
              <a:off x="1296640" y="1779662"/>
              <a:ext cx="63717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CaixaDeTexto 26"/>
            <p:cNvSpPr txBox="1"/>
            <p:nvPr/>
          </p:nvSpPr>
          <p:spPr>
            <a:xfrm>
              <a:off x="3779912" y="3507852"/>
              <a:ext cx="1368153" cy="2877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050" dirty="0" smtClean="0"/>
                <a:t>Não há correlação</a:t>
              </a:r>
              <a:endParaRPr lang="pt-BR" sz="1050" dirty="0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611560" y="3509597"/>
              <a:ext cx="1368153" cy="4708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050" dirty="0" smtClean="0"/>
                <a:t>Correlação Negativa</a:t>
              </a:r>
              <a:endParaRPr lang="pt-BR" sz="1050" dirty="0"/>
            </a:p>
          </p:txBody>
        </p:sp>
        <p:sp>
          <p:nvSpPr>
            <p:cNvPr id="31" name="CaixaDeTexto 30"/>
            <p:cNvSpPr txBox="1"/>
            <p:nvPr/>
          </p:nvSpPr>
          <p:spPr>
            <a:xfrm>
              <a:off x="7020271" y="3507852"/>
              <a:ext cx="1368153" cy="4708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050" dirty="0" smtClean="0"/>
                <a:t>Correlação Positiva</a:t>
              </a:r>
              <a:endParaRPr lang="pt-BR" sz="1050" dirty="0"/>
            </a:p>
          </p:txBody>
        </p:sp>
      </p:grpSp>
      <p:sp>
        <p:nvSpPr>
          <p:cNvPr id="32" name="CaixaDeTexto 31"/>
          <p:cNvSpPr txBox="1"/>
          <p:nvPr/>
        </p:nvSpPr>
        <p:spPr>
          <a:xfrm>
            <a:off x="5776702" y="2704294"/>
            <a:ext cx="289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Calculando no Excel a correlação deu: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-0,98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03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  <p:bldP spid="4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264487" y="535108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Quando juntamos duas variáveis com correlação negativa, o que acontece?</a:t>
            </a:r>
            <a:endParaRPr lang="pt-BR" dirty="0"/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3839027"/>
              </p:ext>
            </p:extLst>
          </p:nvPr>
        </p:nvGraphicFramePr>
        <p:xfrm>
          <a:off x="0" y="195486"/>
          <a:ext cx="5454352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5796136" y="1814030"/>
            <a:ext cx="28971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No caso do produtor, juntar preço e quantidade chegamos à RECEITA. Vejamos como ela se comporta.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165279"/>
              </p:ext>
            </p:extLst>
          </p:nvPr>
        </p:nvGraphicFramePr>
        <p:xfrm>
          <a:off x="467544" y="3795886"/>
          <a:ext cx="8100392" cy="84859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628476"/>
                <a:gridCol w="588356"/>
                <a:gridCol w="588356"/>
                <a:gridCol w="588356"/>
                <a:gridCol w="588356"/>
                <a:gridCol w="588356"/>
                <a:gridCol w="588356"/>
                <a:gridCol w="588356"/>
                <a:gridCol w="588356"/>
                <a:gridCol w="588356"/>
                <a:gridCol w="588356"/>
                <a:gridCol w="588356"/>
              </a:tblGrid>
              <a:tr h="2121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2011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2012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2013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2014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2015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2016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2017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2018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2019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2020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</a:tr>
              <a:tr h="2121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PREÇO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135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90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170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150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85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140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90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95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180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</a:tr>
              <a:tr h="2121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QUANTIDADE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3000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2454,5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1588,2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1800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3176,5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1928,6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3000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2842,1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1500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</a:tr>
              <a:tr h="2121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RECEITA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270000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270000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323528" y="4443958"/>
            <a:ext cx="8496944" cy="288032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323528" y="480399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 RECEITA NÃO TEVE VOLATILIDADE ALGUMA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058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  <p:bldP spid="6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7584" y="555526"/>
            <a:ext cx="7416824" cy="253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2800" dirty="0" smtClean="0"/>
              <a:t>Quando juntamos duas variáveis negativamente correlacionadas, o risco resultante abaixa bastante...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46918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211710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PLANILHA</a:t>
            </a:r>
            <a:r>
              <a:rPr lang="pt-BR" sz="2800" dirty="0" smtClean="0"/>
              <a:t>: Diversificação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5805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211710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PLANILHA</a:t>
            </a:r>
            <a:r>
              <a:rPr lang="pt-BR" sz="2800" dirty="0" smtClean="0"/>
              <a:t>: Comparativo Correlação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0443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211710"/>
            <a:ext cx="7467600" cy="857250"/>
          </a:xfrm>
        </p:spPr>
        <p:txBody>
          <a:bodyPr>
            <a:noAutofit/>
          </a:bodyPr>
          <a:lstStyle/>
          <a:p>
            <a:pPr algn="ctr"/>
            <a:r>
              <a:rPr lang="pt-BR" sz="4000" dirty="0" smtClean="0"/>
              <a:t>Simulador ações e fundos imobiliários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72131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851670"/>
            <a:ext cx="7467600" cy="857250"/>
          </a:xfrm>
        </p:spPr>
        <p:txBody>
          <a:bodyPr/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LIÇÃO DE CASA</a:t>
            </a:r>
            <a:r>
              <a:rPr lang="pt-BR" dirty="0" smtClean="0"/>
              <a:t>: MINHA PRIMEIRA CARTEIRA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28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995686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BOLETIM FOCUS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7236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995686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Avaliação do curso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79847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923678"/>
            <a:ext cx="7467600" cy="857250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/>
              <a:t>CONSIDERAÇÕES FINAIS E AGRADECIMENTOS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9940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779662"/>
            <a:ext cx="7467600" cy="244827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3200" dirty="0" smtClean="0"/>
              <a:t>Investir não é uma tentativa de adivinhar o que mais vai render no futuro, mas a arte de </a:t>
            </a:r>
            <a:r>
              <a:rPr lang="pt-BR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administrar riscos</a:t>
            </a:r>
            <a:r>
              <a:rPr lang="pt-BR" sz="3200" dirty="0" smtClean="0"/>
              <a:t>, através de uma boa estratégia e </a:t>
            </a:r>
            <a:r>
              <a:rPr lang="pt-BR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diversificação</a:t>
            </a:r>
            <a:r>
              <a:rPr lang="pt-BR" sz="3200" dirty="0" smtClean="0"/>
              <a:t>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40946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39752" y="1419622"/>
            <a:ext cx="6228184" cy="1843214"/>
          </a:xfrm>
        </p:spPr>
        <p:txBody>
          <a:bodyPr>
            <a:noAutofit/>
          </a:bodyPr>
          <a:lstStyle/>
          <a:p>
            <a:pPr algn="ctr"/>
            <a:r>
              <a:rPr lang="pt-BR" sz="4400" dirty="0" smtClean="0">
                <a:solidFill>
                  <a:schemeClr val="tx1"/>
                </a:solidFill>
              </a:rPr>
              <a:t>Risco</a:t>
            </a:r>
            <a:br>
              <a:rPr lang="pt-BR" sz="4400" dirty="0" smtClean="0">
                <a:solidFill>
                  <a:schemeClr val="tx1"/>
                </a:solidFill>
              </a:rPr>
            </a:br>
            <a:r>
              <a:rPr lang="pt-BR" sz="4400" dirty="0" smtClean="0">
                <a:solidFill>
                  <a:schemeClr val="tx1"/>
                </a:solidFill>
              </a:rPr>
              <a:t>(Volatilidade)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45493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611560" y="141480"/>
          <a:ext cx="3312368" cy="48605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3927"/>
                <a:gridCol w="1141321"/>
                <a:gridCol w="1197120"/>
              </a:tblGrid>
              <a:tr h="4418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Mês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-0,89%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-0,30%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-4,19%</a:t>
                      </a:r>
                    </a:p>
                  </a:txBody>
                  <a:tcPr marL="9525" marR="9525" marT="7144" marB="0" anchor="b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72669" y="1707654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Em uma análise VISUAL, qual dos ATIVOS possui maior risco (volatilidade)?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68128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1707654"/>
            <a:ext cx="6912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Vejamos os retornos em forma de gráfico...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2758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627784" y="141481"/>
            <a:ext cx="57606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 smtClean="0"/>
              <a:t>Em termos Gráficos, qual ativo tem maior volatilidade?</a:t>
            </a:r>
            <a:endParaRPr lang="pt-BR" sz="2000" b="1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539552" y="1059582"/>
          <a:ext cx="820891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742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611560" y="141480"/>
          <a:ext cx="3312368" cy="48605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3927"/>
                <a:gridCol w="1141321"/>
                <a:gridCol w="1197120"/>
              </a:tblGrid>
              <a:tr h="4418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Mês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-0,89%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-0,30%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-4,19%</a:t>
                      </a:r>
                    </a:p>
                  </a:txBody>
                  <a:tcPr marL="9525" marR="9525" marT="7144" marB="0" anchor="b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42998" y="771550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Porém, esse comportamento pode ser expresso em termos de desvio padrão</a:t>
            </a:r>
            <a:endParaRPr lang="pt-BR" sz="2400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4642999" y="2733768"/>
          <a:ext cx="3529401" cy="1242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6467"/>
                <a:gridCol w="1176467"/>
                <a:gridCol w="1176467"/>
              </a:tblGrid>
              <a:tr h="590097">
                <a:tc>
                  <a:txBody>
                    <a:bodyPr/>
                    <a:lstStyle/>
                    <a:p>
                      <a:pPr algn="ct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Média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err="1">
                          <a:effectLst/>
                        </a:rPr>
                        <a:t>DesvioP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  <a:tr h="3260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ATIVO 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0,9905%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1,3061%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  <a:tr h="3260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ATIVO 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0,9905%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3,9714%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</a:tbl>
          </a:graphicData>
        </a:graphic>
      </p:graphicFrame>
      <p:sp>
        <p:nvSpPr>
          <p:cNvPr id="5" name="Retângulo de cantos arredondados 4"/>
          <p:cNvSpPr/>
          <p:nvPr/>
        </p:nvSpPr>
        <p:spPr>
          <a:xfrm>
            <a:off x="7020272" y="2679762"/>
            <a:ext cx="1152128" cy="13501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51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211710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PLANILHA</a:t>
            </a:r>
            <a:r>
              <a:rPr lang="pt-BR" sz="2800" dirty="0" smtClean="0"/>
              <a:t>: comparativo de risco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4273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17815</TotalTime>
  <Words>625</Words>
  <Application>Microsoft Office PowerPoint</Application>
  <PresentationFormat>Apresentação na tela (16:9)</PresentationFormat>
  <Paragraphs>239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Calibri</vt:lpstr>
      <vt:lpstr>Century Schoolbook</vt:lpstr>
      <vt:lpstr>Wingdings</vt:lpstr>
      <vt:lpstr>Wingdings 2</vt:lpstr>
      <vt:lpstr>Balcão Envidraçado</vt:lpstr>
      <vt:lpstr>Aula 8:  Risco &amp; Diversificação</vt:lpstr>
      <vt:lpstr>Simulador ações e fundos imobiliários</vt:lpstr>
      <vt:lpstr>Investir não é uma tentativa de adivinhar o que mais vai render no futuro, mas a arte de administrar riscos, através de uma boa estratégia e diversificação.</vt:lpstr>
      <vt:lpstr>Risco (Volatilidade)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DIVERSIFICAÇÃO (Importância)</vt:lpstr>
      <vt:lpstr>O que é correlação?</vt:lpstr>
      <vt:lpstr>O que é correlação?</vt:lpstr>
      <vt:lpstr>Apresentação do PowerPoint</vt:lpstr>
      <vt:lpstr>Mais um exemplo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LIÇÃO DE CASA: MINHA PRIMEIRA CARTEIRA</vt:lpstr>
      <vt:lpstr>BOLETIM FOCUS</vt:lpstr>
      <vt:lpstr>Avaliação do curso</vt:lpstr>
      <vt:lpstr>CONSIDERAÇÕES FINAIS E AGRADECIMENTOS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179</cp:revision>
  <dcterms:created xsi:type="dcterms:W3CDTF">2014-03-20T11:04:22Z</dcterms:created>
  <dcterms:modified xsi:type="dcterms:W3CDTF">2021-07-30T01:15:57Z</dcterms:modified>
</cp:coreProperties>
</file>