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7" r:id="rId4"/>
    <p:sldId id="265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5" r:id="rId17"/>
    <p:sldId id="276" r:id="rId18"/>
    <p:sldId id="292" r:id="rId19"/>
    <p:sldId id="260" r:id="rId20"/>
    <p:sldId id="278" r:id="rId21"/>
    <p:sldId id="261" r:id="rId22"/>
    <p:sldId id="279" r:id="rId23"/>
    <p:sldId id="280" r:id="rId24"/>
    <p:sldId id="281" r:id="rId25"/>
    <p:sldId id="282" r:id="rId26"/>
    <p:sldId id="283" r:id="rId27"/>
    <p:sldId id="262" r:id="rId28"/>
    <p:sldId id="284" r:id="rId29"/>
    <p:sldId id="285" r:id="rId30"/>
    <p:sldId id="286" r:id="rId31"/>
    <p:sldId id="287" r:id="rId32"/>
    <p:sldId id="293" r:id="rId33"/>
    <p:sldId id="294" r:id="rId34"/>
    <p:sldId id="295" r:id="rId35"/>
    <p:sldId id="296" r:id="rId36"/>
    <p:sldId id="263" r:id="rId37"/>
    <p:sldId id="288" r:id="rId38"/>
    <p:sldId id="289" r:id="rId39"/>
    <p:sldId id="290" r:id="rId40"/>
    <p:sldId id="264" r:id="rId41"/>
    <p:sldId id="291" r:id="rId42"/>
    <p:sldId id="297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5684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0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0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1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840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32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9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33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6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41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23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F2D35C5-F772-4E01-A3EA-556A41BF59B6}" type="datetimeFigureOut">
              <a:rPr lang="pt-BR" smtClean="0"/>
              <a:t>13/12/2021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F449C6D-118C-49E9-B47D-2747508B568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64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EIgLZMzF76ifRnt2wta40A/video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46986" y="1788454"/>
            <a:ext cx="7829371" cy="2098226"/>
          </a:xfrm>
        </p:spPr>
        <p:txBody>
          <a:bodyPr/>
          <a:lstStyle/>
          <a:p>
            <a:r>
              <a:rPr lang="pt-BR" sz="3200" dirty="0"/>
              <a:t>Violação de pressupostos da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regressão linear múltipla </a:t>
            </a:r>
            <a:r>
              <a:rPr lang="pt-BR" sz="3200" dirty="0"/>
              <a:t>e mecanismos de correção aplicados à Administração e </a:t>
            </a:r>
            <a:r>
              <a:rPr lang="pt-BR" sz="3200" dirty="0" smtClean="0"/>
              <a:t>Economia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05664" y="4188098"/>
            <a:ext cx="6831673" cy="1086237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Prof. Dr. </a:t>
            </a:r>
            <a:r>
              <a:rPr lang="pt-BR" b="1" dirty="0" err="1" smtClean="0">
                <a:solidFill>
                  <a:schemeClr val="accent3">
                    <a:lumMod val="75000"/>
                  </a:schemeClr>
                </a:solidFill>
              </a:rPr>
              <a:t>Elisson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 de Andrade</a:t>
            </a:r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3042" y="669702"/>
            <a:ext cx="938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Forma genérica de um modelo de regressão linear múltipla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5771562" y="1596980"/>
            <a:ext cx="732209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8" idx="4"/>
          </p:cNvCxnSpPr>
          <p:nvPr/>
        </p:nvCxnSpPr>
        <p:spPr>
          <a:xfrm>
            <a:off x="6137667" y="3013656"/>
            <a:ext cx="61116" cy="1362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688349" y="4666338"/>
            <a:ext cx="216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Parâmetros a serem estimados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295418" y="1596980"/>
            <a:ext cx="712014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11" idx="4"/>
          </p:cNvCxnSpPr>
          <p:nvPr/>
        </p:nvCxnSpPr>
        <p:spPr>
          <a:xfrm>
            <a:off x="4651425" y="3013656"/>
            <a:ext cx="1120137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8046783" y="1596980"/>
            <a:ext cx="720706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stCxn id="13" idx="4"/>
          </p:cNvCxnSpPr>
          <p:nvPr/>
        </p:nvCxnSpPr>
        <p:spPr>
          <a:xfrm flipH="1">
            <a:off x="6676115" y="3013656"/>
            <a:ext cx="1731021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3507844" y="1596980"/>
            <a:ext cx="720706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966091" y="3013656"/>
            <a:ext cx="1120137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3042" y="669702"/>
            <a:ext cx="938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Forma genérica de um modelo de regressão linear múltipla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5771562" y="1596980"/>
            <a:ext cx="732209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8" idx="4"/>
          </p:cNvCxnSpPr>
          <p:nvPr/>
        </p:nvCxnSpPr>
        <p:spPr>
          <a:xfrm>
            <a:off x="6137667" y="3013656"/>
            <a:ext cx="61116" cy="1362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688349" y="4666338"/>
            <a:ext cx="216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Parâmetros a serem estimados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295418" y="1596980"/>
            <a:ext cx="712014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11" idx="4"/>
          </p:cNvCxnSpPr>
          <p:nvPr/>
        </p:nvCxnSpPr>
        <p:spPr>
          <a:xfrm>
            <a:off x="4651425" y="3013656"/>
            <a:ext cx="1120137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8046783" y="1596980"/>
            <a:ext cx="720706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stCxn id="13" idx="4"/>
          </p:cNvCxnSpPr>
          <p:nvPr/>
        </p:nvCxnSpPr>
        <p:spPr>
          <a:xfrm flipH="1">
            <a:off x="6676115" y="3013656"/>
            <a:ext cx="1731021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3507844" y="1596980"/>
            <a:ext cx="720706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966091" y="3013656"/>
            <a:ext cx="1120137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9117756" y="1596979"/>
            <a:ext cx="1146220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>
            <a:stCxn id="17" idx="4"/>
          </p:cNvCxnSpPr>
          <p:nvPr/>
        </p:nvCxnSpPr>
        <p:spPr>
          <a:xfrm>
            <a:off x="9690866" y="3013655"/>
            <a:ext cx="86938" cy="946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847490" y="4102713"/>
            <a:ext cx="216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Erro de previsão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 animBg="1"/>
      <p:bldP spid="15" grpId="0" animBg="1"/>
      <p:bldP spid="1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91" y="167424"/>
            <a:ext cx="2659736" cy="380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784757" y="4365759"/>
            <a:ext cx="3711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smtClean="0"/>
              <a:t>Nosso amigo pesquisou sites de imobiliárias de Piracicaba</a:t>
            </a:r>
            <a:endParaRPr lang="pt-BR" sz="320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81" y="298504"/>
            <a:ext cx="7014877" cy="18888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81" y="2561355"/>
            <a:ext cx="6920205" cy="18157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81" y="4582133"/>
            <a:ext cx="6913094" cy="18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76021" y="0"/>
            <a:ext cx="921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NO TOTAL, COLHEU UMA AMOSTRA DE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10 APARTAMENTOS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03830"/>
              </p:ext>
            </p:extLst>
          </p:nvPr>
        </p:nvGraphicFramePr>
        <p:xfrm>
          <a:off x="2004811" y="785616"/>
          <a:ext cx="9215717" cy="425568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42289"/>
                <a:gridCol w="1968357"/>
                <a:gridCol w="1968357"/>
                <a:gridCol w="1968357"/>
                <a:gridCol w="1968357"/>
              </a:tblGrid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Apartamento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Preço</a:t>
                      </a:r>
                      <a:r>
                        <a:rPr lang="pt-BR" sz="1400" u="none" strike="noStrike" baseline="0" dirty="0" smtClean="0">
                          <a:effectLst/>
                        </a:rPr>
                        <a:t> do Apartamento</a:t>
                      </a:r>
                      <a:r>
                        <a:rPr lang="pt-BR" sz="1400" u="none" strike="noStrike" dirty="0" smtClean="0">
                          <a:effectLst/>
                        </a:rPr>
                        <a:t> </a:t>
                      </a:r>
                      <a:r>
                        <a:rPr lang="pt-BR" sz="1400" u="none" strike="noStrike" dirty="0">
                          <a:effectLst/>
                        </a:rPr>
                        <a:t>(em mil reais</a:t>
                      </a:r>
                      <a:r>
                        <a:rPr lang="pt-BR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b"/>
                      <a:r>
                        <a:rPr lang="pt-BR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Papto</a:t>
                      </a:r>
                      <a:r>
                        <a:rPr lang="pt-BR" sz="1400" b="1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pt-BR" sz="1400" b="1" i="1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Metros Quadrados</a:t>
                      </a:r>
                    </a:p>
                    <a:p>
                      <a:pPr algn="ctr" fontAlgn="b"/>
                      <a:endParaRPr lang="pt-BR" sz="14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</a:t>
                      </a:r>
                      <a:r>
                        <a:rPr lang="pt-BR" sz="1400" b="1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Valor do Condomínio </a:t>
                      </a:r>
                      <a:r>
                        <a:rPr lang="pt-BR" sz="1400" u="none" strike="noStrike" dirty="0">
                          <a:effectLst/>
                        </a:rPr>
                        <a:t>(R</a:t>
                      </a:r>
                      <a:r>
                        <a:rPr lang="pt-BR" sz="1400" u="none" strike="noStrike" dirty="0" smtClean="0">
                          <a:effectLst/>
                        </a:rPr>
                        <a:t>$)</a:t>
                      </a:r>
                    </a:p>
                    <a:p>
                      <a:pPr algn="ctr" fontAlgn="b"/>
                      <a:endParaRPr lang="pt-BR" sz="14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</a:t>
                      </a:r>
                      <a:r>
                        <a:rPr lang="pt-BR" sz="1400" b="1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Número</a:t>
                      </a:r>
                      <a:r>
                        <a:rPr lang="pt-BR" sz="1400" u="none" strike="noStrike" baseline="0" dirty="0" smtClean="0">
                          <a:effectLst/>
                        </a:rPr>
                        <a:t> de </a:t>
                      </a:r>
                      <a:r>
                        <a:rPr lang="pt-BR" sz="1400" u="none" strike="noStrike" dirty="0" smtClean="0">
                          <a:effectLst/>
                        </a:rPr>
                        <a:t>Quartos</a:t>
                      </a:r>
                    </a:p>
                    <a:p>
                      <a:pPr algn="ctr" fontAlgn="b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NQ</a:t>
                      </a:r>
                      <a:r>
                        <a:rPr lang="pt-BR" sz="1400" b="1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71990" y="5950039"/>
                <a:ext cx="7854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𝑃𝑎𝑝𝑡𝑜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𝑉𝐶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990" y="5950039"/>
                <a:ext cx="785407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3078051" y="5383369"/>
            <a:ext cx="614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Equação de regressão múltipla: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6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781838" y="283334"/>
                <a:ext cx="7854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𝑃𝑎𝑝𝑡𝑜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𝑉𝐶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838" y="283334"/>
                <a:ext cx="785407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2442754" y="1463040"/>
            <a:ext cx="843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A partir desse ponto, será preciso estimar os parâmetros do modelo: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71216" y="2658134"/>
                <a:ext cx="57623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sz="2800" dirty="0" smtClean="0"/>
                  <a:t> </a:t>
                </a:r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16" y="2658134"/>
                <a:ext cx="576234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328263" y="2550413"/>
                <a:ext cx="4389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Quando </a:t>
                </a:r>
                <a:r>
                  <a:rPr lang="pt-B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MQ, VC e NQ </a:t>
                </a:r>
                <a:r>
                  <a:rPr lang="pt-BR" dirty="0" smtClean="0"/>
                  <a:t>forem iguais a zero, a esperança condicional de Y será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263" y="2550413"/>
                <a:ext cx="438912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56" t="-4717" r="-1944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265374" y="3884005"/>
                <a:ext cx="1333122" cy="567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𝑃𝑎𝑝𝑡𝑜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𝑀𝑄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74" y="3884005"/>
                <a:ext cx="1333122" cy="5679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265374" y="4678989"/>
                <a:ext cx="1338443" cy="526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𝑃𝑎𝑝𝑡𝑜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74" y="4678989"/>
                <a:ext cx="1338443" cy="5268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265374" y="5493881"/>
                <a:ext cx="1338443" cy="567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𝑃𝑎𝑝𝑡𝑜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𝑁𝑄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74" y="5493881"/>
                <a:ext cx="1338443" cy="5679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have direita 9"/>
          <p:cNvSpPr/>
          <p:nvPr/>
        </p:nvSpPr>
        <p:spPr>
          <a:xfrm>
            <a:off x="4937760" y="3749040"/>
            <a:ext cx="431074" cy="249500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904411" y="4451917"/>
            <a:ext cx="559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Variação da esperança de </a:t>
            </a:r>
            <a:r>
              <a:rPr lang="pt-BR" dirty="0" err="1" smtClean="0"/>
              <a:t>Papto</a:t>
            </a:r>
            <a:r>
              <a:rPr lang="pt-BR" dirty="0" smtClean="0"/>
              <a:t> em relação a cada uma das variáveis, mantendo as demais constantes.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4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67023" y="187375"/>
            <a:ext cx="791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Em notação matricial, teríamos:</a:t>
            </a:r>
            <a:endParaRPr 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090102" y="5243859"/>
                <a:ext cx="2143215" cy="519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acc>
                        <m:accPr>
                          <m:chr m:val="̂"/>
                          <m:ctrlP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acc>
                      <m:r>
                        <a:rPr lang="pt-BR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</m:oMath>
                  </m:oMathPara>
                </a14:m>
                <a:endParaRPr lang="pt-BR" sz="3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02" y="5243859"/>
                <a:ext cx="2143215" cy="5190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51114" y="2096587"/>
                <a:ext cx="4889544" cy="3357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600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450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430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430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385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380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220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220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196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150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110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130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98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110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112</m:t>
                                          </m:r>
                                        </m:e>
                                      </m:eqArr>
                                    </m:e>
                                  </m:mr>
                                  <m:m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70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1039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900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750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600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550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500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500</m:t>
                                          </m:r>
                                        </m:e>
                                      </m:eqArr>
                                    </m:e>
                                    <m:e>
                                      <m:eqArr>
                                        <m:eqArr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eqArr>
                                    </m:e>
                                  </m:mr>
                                  <m:m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330</m:t>
                                      </m:r>
                                    </m:e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45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e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326</m:t>
                                      </m:r>
                                    </m:e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pt-BR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b="0" dirty="0" smtClean="0"/>
              </a:p>
              <a:p>
                <a:endParaRPr lang="pt-BR" b="0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" y="2096587"/>
                <a:ext cx="4889544" cy="33573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8070169" y="1418323"/>
            <a:ext cx="2991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Para obtenção do estimador de MQO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7779992" y="2987983"/>
                <a:ext cx="3571747" cy="665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acc>
                      <m:r>
                        <a:rPr lang="pt-BR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pt-BR" sz="32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pt-BR" sz="3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3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pt-BR" sz="3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pt-BR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pt-BR" sz="3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992" y="2987983"/>
                <a:ext cx="3571747" cy="665631"/>
              </a:xfrm>
              <a:prstGeom prst="rect">
                <a:avLst/>
              </a:prstGeom>
              <a:blipFill rotWithShape="0">
                <a:blip r:embed="rId4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8771379" y="4399076"/>
                <a:ext cx="2250360" cy="1609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11,9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0,97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0,13</m:t>
                                    </m:r>
                                  </m:e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115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379" y="4399076"/>
                <a:ext cx="2250360" cy="16094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 flipV="1">
            <a:off x="1136469" y="1631082"/>
            <a:ext cx="248194" cy="46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direita 7"/>
          <p:cNvSpPr/>
          <p:nvPr/>
        </p:nvSpPr>
        <p:spPr>
          <a:xfrm rot="-5400000">
            <a:off x="2958493" y="1128539"/>
            <a:ext cx="308931" cy="1627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384663" y="1418323"/>
            <a:ext cx="301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Valores amostrais de y e X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4396805" y="1290918"/>
            <a:ext cx="551713" cy="132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978007" y="865126"/>
            <a:ext cx="213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Vetor de coeficientes (estimadores)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5289176" y="4863661"/>
            <a:ext cx="351482" cy="107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978007" y="6259650"/>
            <a:ext cx="25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Vetor de resíduos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4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8" grpId="0" animBg="1"/>
      <p:bldP spid="9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753073" y="1929140"/>
                <a:ext cx="88281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𝑃𝑎𝑝𝑡𝑜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−11,9+0,97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+0,13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𝑉𝐶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+115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73" y="1929140"/>
                <a:ext cx="8828121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599509" y="3749040"/>
                <a:ext cx="77462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=0,97</m:t>
                    </m:r>
                  </m:oMath>
                </a14:m>
                <a:r>
                  <a:rPr lang="pt-BR" dirty="0" smtClean="0"/>
                  <a:t>: variação esperada (aumento de R$970,00) no preço do apartamento para cada metro quadrado a mais, em um apartamento </a:t>
                </a:r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09" y="3749040"/>
                <a:ext cx="774627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9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73383" y="3096170"/>
                <a:ext cx="7785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=−11,9</m:t>
                    </m:r>
                  </m:oMath>
                </a14:m>
                <a:r>
                  <a:rPr lang="pt-BR" dirty="0" smtClean="0"/>
                  <a:t>: intercepto não teria interpretação</a:t>
                </a:r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83" y="3096170"/>
                <a:ext cx="778546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612572" y="4678909"/>
                <a:ext cx="77462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=0,13</m:t>
                    </m:r>
                  </m:oMath>
                </a14:m>
                <a:r>
                  <a:rPr lang="pt-BR" dirty="0" smtClean="0"/>
                  <a:t>: variação esperada (aumento de R$130,00) no preço do apartamento para cada R$1 real a mais que se cobra do condomínio </a:t>
                </a:r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2" y="4678909"/>
                <a:ext cx="774627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70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12572" y="5608778"/>
                <a:ext cx="77462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=115,03</m:t>
                    </m:r>
                  </m:oMath>
                </a14:m>
                <a:r>
                  <a:rPr lang="pt-BR" dirty="0" smtClean="0"/>
                  <a:t>: variação esperada (aumento de R$115 mil) no preço do apartamento para cada 1 quarto a mais que o apartamento possua </a:t>
                </a:r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2" y="5608778"/>
                <a:ext cx="7746274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709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753073" y="596348"/>
            <a:ext cx="860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Considerando os parâmetros calculados, temos: 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15178" y="426911"/>
                <a:ext cx="92149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𝑃𝑎𝑝𝑡𝑜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−11,9+0,97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+0,13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𝑉𝐶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+115,03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78" y="426911"/>
                <a:ext cx="9214959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115178" y="1912264"/>
            <a:ext cx="9524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/>
              <a:t>INDO ALÉM...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/>
              <a:t>O modelo permite fazer a seguinte previsão: qual seria o preço de um apartamento de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210m</a:t>
            </a:r>
            <a:r>
              <a:rPr lang="pt-BR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sz="2400" dirty="0" smtClean="0"/>
              <a:t>,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R$1.200,00</a:t>
            </a:r>
            <a:r>
              <a:rPr lang="pt-BR" sz="2400" dirty="0" smtClean="0"/>
              <a:t> de condomínio e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4 banheiros</a:t>
            </a:r>
            <a:r>
              <a:rPr lang="pt-BR" sz="2400" dirty="0" smtClean="0"/>
              <a:t>?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64640" y="4413278"/>
                <a:ext cx="92243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𝑃𝑎𝑝𝑡𝑜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−11,9+0,97.210+0,13.1200+115,03.4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40" y="4413278"/>
                <a:ext cx="9224385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64640" y="5176136"/>
                <a:ext cx="37097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𝑃𝑎𝑝𝑡𝑜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$817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𝑚𝑖𝑙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40" y="5176136"/>
                <a:ext cx="370979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2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6709" y="2390503"/>
            <a:ext cx="68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EXERCÍCIO </a:t>
            </a:r>
            <a:r>
              <a:rPr lang="pt-BR" sz="3600" b="1" dirty="0"/>
              <a:t>1</a:t>
            </a:r>
            <a:r>
              <a:rPr lang="pt-BR" sz="3600" b="1" dirty="0" smtClean="0"/>
              <a:t> </a:t>
            </a:r>
            <a:r>
              <a:rPr lang="pt-BR" sz="3600" b="1" dirty="0" smtClean="0"/>
              <a:t>– LISTA NO SITE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79669" y="3775166"/>
            <a:ext cx="514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de Apartamento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4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0620" y="1771288"/>
            <a:ext cx="89199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pt-BR" sz="5400" dirty="0" smtClean="0"/>
              <a:t>Pressupostos da</a:t>
            </a:r>
            <a:br>
              <a:rPr lang="pt-BR" sz="5400" dirty="0" smtClean="0"/>
            </a:br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Regressão Linear Múltipla</a:t>
            </a:r>
          </a:p>
        </p:txBody>
      </p:sp>
    </p:spTree>
    <p:extLst>
      <p:ext uri="{BB962C8B-B14F-4D97-AF65-F5344CB8AC3E}">
        <p14:creationId xmlns:p14="http://schemas.microsoft.com/office/powerpoint/2010/main" val="3756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Estrutura da Apresentação</a:t>
            </a:r>
            <a:endParaRPr lang="pt-B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777285"/>
            <a:ext cx="9601200" cy="409011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Questão Disparadora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Introdução à Regressão Linear Múltipla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Pressupostos da Regressão Linear Múltipla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 smtClean="0"/>
              <a:t>Mecanismos de Correção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6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252" y="889230"/>
            <a:ext cx="872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Teorema de Gauss-</a:t>
            </a:r>
            <a:r>
              <a:rPr lang="pt-BR" sz="3200" b="1" dirty="0" err="1" smtClean="0"/>
              <a:t>Markov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80160" y="4071410"/>
            <a:ext cx="1025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t-BR" sz="2800" dirty="0" err="1" smtClean="0"/>
              <a:t>Multicolinearidade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80160" y="4897776"/>
            <a:ext cx="1025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t-BR" sz="2800" dirty="0" err="1" smtClean="0"/>
              <a:t>Heterocedasticidade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80160" y="5724142"/>
            <a:ext cx="1025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t-BR" sz="2800" dirty="0" err="1" smtClean="0"/>
              <a:t>Autocorrelação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09882" y="427565"/>
            <a:ext cx="337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Pesquisa para Casa: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80160" y="1703294"/>
            <a:ext cx="104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 os pressupostos desse teorema forem válidos, os estimadores de mínimos quadrados ordinários serão os melhores estimadores lineares não-</a:t>
            </a:r>
            <a:r>
              <a:rPr lang="pt-BR" dirty="0" err="1" smtClean="0"/>
              <a:t>viesados</a:t>
            </a:r>
            <a:r>
              <a:rPr lang="pt-BR" dirty="0" smtClean="0"/>
              <a:t> (MELNV)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105835" y="2563414"/>
            <a:ext cx="500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Leitura </a:t>
            </a:r>
            <a:r>
              <a:rPr lang="pt-BR" b="1" dirty="0" err="1" smtClean="0"/>
              <a:t>Wooldridge</a:t>
            </a:r>
            <a:r>
              <a:rPr lang="pt-BR" b="1" dirty="0" smtClean="0"/>
              <a:t> – pág. 106 (no site)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80160" y="3281082"/>
            <a:ext cx="598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Na presente aula vamos focar: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06669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56563" y="2607311"/>
            <a:ext cx="8919905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dirty="0" err="1" smtClean="0"/>
              <a:t>Multicolinearidade</a:t>
            </a:r>
            <a:endParaRPr lang="pt-BR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8" y="1748031"/>
            <a:ext cx="1909713" cy="273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366988" y="4663440"/>
            <a:ext cx="2068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 que influencia o valor de um apartamento?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01737" y="365760"/>
            <a:ext cx="74588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Suponha que nosso amigo elaborasse um modelo com duas variáveis independentes:</a:t>
            </a:r>
          </a:p>
          <a:p>
            <a:endParaRPr lang="pt-B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MQ</a:t>
            </a:r>
            <a:r>
              <a:rPr lang="pt-BR" sz="2400" dirty="0" smtClean="0"/>
              <a:t>: metros quadrados do imóvel</a:t>
            </a: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PIB</a:t>
            </a:r>
            <a:r>
              <a:rPr lang="pt-BR" sz="2400" dirty="0" smtClean="0"/>
              <a:t>: variação do PIB per capita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471029" y="2272548"/>
                <a:ext cx="63746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𝑃𝑎𝑝𝑡𝑜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𝑃𝐼𝐵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29" y="2272548"/>
                <a:ext cx="637469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/>
          <p:cNvSpPr/>
          <p:nvPr/>
        </p:nvSpPr>
        <p:spPr>
          <a:xfrm>
            <a:off x="6773092" y="3231582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651645" y="4393177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894539" y="4393177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901196" y="3802352"/>
                <a:ext cx="2203295" cy="642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𝑃𝑎𝑝𝑡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96" y="3802352"/>
                <a:ext cx="2203295" cy="6425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691244" y="5326168"/>
                <a:ext cx="2203295" cy="637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244" y="5326168"/>
                <a:ext cx="2203295" cy="6370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7894539" y="5326167"/>
                <a:ext cx="2203295" cy="642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𝑃𝐼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539" y="5326167"/>
                <a:ext cx="2203295" cy="6427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/>
          <p:nvPr/>
        </p:nvCxnSpPr>
        <p:spPr>
          <a:xfrm flipH="1" flipV="1">
            <a:off x="5978769" y="3981154"/>
            <a:ext cx="1153551" cy="731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471029" y="3179518"/>
            <a:ext cx="151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Quanto MQ explica variabilidade de </a:t>
            </a:r>
            <a:r>
              <a:rPr lang="pt-BR" dirty="0" err="1" smtClean="0">
                <a:solidFill>
                  <a:srgbClr val="FF0000"/>
                </a:solidFill>
              </a:rPr>
              <a:t>Papto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8420107" y="3935887"/>
            <a:ext cx="1057396" cy="7767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9377778" y="3009787"/>
            <a:ext cx="1519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Quanto </a:t>
            </a:r>
            <a:r>
              <a:rPr lang="pt-BR" dirty="0" smtClean="0">
                <a:solidFill>
                  <a:srgbClr val="00B050"/>
                </a:solidFill>
              </a:rPr>
              <a:t>PIB per capita  </a:t>
            </a:r>
            <a:r>
              <a:rPr lang="pt-BR" dirty="0" smtClean="0">
                <a:solidFill>
                  <a:srgbClr val="00B050"/>
                </a:solidFill>
              </a:rPr>
              <a:t>explica variabilidade de </a:t>
            </a:r>
            <a:r>
              <a:rPr lang="pt-BR" dirty="0" err="1" smtClean="0">
                <a:solidFill>
                  <a:srgbClr val="00B050"/>
                </a:solidFill>
              </a:rPr>
              <a:t>Papto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75814" y="6441342"/>
            <a:ext cx="645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Ausência de colinearidade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366988" y="1209822"/>
            <a:ext cx="190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CASO 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511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5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8" y="1748031"/>
            <a:ext cx="1909713" cy="273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366988" y="4663440"/>
            <a:ext cx="2068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 que influencia o valor de um apartamento?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01737" y="155492"/>
            <a:ext cx="745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Novo modelo, considerando 2 variáveis Independentes:</a:t>
            </a:r>
          </a:p>
          <a:p>
            <a:endParaRPr lang="pt-B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MQ</a:t>
            </a:r>
            <a:r>
              <a:rPr lang="pt-BR" sz="2400" dirty="0" smtClean="0"/>
              <a:t>: metros quadrados do imóvel</a:t>
            </a: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VC</a:t>
            </a:r>
            <a:r>
              <a:rPr lang="pt-BR" sz="2400" dirty="0" smtClean="0"/>
              <a:t>: valor do condomínio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900968" y="1638472"/>
                <a:ext cx="62037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𝑃𝑎𝑝𝑡𝑜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𝑉𝐶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968" y="1638472"/>
                <a:ext cx="620375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/>
          <p:cNvSpPr/>
          <p:nvPr/>
        </p:nvSpPr>
        <p:spPr>
          <a:xfrm>
            <a:off x="6773092" y="2570401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220586" y="3833697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528779" y="3718666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901196" y="3141171"/>
                <a:ext cx="2203295" cy="642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𝑃𝑎𝑝𝑡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96" y="3141171"/>
                <a:ext cx="2203295" cy="6425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408717" y="5004629"/>
                <a:ext cx="2203295" cy="637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7" y="5004629"/>
                <a:ext cx="2203295" cy="6370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9501517" y="5114790"/>
                <a:ext cx="2203295" cy="642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𝑉𝐶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517" y="5114790"/>
                <a:ext cx="2203295" cy="6427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/>
          <p:nvPr/>
        </p:nvCxnSpPr>
        <p:spPr>
          <a:xfrm flipH="1" flipV="1">
            <a:off x="5978769" y="3319973"/>
            <a:ext cx="1153551" cy="731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471029" y="2518337"/>
            <a:ext cx="151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Quanto MQ explica variabilidade de </a:t>
            </a:r>
            <a:r>
              <a:rPr lang="pt-BR" dirty="0" err="1" smtClean="0">
                <a:solidFill>
                  <a:srgbClr val="FF0000"/>
                </a:solidFill>
              </a:rPr>
              <a:t>Papto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8420107" y="3274706"/>
            <a:ext cx="1057396" cy="7767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9377778" y="2348606"/>
            <a:ext cx="151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Quanto VC explica variabilidade de </a:t>
            </a:r>
            <a:r>
              <a:rPr lang="pt-BR" dirty="0" err="1" smtClean="0">
                <a:solidFill>
                  <a:srgbClr val="00B050"/>
                </a:solidFill>
              </a:rPr>
              <a:t>Papto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366988" y="1209822"/>
            <a:ext cx="190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CASO 2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220586" y="6011859"/>
            <a:ext cx="319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Efeito de MQ e VC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7821637" y="4318782"/>
            <a:ext cx="14068" cy="15537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5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5" grpId="0"/>
      <p:bldP spid="17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591406" y="333638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5038900" y="1596934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347093" y="1481903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719510" y="904408"/>
                <a:ext cx="2203295" cy="642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𝑃𝑎𝑝𝑡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510" y="904408"/>
                <a:ext cx="2203295" cy="6425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227031" y="2767866"/>
                <a:ext cx="2203295" cy="637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31" y="2767866"/>
                <a:ext cx="2203295" cy="6370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8319831" y="2878027"/>
                <a:ext cx="2203295" cy="642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𝑉𝐶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831" y="2878027"/>
                <a:ext cx="2203295" cy="6427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 flipH="1" flipV="1">
            <a:off x="4797083" y="1083210"/>
            <a:ext cx="1153551" cy="731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89343" y="281574"/>
            <a:ext cx="151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Quanto MQ explica variabilidade de </a:t>
            </a:r>
            <a:r>
              <a:rPr lang="pt-BR" dirty="0" err="1" smtClean="0">
                <a:solidFill>
                  <a:srgbClr val="FF0000"/>
                </a:solidFill>
              </a:rPr>
              <a:t>Papto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7238421" y="1037943"/>
            <a:ext cx="1057396" cy="7767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8196092" y="111843"/>
            <a:ext cx="151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Quanto VC explica variabilidade de </a:t>
            </a:r>
            <a:r>
              <a:rPr lang="pt-BR" dirty="0" err="1" smtClean="0">
                <a:solidFill>
                  <a:srgbClr val="00B050"/>
                </a:solidFill>
              </a:rPr>
              <a:t>Papto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38900" y="3775096"/>
            <a:ext cx="319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Efeito de MQ e VC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6639951" y="2082019"/>
            <a:ext cx="14068" cy="15537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859110" y="4458291"/>
            <a:ext cx="8049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A variabilidade da variável dependente é explicada por: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Somente </a:t>
            </a:r>
            <a:r>
              <a:rPr lang="pt-BR" dirty="0" smtClean="0"/>
              <a:t>MQ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Somente </a:t>
            </a:r>
            <a:r>
              <a:rPr lang="pt-BR" dirty="0" smtClean="0"/>
              <a:t>VC</a:t>
            </a:r>
          </a:p>
          <a:p>
            <a:pPr marL="742950" lvl="1" indent="-285750">
              <a:buFontTx/>
              <a:buChar char="-"/>
            </a:pPr>
            <a:r>
              <a:rPr lang="pt-BR" dirty="0" smtClean="0"/>
              <a:t>MQ e VC (colinearidade)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 </a:t>
            </a:r>
            <a:r>
              <a:rPr lang="pt-BR" dirty="0" err="1" smtClean="0"/>
              <a:t>multicolinearidade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não impede a estimação dos parâmetros</a:t>
            </a:r>
            <a:r>
              <a:rPr lang="pt-BR" dirty="0" smtClean="0"/>
              <a:t>: o problema é que se tal parcela for muito significativa, pode impedir as análises dos efeitos das variáveis separadamente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92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591406" y="333638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5038900" y="1596934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347093" y="1481903"/>
            <a:ext cx="2116182" cy="2038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719510" y="904408"/>
                <a:ext cx="2203295" cy="642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𝑃𝑎𝑝𝑡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510" y="904408"/>
                <a:ext cx="2203295" cy="6425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227031" y="2767866"/>
                <a:ext cx="2203295" cy="637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31" y="2767866"/>
                <a:ext cx="2203295" cy="6370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8319831" y="2878027"/>
                <a:ext cx="2203295" cy="642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𝑉𝑎𝑟𝑖𝑎𝑏𝑖𝑙𝑖𝑑𝑎𝑑𝑒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𝑉𝐶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831" y="2878027"/>
                <a:ext cx="2203295" cy="6427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 flipH="1" flipV="1">
            <a:off x="4797083" y="1083210"/>
            <a:ext cx="1153551" cy="731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89343" y="281574"/>
            <a:ext cx="151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Quanto MQ explica variabilidade de </a:t>
            </a:r>
            <a:r>
              <a:rPr lang="pt-BR" dirty="0" err="1" smtClean="0">
                <a:solidFill>
                  <a:srgbClr val="FF0000"/>
                </a:solidFill>
              </a:rPr>
              <a:t>Papto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7238421" y="1037943"/>
            <a:ext cx="1057396" cy="7767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8196092" y="111843"/>
            <a:ext cx="1519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Quanto VC explica variabilidade de </a:t>
            </a:r>
            <a:r>
              <a:rPr lang="pt-BR" dirty="0" err="1" smtClean="0">
                <a:solidFill>
                  <a:srgbClr val="00B050"/>
                </a:solidFill>
              </a:rPr>
              <a:t>Papto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38900" y="3775096"/>
            <a:ext cx="319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Efeito de MQ e VC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6639951" y="2082019"/>
            <a:ext cx="14068" cy="15537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859110" y="4458291"/>
            <a:ext cx="8049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Na prática, a </a:t>
            </a:r>
            <a:r>
              <a:rPr lang="pt-BR" dirty="0" err="1" smtClean="0"/>
              <a:t>multicolinearidade</a:t>
            </a:r>
            <a:r>
              <a:rPr lang="pt-BR" dirty="0" smtClean="0"/>
              <a:t> significa:</a:t>
            </a: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742950" lvl="1" indent="-285750">
              <a:buFontTx/>
              <a:buChar char="-"/>
            </a:pPr>
            <a:r>
              <a:rPr lang="pt-BR" dirty="0" smtClean="0"/>
              <a:t>R</a:t>
            </a:r>
            <a:r>
              <a:rPr lang="pt-BR" baseline="30000" dirty="0" smtClean="0"/>
              <a:t>2 </a:t>
            </a:r>
            <a:r>
              <a:rPr lang="pt-BR" dirty="0" smtClean="0"/>
              <a:t>e F podem indicar </a:t>
            </a:r>
            <a:r>
              <a:rPr lang="pt-BR" dirty="0" smtClean="0"/>
              <a:t>modelo </a:t>
            </a:r>
            <a:r>
              <a:rPr lang="pt-BR" dirty="0" smtClean="0"/>
              <a:t>bem ajustado mas...</a:t>
            </a:r>
            <a:endParaRPr lang="pt-BR" dirty="0" smtClean="0"/>
          </a:p>
          <a:p>
            <a:pPr marL="742950" lvl="1" indent="-285750">
              <a:buFontTx/>
              <a:buChar char="-"/>
            </a:pPr>
            <a:endParaRPr lang="pt-BR" dirty="0"/>
          </a:p>
          <a:p>
            <a:pPr marL="742950" lvl="1" indent="-285750">
              <a:buFontTx/>
              <a:buChar char="-"/>
            </a:pPr>
            <a:r>
              <a:rPr lang="pt-BR" dirty="0" smtClean="0"/>
              <a:t>Acharmos valores </a:t>
            </a:r>
            <a:r>
              <a:rPr lang="pt-BR" dirty="0" smtClean="0"/>
              <a:t>de “t” insignificantes: variáveis individualmente explicam pouco o comportamento da variável dependente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36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6709" y="2390503"/>
            <a:ext cx="68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EXERCÍCIO </a:t>
            </a:r>
            <a:r>
              <a:rPr lang="pt-BR" sz="3600" b="1" dirty="0" smtClean="0"/>
              <a:t>2 </a:t>
            </a:r>
            <a:r>
              <a:rPr lang="pt-BR" sz="3600" b="1" dirty="0" smtClean="0"/>
              <a:t>– LISTA NO SITE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79669" y="3775166"/>
            <a:ext cx="514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de Apartamento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88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47557" y="2515871"/>
            <a:ext cx="8919905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dirty="0" err="1" smtClean="0"/>
              <a:t>Heterocedasticidade</a:t>
            </a:r>
            <a:endParaRPr lang="pt-BR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6628" y="195943"/>
            <a:ext cx="833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Sobre o comportamento da Variância dos Erros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136469" y="1436914"/>
                <a:ext cx="10672354" cy="1230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O teorema de Gauss-</a:t>
                </a:r>
                <a:r>
                  <a:rPr lang="pt-BR" dirty="0" err="1" smtClean="0"/>
                  <a:t>Markov</a:t>
                </a:r>
                <a:r>
                  <a:rPr lang="pt-BR" dirty="0" smtClean="0"/>
                  <a:t> pressupõe que a </a:t>
                </a:r>
                <a:r>
                  <a:rPr lang="pt-B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variabilidade dos erros se mostre constante </a:t>
                </a:r>
                <a:r>
                  <a:rPr lang="pt-BR" dirty="0" smtClean="0"/>
                  <a:t>para serem:</a:t>
                </a:r>
              </a:p>
              <a:p>
                <a:endParaRPr lang="pt-BR" dirty="0"/>
              </a:p>
              <a:p>
                <a:pPr marL="285750" indent="-285750">
                  <a:buFontTx/>
                  <a:buChar char="-"/>
                </a:pPr>
                <a:r>
                  <a:rPr lang="pt-BR" b="1" dirty="0" smtClean="0"/>
                  <a:t>NÃO VIESADOS</a:t>
                </a:r>
                <a:r>
                  <a:rPr lang="pt-BR" dirty="0" smtClean="0"/>
                  <a:t>: o valor esperado para o estimador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pt-BR" dirty="0" smtClean="0"/>
                  <a:t>) é exatamente o parâmetro (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pt-BR" dirty="0" smtClean="0"/>
                  <a:t>) da população</a:t>
                </a:r>
              </a:p>
              <a:p>
                <a:pPr marL="285750" indent="-285750">
                  <a:buFontTx/>
                  <a:buChar char="-"/>
                </a:pPr>
                <a:r>
                  <a:rPr lang="pt-BR" b="1" dirty="0" smtClean="0"/>
                  <a:t>EFICIENTES</a:t>
                </a:r>
                <a:r>
                  <a:rPr lang="pt-BR" dirty="0" smtClean="0"/>
                  <a:t>: a variância do estimador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pt-BR" dirty="0" smtClean="0"/>
                  <a:t>) é a menor entre os estimadores lineares não tendenciosos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69" y="1436914"/>
                <a:ext cx="10672354" cy="1230337"/>
              </a:xfrm>
              <a:prstGeom prst="rect">
                <a:avLst/>
              </a:prstGeom>
              <a:blipFill rotWithShape="0">
                <a:blip r:embed="rId2"/>
                <a:stretch>
                  <a:fillRect l="-457" t="-2970" b="-69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06" y="3061489"/>
            <a:ext cx="4560026" cy="29270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5" y="3068597"/>
            <a:ext cx="4403494" cy="291993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85109" y="6139543"/>
            <a:ext cx="39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Homocedasticidade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19802" y="6163497"/>
            <a:ext cx="399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Heterocedasticidade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6813914" y="4146188"/>
            <a:ext cx="4584518" cy="75764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Na prática, qual a razão da </a:t>
            </a:r>
            <a:r>
              <a:rPr lang="pt-BR" sz="2000" b="1" dirty="0" err="1" smtClean="0"/>
              <a:t>Heterocedasticidade</a:t>
            </a:r>
            <a:r>
              <a:rPr lang="pt-BR" sz="2000" b="1" dirty="0" smtClean="0"/>
              <a:t> ser um problema?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426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3851" y="444137"/>
            <a:ext cx="711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1. ESTIMADORES DEIXAM DE SER EFICIENTES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07177" y="1110343"/>
            <a:ext cx="702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Sua variância não é a menor possível!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644536" y="2455818"/>
                <a:ext cx="5904411" cy="851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dirty="0" smtClean="0"/>
                  <a:t>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pt-BR" sz="2400" dirty="0" smtClean="0"/>
                  <a:t> é um estimador de mínimos quadrados ordinários</a:t>
                </a:r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36" y="2455818"/>
                <a:ext cx="5904411" cy="851002"/>
              </a:xfrm>
              <a:prstGeom prst="rect">
                <a:avLst/>
              </a:prstGeom>
              <a:blipFill rotWithShape="0">
                <a:blip r:embed="rId2"/>
                <a:stretch>
                  <a:fillRect t="-2878" b="-16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331025" y="3666310"/>
                <a:ext cx="6531431" cy="48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dirty="0" smtClean="0"/>
                  <a:t>Existirá outro estimador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2400" dirty="0" smtClean="0"/>
                  <a:t> fazendo com que:</a:t>
                </a:r>
                <a:endParaRPr lang="pt-BR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025" y="3666310"/>
                <a:ext cx="6531431" cy="481670"/>
              </a:xfrm>
              <a:prstGeom prst="rect">
                <a:avLst/>
              </a:prstGeom>
              <a:blipFill rotWithShape="0">
                <a:blip r:embed="rId3"/>
                <a:stretch>
                  <a:fillRect t="-5063" b="-291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983480" y="4507470"/>
                <a:ext cx="3736407" cy="558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𝑽𝑨𝑹</m:t>
                      </m:r>
                      <m:d>
                        <m:dPr>
                          <m:ctrlPr>
                            <a:rPr lang="pt-BR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sz="32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32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pt-BR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𝑽𝑨𝑹</m:t>
                      </m:r>
                      <m:d>
                        <m:dPr>
                          <m:ctrlPr>
                            <a:rPr lang="pt-BR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480" y="4507470"/>
                <a:ext cx="3736407" cy="558551"/>
              </a:xfrm>
              <a:prstGeom prst="rect">
                <a:avLst/>
              </a:prstGeom>
              <a:blipFill rotWithShape="0">
                <a:blip r:embed="rId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667435" y="5630091"/>
            <a:ext cx="1023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Quando isso ocorre podemos chegar a conclusões erradas, pois o estimador </a:t>
            </a:r>
            <a:r>
              <a:rPr lang="pt-BR" dirty="0" smtClean="0"/>
              <a:t>não é o mais eficiente</a:t>
            </a:r>
            <a:r>
              <a:rPr lang="pt-BR" dirty="0" smtClean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67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0620" y="1771288"/>
            <a:ext cx="89199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t-BR" sz="5400" dirty="0" smtClean="0"/>
              <a:t>Questão Disparadora</a:t>
            </a:r>
            <a:endParaRPr lang="pt-BR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3850" y="444137"/>
            <a:ext cx="879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2. VARIÂNCIA DOS ESTIMADORES SERÁ TENDENCIOSA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2350" y="6028826"/>
            <a:ext cx="791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Implicações</a:t>
            </a:r>
            <a:r>
              <a:rPr lang="pt-BR" sz="2400" dirty="0" smtClean="0"/>
              <a:t>: estatísticas como </a:t>
            </a:r>
            <a:r>
              <a:rPr lang="pt-BR" sz="2400" i="1" dirty="0" smtClean="0"/>
              <a:t>t</a:t>
            </a:r>
            <a:r>
              <a:rPr lang="pt-BR" sz="2400" dirty="0" smtClean="0"/>
              <a:t> e </a:t>
            </a:r>
            <a:r>
              <a:rPr lang="pt-BR" sz="2400" i="1" dirty="0" smtClean="0"/>
              <a:t>F</a:t>
            </a:r>
            <a:r>
              <a:rPr lang="pt-BR" sz="2400" dirty="0" smtClean="0"/>
              <a:t> deixam de ser válidas </a:t>
            </a: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4908385" y="1316071"/>
                <a:ext cx="3298339" cy="736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pt-BR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pt-BR" sz="32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32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pt-BR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𝑽𝑨𝑹</m:t>
                      </m:r>
                      <m:d>
                        <m:dPr>
                          <m:ctrlPr>
                            <a:rPr lang="pt-BR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85" y="1316071"/>
                <a:ext cx="3298339" cy="736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423850" y="2138380"/>
                <a:ext cx="10519954" cy="460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O valor </a:t>
                </a:r>
                <a:r>
                  <a:rPr lang="pt-BR" dirty="0" smtClean="0"/>
                  <a:t>esperado </a:t>
                </a:r>
                <a:r>
                  <a:rPr lang="pt-BR" dirty="0" smtClean="0"/>
                  <a:t>para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pt-B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sub>
                      <m:sup>
                        <m:r>
                          <a:rPr lang="pt-B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BR" dirty="0" smtClean="0"/>
                  <a:t> será diferente da verdadeira variância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pt-BR" dirty="0" smtClean="0"/>
                  <a:t>  </a:t>
                </a:r>
                <a:endParaRPr lang="pt-BR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50" y="2138380"/>
                <a:ext cx="10519954" cy="460319"/>
              </a:xfrm>
              <a:prstGeom prst="rect">
                <a:avLst/>
              </a:prstGeom>
              <a:blipFill rotWithShape="0">
                <a:blip r:embed="rId3"/>
                <a:stretch>
                  <a:fillRect t="-1333" b="-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775126" y="3359895"/>
            <a:ext cx="263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Homocedasticia</a:t>
            </a:r>
            <a:endParaRPr lang="pt-B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3827930" y="3030927"/>
                <a:ext cx="2362955" cy="1119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930" y="3030927"/>
                <a:ext cx="2362955" cy="11196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7025246" y="3057440"/>
                <a:ext cx="3340594" cy="1119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46" y="3057440"/>
                <a:ext cx="3340594" cy="11196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775126" y="4760404"/>
            <a:ext cx="263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Heterocedasticia</a:t>
            </a:r>
            <a:endParaRPr lang="pt-B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3726907" y="4476996"/>
                <a:ext cx="2362955" cy="1119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07" y="4476996"/>
                <a:ext cx="2362955" cy="11196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6895765" y="4529877"/>
                <a:ext cx="3783665" cy="12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pt-BR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pt-BR" sz="3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65" y="4529877"/>
                <a:ext cx="3783665" cy="12681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2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287383"/>
            <a:ext cx="1026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Identificando a </a:t>
            </a:r>
            <a:r>
              <a:rPr lang="pt-BR" sz="3200" b="1" dirty="0" err="1" smtClean="0">
                <a:solidFill>
                  <a:schemeClr val="accent6">
                    <a:lumMod val="50000"/>
                  </a:schemeClr>
                </a:solidFill>
              </a:rPr>
              <a:t>Heterocedasticiade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18903" y="1254035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- Análise do gráfico dos resíduos ao quadrado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5" y="1777255"/>
            <a:ext cx="6667500" cy="42672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38855" y="6026222"/>
            <a:ext cx="48456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Fonte</a:t>
            </a:r>
            <a:r>
              <a:rPr lang="pt-BR" sz="1400" dirty="0" smtClean="0"/>
              <a:t>: Canal Econometria – conceitos e aplicações</a:t>
            </a:r>
          </a:p>
          <a:p>
            <a:r>
              <a:rPr lang="pt-BR" sz="1400" dirty="0" smtClean="0"/>
              <a:t>URL: https://www.youtube.com/watch?v=5PKxfaXQEs4&amp;t=5s</a:t>
            </a:r>
          </a:p>
          <a:p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8560904" y="2159132"/>
            <a:ext cx="3339548" cy="15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Teste estatístico (numérico) mais utilizado:</a:t>
            </a:r>
          </a:p>
          <a:p>
            <a:pPr algn="ctr"/>
            <a:endParaRPr lang="pt-BR" dirty="0"/>
          </a:p>
          <a:p>
            <a:pPr algn="ctr"/>
            <a:r>
              <a:rPr lang="pt-BR" sz="3200" dirty="0" smtClean="0"/>
              <a:t>WHITE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10230678" y="3910855"/>
            <a:ext cx="0" cy="793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560904" y="4903304"/>
            <a:ext cx="3339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Relaciona-se os resíduos (quadráticos) com os </a:t>
            </a:r>
            <a:r>
              <a:rPr lang="pt-BR" dirty="0" err="1" smtClean="0"/>
              <a:t>regressores</a:t>
            </a:r>
            <a:r>
              <a:rPr lang="pt-BR" dirty="0" smtClean="0"/>
              <a:t> em um modelo auxiliar </a:t>
            </a:r>
            <a:r>
              <a:rPr lang="pt-BR" dirty="0" smtClean="0"/>
              <a:t>para </a:t>
            </a:r>
            <a:r>
              <a:rPr lang="pt-BR" dirty="0" smtClean="0"/>
              <a:t>verificar se a relação é significativa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97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01035" y="322729"/>
            <a:ext cx="595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Teste de White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1351293" y="1401776"/>
                <a:ext cx="48994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93" y="1401776"/>
                <a:ext cx="489948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777317" y="1463331"/>
            <a:ext cx="46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Suponha um modelo de apenas 2 </a:t>
            </a:r>
            <a:r>
              <a:rPr lang="pt-BR" dirty="0" err="1" smtClean="0"/>
              <a:t>regressores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51293" y="2083729"/>
            <a:ext cx="1050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Depois de ajustado o modelo MQO, utiliza-se dos resíduos para um modelo auxiliar, para verificar sua relação com os </a:t>
            </a:r>
            <a:r>
              <a:rPr lang="pt-BR" sz="2400" dirty="0" err="1" smtClean="0"/>
              <a:t>regressores</a:t>
            </a:r>
            <a:r>
              <a:rPr lang="pt-BR" sz="2400" dirty="0" smtClean="0"/>
              <a:t>. Veja um exemplo:</a:t>
            </a: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457017" y="3487562"/>
                <a:ext cx="10017807" cy="519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17" y="3487562"/>
                <a:ext cx="10017807" cy="519181"/>
              </a:xfrm>
              <a:prstGeom prst="rect">
                <a:avLst/>
              </a:prstGeom>
              <a:blipFill rotWithShape="0"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de cantos arredondados 6"/>
          <p:cNvSpPr/>
          <p:nvPr/>
        </p:nvSpPr>
        <p:spPr>
          <a:xfrm>
            <a:off x="3281081" y="3316941"/>
            <a:ext cx="2474259" cy="8964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886635" y="4446494"/>
            <a:ext cx="363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Há relação significativa entre o quadrado dos resíduos e os </a:t>
            </a:r>
            <a:r>
              <a:rPr lang="pt-BR" dirty="0" err="1" smtClean="0"/>
              <a:t>regressores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8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01035" y="322729"/>
            <a:ext cx="595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Teste de White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1351293" y="1401776"/>
                <a:ext cx="48994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93" y="1401776"/>
                <a:ext cx="489948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777317" y="1463331"/>
            <a:ext cx="46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Suponha um modelo de apenas 2 </a:t>
            </a:r>
            <a:r>
              <a:rPr lang="pt-BR" dirty="0" err="1" smtClean="0"/>
              <a:t>regressores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51293" y="2083729"/>
            <a:ext cx="1050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Depois de ajustado o modelo MQO, utiliza-se dos resíduos para um modelo auxiliar, para verificar sua relação com os </a:t>
            </a:r>
            <a:r>
              <a:rPr lang="pt-BR" sz="2400" dirty="0" err="1" smtClean="0"/>
              <a:t>regressores</a:t>
            </a:r>
            <a:r>
              <a:rPr lang="pt-BR" sz="2400" dirty="0" smtClean="0"/>
              <a:t>. Veja um exemplo:</a:t>
            </a: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457017" y="3487562"/>
                <a:ext cx="10017807" cy="519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17" y="3487562"/>
                <a:ext cx="10017807" cy="519181"/>
              </a:xfrm>
              <a:prstGeom prst="rect">
                <a:avLst/>
              </a:prstGeom>
              <a:blipFill rotWithShape="0"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de cantos arredondados 6"/>
          <p:cNvSpPr/>
          <p:nvPr/>
        </p:nvSpPr>
        <p:spPr>
          <a:xfrm>
            <a:off x="5719481" y="3390336"/>
            <a:ext cx="2474259" cy="896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289176" y="4397978"/>
            <a:ext cx="363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 com o produto dos </a:t>
            </a:r>
            <a:r>
              <a:rPr lang="pt-BR" dirty="0" err="1" smtClean="0"/>
              <a:t>regressores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33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01035" y="322729"/>
            <a:ext cx="595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Teste de White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1351293" y="1401776"/>
                <a:ext cx="48994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93" y="1401776"/>
                <a:ext cx="489948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777317" y="1463331"/>
            <a:ext cx="46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Suponha um modelo de apenas 2 </a:t>
            </a:r>
            <a:r>
              <a:rPr lang="pt-BR" dirty="0" err="1" smtClean="0"/>
              <a:t>regressores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51293" y="2083729"/>
            <a:ext cx="1050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Depois de ajustado o modelo MQO, utiliza-se dos resíduos para um modelo auxiliar, para verificar sua relação com os </a:t>
            </a:r>
            <a:r>
              <a:rPr lang="pt-BR" sz="2400" dirty="0" err="1" smtClean="0"/>
              <a:t>regressores</a:t>
            </a:r>
            <a:r>
              <a:rPr lang="pt-BR" sz="2400" dirty="0" smtClean="0"/>
              <a:t>. Veja um exemplo:</a:t>
            </a: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457017" y="3487562"/>
                <a:ext cx="10017807" cy="519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17" y="3487562"/>
                <a:ext cx="10017807" cy="519181"/>
              </a:xfrm>
              <a:prstGeom prst="rect">
                <a:avLst/>
              </a:prstGeom>
              <a:blipFill rotWithShape="0"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de cantos arredondados 6"/>
          <p:cNvSpPr/>
          <p:nvPr/>
        </p:nvSpPr>
        <p:spPr>
          <a:xfrm>
            <a:off x="8157881" y="3298916"/>
            <a:ext cx="2474259" cy="89647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575174" y="4384033"/>
            <a:ext cx="363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 com suas formas quadráticas?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4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01035" y="322729"/>
            <a:ext cx="595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Teste de White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1351293" y="1401776"/>
                <a:ext cx="48994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93" y="1401776"/>
                <a:ext cx="489948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777317" y="1463331"/>
            <a:ext cx="469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Suponha um modelo de apenas 2 </a:t>
            </a:r>
            <a:r>
              <a:rPr lang="pt-BR" dirty="0" err="1" smtClean="0"/>
              <a:t>regressores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51293" y="2083729"/>
            <a:ext cx="1050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Depois de ajustado o modelo MQO, utiliza-se dos resíduos para um modelo auxiliar, para verificar sua relação com os </a:t>
            </a:r>
            <a:r>
              <a:rPr lang="pt-BR" sz="2400" dirty="0" err="1" smtClean="0"/>
              <a:t>regressores</a:t>
            </a:r>
            <a:r>
              <a:rPr lang="pt-BR" sz="2400" dirty="0" smtClean="0"/>
              <a:t>. Veja um exemplo:</a:t>
            </a: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457017" y="3487562"/>
                <a:ext cx="10017807" cy="519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17" y="3487562"/>
                <a:ext cx="10017807" cy="519181"/>
              </a:xfrm>
              <a:prstGeom prst="rect">
                <a:avLst/>
              </a:prstGeom>
              <a:blipFill rotWithShape="0"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986117" y="4579579"/>
                <a:ext cx="9592235" cy="149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Ou seja, testamos a hipótese nula:</a:t>
                </a:r>
              </a:p>
              <a:p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dirty="0" smtClean="0">
                  <a:ea typeface="Cambria Math" panose="02040503050406030204" pitchFamily="18" charset="0"/>
                </a:endParaRPr>
              </a:p>
              <a:p>
                <a:r>
                  <a:rPr lang="pt-BR" dirty="0" smtClean="0"/>
                  <a:t>Contra: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7" y="4579579"/>
                <a:ext cx="9592235" cy="1499641"/>
              </a:xfrm>
              <a:prstGeom prst="rect">
                <a:avLst/>
              </a:prstGeom>
              <a:blipFill rotWithShape="0">
                <a:blip r:embed="rId4"/>
                <a:stretch>
                  <a:fillRect l="-572" t="-2033" b="-16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7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86746" y="2450556"/>
            <a:ext cx="8919905" cy="118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dirty="0" err="1" smtClean="0"/>
              <a:t>Autocorrelação</a:t>
            </a:r>
            <a:endParaRPr lang="pt-BR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19349" y="431074"/>
            <a:ext cx="9640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Mais uma vez (Teorema de Gauss-</a:t>
            </a:r>
            <a:r>
              <a:rPr lang="pt-BR" sz="2000" b="1" dirty="0" err="1" smtClean="0"/>
              <a:t>Markov</a:t>
            </a:r>
            <a:r>
              <a:rPr lang="pt-BR" sz="2000" b="1" dirty="0" smtClean="0"/>
              <a:t>): </a:t>
            </a:r>
            <a:r>
              <a:rPr lang="pt-BR" sz="2000" dirty="0" smtClean="0"/>
              <a:t>não possuir </a:t>
            </a:r>
            <a:r>
              <a:rPr lang="pt-BR" sz="2000" dirty="0" err="1" smtClean="0"/>
              <a:t>autocorrelação</a:t>
            </a:r>
            <a:r>
              <a:rPr lang="pt-BR" sz="2000" dirty="0" smtClean="0"/>
              <a:t> (nos erros) faz com que os estimadores de MQO sejam não </a:t>
            </a:r>
            <a:r>
              <a:rPr lang="pt-BR" sz="2000" dirty="0" err="1" smtClean="0"/>
              <a:t>viesados</a:t>
            </a:r>
            <a:r>
              <a:rPr lang="pt-BR" sz="2000" dirty="0" smtClean="0"/>
              <a:t> e eficientes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57600" y="2024743"/>
            <a:ext cx="56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autocorrelação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ocorre quando: 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471309" y="2667358"/>
                <a:ext cx="24180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309" y="2667358"/>
                <a:ext cx="241809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9052560" y="2728913"/>
            <a:ext cx="263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t ≠ 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04047" y="3190164"/>
            <a:ext cx="1118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Muito comum em séries </a:t>
            </a:r>
            <a:r>
              <a:rPr lang="pt-BR" dirty="0" smtClean="0"/>
              <a:t>temporais, onde valores atuais podem estar associados a valores de períodos anteriores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83587" y="4150106"/>
            <a:ext cx="703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Vejamos um exemplo de como podemos expressar a </a:t>
            </a:r>
            <a:r>
              <a:rPr lang="pt-BR" dirty="0" err="1" smtClean="0"/>
              <a:t>autocorrelação</a:t>
            </a:r>
            <a:r>
              <a:rPr lang="pt-BR" dirty="0" smtClean="0"/>
              <a:t>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270452" y="4688986"/>
                <a:ext cx="28198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452" y="4688986"/>
                <a:ext cx="281981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 flipV="1">
            <a:off x="8238308" y="4745389"/>
            <a:ext cx="1219201" cy="282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653451" y="4225315"/>
            <a:ext cx="2390503" cy="1258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Processo </a:t>
            </a:r>
            <a:r>
              <a:rPr lang="pt-BR" dirty="0" err="1" smtClean="0"/>
              <a:t>autorregressivo</a:t>
            </a:r>
            <a:r>
              <a:rPr lang="pt-BR" dirty="0" smtClean="0"/>
              <a:t> de 1ª Ordem – AR(1)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586016" y="5524615"/>
                <a:ext cx="44665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t-BR" dirty="0" smtClean="0"/>
                  <a:t>: coeficiente de </a:t>
                </a:r>
                <a:r>
                  <a:rPr lang="pt-BR" dirty="0" err="1" smtClean="0"/>
                  <a:t>autocorrelação</a:t>
                </a:r>
                <a:r>
                  <a:rPr lang="pt-BR" dirty="0" smtClean="0"/>
                  <a:t> para os erros</a:t>
                </a:r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16" y="5524615"/>
                <a:ext cx="446654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910" t="-28261" r="-2729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1845528" y="6189635"/>
            <a:ext cx="994753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OBSERVAÇÃO IMPORTANTE</a:t>
            </a:r>
            <a:r>
              <a:rPr lang="pt-BR" dirty="0" smtClean="0"/>
              <a:t>: Tal </a:t>
            </a:r>
            <a:r>
              <a:rPr lang="pt-BR" dirty="0" smtClean="0"/>
              <a:t>como a </a:t>
            </a:r>
            <a:r>
              <a:rPr lang="pt-BR" dirty="0" err="1" smtClean="0"/>
              <a:t>heterocedasticidade</a:t>
            </a:r>
            <a:r>
              <a:rPr lang="pt-BR" dirty="0" smtClean="0"/>
              <a:t>, a </a:t>
            </a:r>
            <a:r>
              <a:rPr lang="pt-BR" dirty="0" err="1" smtClean="0"/>
              <a:t>autocorrelação</a:t>
            </a:r>
            <a:r>
              <a:rPr lang="pt-BR" dirty="0" smtClean="0"/>
              <a:t> implica em ineficiência </a:t>
            </a:r>
            <a:endParaRPr lang="pt-BR" dirty="0" smtClean="0"/>
          </a:p>
          <a:p>
            <a:pPr algn="ctr"/>
            <a:r>
              <a:rPr lang="pt-BR" dirty="0" smtClean="0"/>
              <a:t>dos </a:t>
            </a:r>
            <a:r>
              <a:rPr lang="pt-BR" dirty="0" smtClean="0"/>
              <a:t>estimadores e </a:t>
            </a:r>
            <a:r>
              <a:rPr lang="pt-BR" dirty="0" smtClean="0"/>
              <a:t>tendenciosidade </a:t>
            </a:r>
            <a:r>
              <a:rPr lang="pt-BR" dirty="0" smtClean="0"/>
              <a:t>da variância dos estimadores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2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2" grpId="0" animBg="1"/>
      <p:bldP spid="13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400" y="287383"/>
            <a:ext cx="1026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Identificando a </a:t>
            </a:r>
            <a:r>
              <a:rPr lang="pt-BR" sz="3200" b="1" dirty="0" err="1" smtClean="0">
                <a:solidFill>
                  <a:schemeClr val="accent6">
                    <a:lumMod val="50000"/>
                  </a:schemeClr>
                </a:solidFill>
              </a:rPr>
              <a:t>Autocorrelação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18903" y="1254035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- Análise do gráfico dos resíduos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1138855" y="6026222"/>
            <a:ext cx="48456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Fonte</a:t>
            </a:r>
            <a:r>
              <a:rPr lang="pt-BR" sz="1400" dirty="0" smtClean="0"/>
              <a:t>: Canal Econometria – conceitos e aplicações</a:t>
            </a:r>
          </a:p>
          <a:p>
            <a:r>
              <a:rPr lang="pt-BR" sz="1400" dirty="0" smtClean="0"/>
              <a:t>URL: https://www.youtube.com/watch?v=5PKxfaXQEs4&amp;t=5s</a:t>
            </a:r>
          </a:p>
          <a:p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8560904" y="2159132"/>
            <a:ext cx="3339548" cy="15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Teste </a:t>
            </a:r>
            <a:r>
              <a:rPr lang="pt-BR" b="1" dirty="0" smtClean="0">
                <a:solidFill>
                  <a:srgbClr val="FFFF00"/>
                </a:solidFill>
              </a:rPr>
              <a:t>estatístico</a:t>
            </a:r>
            <a:endParaRPr lang="pt-BR" dirty="0"/>
          </a:p>
          <a:p>
            <a:pPr algn="ctr"/>
            <a:r>
              <a:rPr lang="pt-BR" sz="3200" dirty="0" smtClean="0"/>
              <a:t>DURBIN-WATSON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10230678" y="3910855"/>
            <a:ext cx="0" cy="793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560904" y="4903304"/>
            <a:ext cx="3339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Relaciona-se os resíduos </a:t>
            </a:r>
            <a:r>
              <a:rPr lang="pt-BR" dirty="0" smtClean="0"/>
              <a:t>com </a:t>
            </a:r>
            <a:r>
              <a:rPr lang="pt-BR" dirty="0" smtClean="0"/>
              <a:t>os </a:t>
            </a:r>
            <a:r>
              <a:rPr lang="pt-BR" dirty="0" err="1" smtClean="0"/>
              <a:t>regressores</a:t>
            </a:r>
            <a:r>
              <a:rPr lang="pt-BR" dirty="0" smtClean="0"/>
              <a:t> </a:t>
            </a:r>
            <a:r>
              <a:rPr lang="pt-BR" dirty="0" smtClean="0"/>
              <a:t>para </a:t>
            </a:r>
            <a:r>
              <a:rPr lang="pt-BR" dirty="0" smtClean="0"/>
              <a:t>verificar </a:t>
            </a:r>
            <a:r>
              <a:rPr lang="pt-BR" dirty="0" smtClean="0"/>
              <a:t>se a relação é significativa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5" y="2050730"/>
            <a:ext cx="6306172" cy="39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9531" y="444137"/>
            <a:ext cx="889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Teste de </a:t>
            </a:r>
            <a:r>
              <a:rPr lang="pt-BR" sz="2800" b="1" dirty="0" err="1" smtClean="0">
                <a:solidFill>
                  <a:schemeClr val="accent6">
                    <a:lumMod val="75000"/>
                  </a:schemeClr>
                </a:solidFill>
              </a:rPr>
              <a:t>Durbin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-Watson</a:t>
            </a:r>
            <a:r>
              <a:rPr lang="pt-BR" sz="2800" dirty="0" smtClean="0"/>
              <a:t>: </a:t>
            </a:r>
            <a:r>
              <a:rPr lang="pt-BR" sz="2800" dirty="0" err="1" smtClean="0"/>
              <a:t>autocorrelação</a:t>
            </a:r>
            <a:r>
              <a:rPr lang="pt-BR" sz="2800" dirty="0" smtClean="0"/>
              <a:t> de 1ª Ordem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865503" y="1606151"/>
                <a:ext cx="28198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503" y="1606151"/>
                <a:ext cx="2819811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31520" y="3017520"/>
                <a:ext cx="37159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Hipóteses:</a:t>
                </a:r>
                <a:r>
                  <a:rPr lang="pt-BR" dirty="0" smtClean="0"/>
                  <a:t/>
                </a:r>
                <a:br>
                  <a:rPr lang="pt-B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pt-BR" dirty="0"/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3017520"/>
                <a:ext cx="3715972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597434" y="3409406"/>
                <a:ext cx="4278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=2(1−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434" y="3409406"/>
                <a:ext cx="427808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4918"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447492" y="4075611"/>
                <a:ext cx="7139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Perceba que quando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 smtClean="0"/>
                  <a:t> (ausência de </a:t>
                </a:r>
                <a:r>
                  <a:rPr lang="pt-BR" dirty="0" err="1" smtClean="0"/>
                  <a:t>autocorrelação</a:t>
                </a:r>
                <a:r>
                  <a:rPr lang="pt-BR" dirty="0" smtClean="0"/>
                  <a:t>), DW = 2</a:t>
                </a:r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492" y="4075611"/>
                <a:ext cx="713926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69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878491" y="4741816"/>
                <a:ext cx="37159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Hipóteses:</a:t>
                </a:r>
                <a:r>
                  <a:rPr lang="pt-BR" dirty="0" smtClean="0"/>
                  <a:t/>
                </a:r>
                <a:br>
                  <a:rPr lang="pt-B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BR" b="0" dirty="0" smtClean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pt-BR" dirty="0"/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91" y="4741816"/>
                <a:ext cx="3715972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2495006" y="6087291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 base num valor </a:t>
            </a:r>
            <a:r>
              <a:rPr lang="pt-BR" i="1" dirty="0" smtClean="0"/>
              <a:t>p</a:t>
            </a:r>
            <a:r>
              <a:rPr lang="pt-BR" dirty="0" smtClean="0"/>
              <a:t> aceita-se ou não a hipótese de </a:t>
            </a:r>
            <a:r>
              <a:rPr lang="pt-BR" dirty="0" err="1" smtClean="0"/>
              <a:t>Autocorrelação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806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91" y="167424"/>
            <a:ext cx="2659736" cy="380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225347" y="3973131"/>
            <a:ext cx="3152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Quero comprar um apartamento em Piracicaba e desejo pagar um “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preço justo</a:t>
            </a:r>
            <a:r>
              <a:rPr lang="pt-BR" sz="3200" b="1" dirty="0" smtClean="0"/>
              <a:t>”.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04585" y="965917"/>
            <a:ext cx="5138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smtClean="0"/>
              <a:t>Será que conseguiria estabelecer uma equação que consiga relacionar o </a:t>
            </a: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</a:rPr>
              <a:t>valor de venda de um apartamento</a:t>
            </a:r>
            <a:r>
              <a:rPr lang="pt-BR" sz="3200" i="1" dirty="0" smtClean="0"/>
              <a:t>, com algumas variáveis que julgo interessantes e facilmente disponíveis em sites de imobiliárias?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21495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12871" y="2568123"/>
            <a:ext cx="89199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pt-BR" sz="5400" dirty="0" smtClean="0"/>
              <a:t>Mecanismos de Correção</a:t>
            </a:r>
            <a:endParaRPr lang="pt-BR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21311"/>
              </p:ext>
            </p:extLst>
          </p:nvPr>
        </p:nvGraphicFramePr>
        <p:xfrm>
          <a:off x="2032000" y="719666"/>
          <a:ext cx="8127999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Na presença de: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Testes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Correção</a:t>
                      </a:r>
                      <a:endParaRPr lang="pt-B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Multicolinearidade</a:t>
                      </a:r>
                      <a:endParaRPr lang="pt-BR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Fatos</a:t>
                      </a:r>
                      <a:r>
                        <a:rPr lang="pt-BR" baseline="0" dirty="0" smtClean="0"/>
                        <a:t> inflacionário da variância (FIV)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Aumentar tamanho da amostra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Transformação</a:t>
                      </a:r>
                      <a:r>
                        <a:rPr lang="pt-BR" baseline="0" dirty="0" smtClean="0"/>
                        <a:t> de variáveis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Excluir variável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Heterocedasticidade</a:t>
                      </a:r>
                      <a:endParaRPr lang="pt-BR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Gráfica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White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Mínimos quadrados ponderados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Estimadores Robustos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Autocorrelação</a:t>
                      </a:r>
                      <a:endParaRPr lang="pt-BR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</a:t>
                      </a:r>
                      <a:r>
                        <a:rPr lang="pt-BR" baseline="0" dirty="0" smtClean="0"/>
                        <a:t> Gráfica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Teste </a:t>
                      </a:r>
                      <a:r>
                        <a:rPr lang="pt-BR" i="1" baseline="0" dirty="0" smtClean="0"/>
                        <a:t>t</a:t>
                      </a:r>
                    </a:p>
                    <a:p>
                      <a:endParaRPr lang="pt-BR" i="1" baseline="0" dirty="0" smtClean="0"/>
                    </a:p>
                    <a:p>
                      <a:r>
                        <a:rPr lang="pt-BR" i="0" baseline="0" dirty="0" err="1" smtClean="0"/>
                        <a:t>Durbin</a:t>
                      </a:r>
                      <a:r>
                        <a:rPr lang="pt-BR" i="0" baseline="0" dirty="0" smtClean="0"/>
                        <a:t>-Watson</a:t>
                      </a:r>
                    </a:p>
                    <a:p>
                      <a:endParaRPr lang="pt-BR" i="0" baseline="0" dirty="0" smtClean="0"/>
                    </a:p>
                    <a:p>
                      <a:r>
                        <a:rPr lang="pt-BR" i="0" baseline="0" dirty="0" err="1" smtClean="0"/>
                        <a:t>Breusch</a:t>
                      </a:r>
                      <a:r>
                        <a:rPr lang="pt-BR" i="0" baseline="0" dirty="0" smtClean="0"/>
                        <a:t>-Godfrey</a:t>
                      </a:r>
                      <a:endParaRPr lang="pt-BR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Método de mínimos quadrados generalizados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Estimadores Robustos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5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consultados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765" y="1997839"/>
            <a:ext cx="1020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/>
              <a:t>WOOLDRIDGE, J.M. Introdução à Econometria: uma abordagem moderna, 2ª Ed., São</a:t>
            </a:r>
          </a:p>
          <a:p>
            <a:pPr fontAlgn="base"/>
            <a:r>
              <a:rPr lang="pt-BR" dirty="0"/>
              <a:t>Paulo: </a:t>
            </a:r>
            <a:r>
              <a:rPr lang="pt-BR" dirty="0" err="1"/>
              <a:t>Cengage</a:t>
            </a:r>
            <a:r>
              <a:rPr lang="pt-BR" dirty="0"/>
              <a:t> Learning, 2011. Capítulo 3 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HOFFMANN, RODOLFO. Análise de regressão: uma introdução à econometria [recurso eletrônico] / 5. ed. Piracicaba, 2016. 393 p. Capítulo 4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/>
              <a:t>GUJARATI, </a:t>
            </a:r>
            <a:r>
              <a:rPr lang="pt-BR" dirty="0" err="1"/>
              <a:t>Damodar</a:t>
            </a:r>
            <a:r>
              <a:rPr lang="pt-BR" dirty="0"/>
              <a:t> N. Econometria Básica. 4 </a:t>
            </a:r>
            <a:r>
              <a:rPr lang="pt-BR" dirty="0" err="1"/>
              <a:t>ed</a:t>
            </a:r>
            <a:r>
              <a:rPr lang="pt-BR" dirty="0"/>
              <a:t> Rio de Janeiro: </a:t>
            </a:r>
            <a:r>
              <a:rPr lang="pt-BR" dirty="0" err="1"/>
              <a:t>Elsevier</a:t>
            </a:r>
            <a:r>
              <a:rPr lang="pt-BR" dirty="0"/>
              <a:t>, 2006. Capítulo 7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75765" y="4432612"/>
            <a:ext cx="1040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Canal – Econometria: conceitos e aplicações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://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www.youtube.com/channel/UCEIgLZMzF76ifRnt2wta40A/videos</a:t>
            </a: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3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0620" y="1771288"/>
            <a:ext cx="89199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pt-BR" sz="5400" dirty="0" smtClean="0"/>
              <a:t>Introdução à </a:t>
            </a:r>
            <a:br>
              <a:rPr lang="pt-BR" sz="5400" dirty="0" smtClean="0"/>
            </a:br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</a:rPr>
              <a:t>Regressão Linear Múltipla</a:t>
            </a:r>
          </a:p>
        </p:txBody>
      </p:sp>
    </p:spTree>
    <p:extLst>
      <p:ext uri="{BB962C8B-B14F-4D97-AF65-F5344CB8AC3E}">
        <p14:creationId xmlns:p14="http://schemas.microsoft.com/office/powerpoint/2010/main" val="25663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84102" y="1674254"/>
            <a:ext cx="10071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Regressão linear múltipla</a:t>
            </a:r>
            <a:r>
              <a:rPr lang="pt-BR" sz="3600" dirty="0" smtClean="0"/>
              <a:t>: é quando se admite que uma variável dependente (</a:t>
            </a:r>
            <a:r>
              <a:rPr lang="pt-BR" sz="3600" b="1" dirty="0" smtClean="0">
                <a:solidFill>
                  <a:srgbClr val="00B050"/>
                </a:solidFill>
              </a:rPr>
              <a:t>Y</a:t>
            </a:r>
            <a:r>
              <a:rPr lang="pt-BR" sz="3600" dirty="0" smtClean="0"/>
              <a:t>) é função de duas ou mais variáveis independentes: </a:t>
            </a:r>
            <a:r>
              <a:rPr lang="pt-BR" sz="3600" b="1" dirty="0" smtClean="0">
                <a:solidFill>
                  <a:srgbClr val="00B050"/>
                </a:solidFill>
              </a:rPr>
              <a:t>X</a:t>
            </a:r>
            <a:r>
              <a:rPr lang="pt-BR" sz="3600" b="1" baseline="-25000" dirty="0" smtClean="0">
                <a:solidFill>
                  <a:srgbClr val="00B050"/>
                </a:solidFill>
              </a:rPr>
              <a:t>1</a:t>
            </a:r>
            <a:r>
              <a:rPr lang="pt-BR" sz="3600" b="1" dirty="0" smtClean="0">
                <a:solidFill>
                  <a:srgbClr val="00B050"/>
                </a:solidFill>
              </a:rPr>
              <a:t>, X</a:t>
            </a:r>
            <a:r>
              <a:rPr lang="pt-BR" sz="3600" b="1" baseline="-25000" dirty="0" smtClean="0">
                <a:solidFill>
                  <a:srgbClr val="00B050"/>
                </a:solidFill>
              </a:rPr>
              <a:t>2</a:t>
            </a:r>
            <a:r>
              <a:rPr lang="pt-BR" sz="3600" b="1" dirty="0" smtClean="0">
                <a:solidFill>
                  <a:srgbClr val="00B050"/>
                </a:solidFill>
              </a:rPr>
              <a:t>, X</a:t>
            </a:r>
            <a:r>
              <a:rPr lang="pt-BR" sz="3600" b="1" baseline="-25000" dirty="0" smtClean="0">
                <a:solidFill>
                  <a:srgbClr val="00B050"/>
                </a:solidFill>
              </a:rPr>
              <a:t>3</a:t>
            </a:r>
            <a:r>
              <a:rPr lang="pt-BR" sz="3600" b="1" dirty="0" smtClean="0">
                <a:solidFill>
                  <a:srgbClr val="00B050"/>
                </a:solidFill>
              </a:rPr>
              <a:t>, ... , </a:t>
            </a:r>
            <a:r>
              <a:rPr lang="pt-BR" sz="3600" b="1" dirty="0" err="1" smtClean="0">
                <a:solidFill>
                  <a:srgbClr val="00B050"/>
                </a:solidFill>
              </a:rPr>
              <a:t>X</a:t>
            </a:r>
            <a:r>
              <a:rPr lang="pt-BR" sz="3600" b="1" baseline="-25000" dirty="0" err="1" smtClean="0">
                <a:solidFill>
                  <a:srgbClr val="00B050"/>
                </a:solidFill>
              </a:rPr>
              <a:t>k</a:t>
            </a:r>
            <a:r>
              <a:rPr lang="pt-BR" sz="3600" b="1" dirty="0" smtClean="0">
                <a:solidFill>
                  <a:srgbClr val="00B050"/>
                </a:solidFill>
              </a:rPr>
              <a:t>  </a:t>
            </a:r>
            <a:endParaRPr lang="pt-B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3042" y="669702"/>
            <a:ext cx="938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Forma genérica de um modelo de regressão linear múltipla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2459865" y="1596980"/>
            <a:ext cx="1146220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4" idx="4"/>
          </p:cNvCxnSpPr>
          <p:nvPr/>
        </p:nvCxnSpPr>
        <p:spPr>
          <a:xfrm flipH="1">
            <a:off x="2859110" y="3013656"/>
            <a:ext cx="173865" cy="7986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65595" y="3960471"/>
            <a:ext cx="216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Variável Dependente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3042" y="669702"/>
            <a:ext cx="938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Forma genérica de um modelo de regressão linear múltipla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/>
          <p:cNvSpPr/>
          <p:nvPr/>
        </p:nvSpPr>
        <p:spPr>
          <a:xfrm>
            <a:off x="2459865" y="1596980"/>
            <a:ext cx="1146220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4" idx="4"/>
          </p:cNvCxnSpPr>
          <p:nvPr/>
        </p:nvCxnSpPr>
        <p:spPr>
          <a:xfrm flipH="1">
            <a:off x="2859110" y="3013656"/>
            <a:ext cx="173865" cy="7986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65595" y="3960471"/>
            <a:ext cx="216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Variável Dependente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6273580" y="1596980"/>
            <a:ext cx="732209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8" idx="4"/>
          </p:cNvCxnSpPr>
          <p:nvPr/>
        </p:nvCxnSpPr>
        <p:spPr>
          <a:xfrm>
            <a:off x="6639685" y="3013656"/>
            <a:ext cx="61116" cy="1362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617588" y="4666338"/>
            <a:ext cx="216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Variáveis Independentes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797436" y="1596980"/>
            <a:ext cx="712014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11" idx="4"/>
          </p:cNvCxnSpPr>
          <p:nvPr/>
        </p:nvCxnSpPr>
        <p:spPr>
          <a:xfrm>
            <a:off x="5153443" y="3013656"/>
            <a:ext cx="1120137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8548801" y="1596980"/>
            <a:ext cx="720706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stCxn id="13" idx="4"/>
          </p:cNvCxnSpPr>
          <p:nvPr/>
        </p:nvCxnSpPr>
        <p:spPr>
          <a:xfrm flipH="1">
            <a:off x="7178133" y="3013656"/>
            <a:ext cx="1731021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0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3042" y="669702"/>
            <a:ext cx="938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Forma genérica de um modelo de regressão linear múltipla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10" y="1957588"/>
                <a:ext cx="7377212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/>
          <p:cNvSpPr/>
          <p:nvPr/>
        </p:nvSpPr>
        <p:spPr>
          <a:xfrm>
            <a:off x="6273580" y="1596980"/>
            <a:ext cx="732209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8" idx="4"/>
          </p:cNvCxnSpPr>
          <p:nvPr/>
        </p:nvCxnSpPr>
        <p:spPr>
          <a:xfrm>
            <a:off x="6639685" y="3013656"/>
            <a:ext cx="61116" cy="1362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617588" y="4666338"/>
            <a:ext cx="216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Variáveis Independentes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797436" y="1596980"/>
            <a:ext cx="712014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11" idx="4"/>
          </p:cNvCxnSpPr>
          <p:nvPr/>
        </p:nvCxnSpPr>
        <p:spPr>
          <a:xfrm>
            <a:off x="5153443" y="3013656"/>
            <a:ext cx="1120137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8548801" y="1596980"/>
            <a:ext cx="720706" cy="1416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stCxn id="13" idx="4"/>
          </p:cNvCxnSpPr>
          <p:nvPr/>
        </p:nvCxnSpPr>
        <p:spPr>
          <a:xfrm flipH="1">
            <a:off x="7178133" y="3013656"/>
            <a:ext cx="1731021" cy="1504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1104</TotalTime>
  <Words>1369</Words>
  <Application>Microsoft Office PowerPoint</Application>
  <PresentationFormat>Widescreen</PresentationFormat>
  <Paragraphs>312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Calibri</vt:lpstr>
      <vt:lpstr>Cambria Math</vt:lpstr>
      <vt:lpstr>Franklin Gothic Book</vt:lpstr>
      <vt:lpstr>Crop</vt:lpstr>
      <vt:lpstr>Violação de pressupostos da regressão linear múltipla e mecanismos de correção aplicados à Administração e Economia</vt:lpstr>
      <vt:lpstr>Estrutura da 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Materiais consultados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Violação de pressupostos da regressão linear múltipla e mecanismos de correção aplicados à Administração e Economia</dc:title>
  <dc:creator>elisson.augusto elisson.augusto</dc:creator>
  <cp:lastModifiedBy>elisson.augusto elisson.augusto</cp:lastModifiedBy>
  <cp:revision>57</cp:revision>
  <dcterms:created xsi:type="dcterms:W3CDTF">2021-12-13T16:26:48Z</dcterms:created>
  <dcterms:modified xsi:type="dcterms:W3CDTF">2021-12-14T11:09:09Z</dcterms:modified>
</cp:coreProperties>
</file>