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77" r:id="rId2"/>
    <p:sldId id="443" r:id="rId3"/>
    <p:sldId id="444" r:id="rId4"/>
    <p:sldId id="445" r:id="rId5"/>
    <p:sldId id="446" r:id="rId6"/>
    <p:sldId id="442" r:id="rId7"/>
    <p:sldId id="363" r:id="rId8"/>
    <p:sldId id="364" r:id="rId9"/>
    <p:sldId id="365" r:id="rId10"/>
    <p:sldId id="366" r:id="rId11"/>
    <p:sldId id="447" r:id="rId12"/>
    <p:sldId id="368" r:id="rId13"/>
    <p:sldId id="44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449" r:id="rId23"/>
    <p:sldId id="382" r:id="rId24"/>
    <p:sldId id="383" r:id="rId25"/>
    <p:sldId id="384" r:id="rId26"/>
    <p:sldId id="385" r:id="rId27"/>
    <p:sldId id="388" r:id="rId28"/>
    <p:sldId id="386" r:id="rId29"/>
    <p:sldId id="441" r:id="rId30"/>
    <p:sldId id="393" r:id="rId31"/>
    <p:sldId id="394" r:id="rId32"/>
    <p:sldId id="395" r:id="rId33"/>
    <p:sldId id="398" r:id="rId34"/>
    <p:sldId id="402" r:id="rId35"/>
    <p:sldId id="415" r:id="rId36"/>
    <p:sldId id="416" r:id="rId37"/>
    <p:sldId id="417" r:id="rId38"/>
    <p:sldId id="418" r:id="rId39"/>
    <p:sldId id="423" r:id="rId40"/>
    <p:sldId id="424" r:id="rId41"/>
    <p:sldId id="425" r:id="rId42"/>
    <p:sldId id="426" r:id="rId43"/>
    <p:sldId id="427" r:id="rId44"/>
    <p:sldId id="428" r:id="rId45"/>
    <p:sldId id="431" r:id="rId46"/>
    <p:sldId id="437" r:id="rId47"/>
    <p:sldId id="438" r:id="rId48"/>
    <p:sldId id="450" r:id="rId49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288" y="78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pandr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elisson.com.br/curso-de-investimentos-t8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480" y="1707654"/>
            <a:ext cx="6552728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accent1"/>
                </a:solidFill>
              </a:rPr>
              <a:t>Aula 1</a:t>
            </a:r>
            <a:br>
              <a:rPr lang="pt-BR" sz="3200" dirty="0"/>
            </a:br>
            <a:r>
              <a:rPr lang="pt-BR" sz="3200" dirty="0"/>
              <a:t>TESOURO DIRETO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1600" dirty="0"/>
              <a:t>Prof. </a:t>
            </a:r>
            <a:r>
              <a:rPr lang="pt-BR" sz="1600" dirty="0" err="1"/>
              <a:t>Elisson</a:t>
            </a:r>
            <a:r>
              <a:rPr lang="pt-BR" sz="1600" dirty="0"/>
              <a:t> de Andrade</a:t>
            </a:r>
          </a:p>
          <a:p>
            <a:pPr algn="ctr"/>
            <a:r>
              <a:rPr lang="pt-BR" sz="1600" dirty="0">
                <a:hlinkClick r:id="rId2"/>
              </a:rPr>
              <a:t>eapandra@gmail.com</a:t>
            </a:r>
            <a:endParaRPr lang="pt-BR" sz="1600" dirty="0"/>
          </a:p>
          <a:p>
            <a:pPr algn="ctr"/>
            <a:r>
              <a:rPr lang="pt-BR" sz="1600" u="sng" dirty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pt-BR" sz="1600" u="sng" dirty="0" err="1">
                <a:solidFill>
                  <a:schemeClr val="accent2">
                    <a:lumMod val="75000"/>
                  </a:schemeClr>
                </a:solidFill>
              </a:rPr>
              <a:t>elisson.investimentos</a:t>
            </a:r>
            <a:endParaRPr lang="pt-BR" sz="1600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/>
              <a:t>Renda fixa: pós-fixados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/>
              <a:t>0,5% ao mês + TR  ou 70% da Selic (Poupança)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/>
              <a:t>98% 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/>
              <a:t>5% acima do IPCA (Tesouro Direto)</a:t>
            </a:r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2C4C76-7E44-AB2D-6C45-7A48F8AD6DC9}"/>
              </a:ext>
            </a:extLst>
          </p:cNvPr>
          <p:cNvSpPr txBox="1"/>
          <p:nvPr/>
        </p:nvSpPr>
        <p:spPr>
          <a:xfrm>
            <a:off x="1094594" y="1719172"/>
            <a:ext cx="6552728" cy="190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dirty="0"/>
              <a:t>Link: </a:t>
            </a:r>
            <a:r>
              <a:rPr lang="pt-BR" sz="3200" b="1" dirty="0">
                <a:solidFill>
                  <a:schemeClr val="accent3"/>
                </a:solidFill>
              </a:rPr>
              <a:t>PREÇOS E TAXAS DOS TÍTULOS PÚBLICOS</a:t>
            </a:r>
          </a:p>
        </p:txBody>
      </p:sp>
    </p:spTree>
    <p:extLst>
      <p:ext uri="{BB962C8B-B14F-4D97-AF65-F5344CB8AC3E}">
        <p14:creationId xmlns:p14="http://schemas.microsoft.com/office/powerpoint/2010/main" val="414788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/>
              <a:t>Taxas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Taxa de custódia (B3): cobrança sobre a guarda dos títulos e movimentação dos saldos de 0,2% ao ano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Taxa de administração para a corretora/banco (mais comum, hoje, é isenção)</a:t>
            </a:r>
          </a:p>
          <a:p>
            <a:pPr lvl="1">
              <a:lnSpc>
                <a:spcPct val="200000"/>
              </a:lnSpc>
            </a:pPr>
            <a:r>
              <a:rPr lang="pt-BR" sz="1800" dirty="0">
                <a:solidFill>
                  <a:srgbClr val="002060"/>
                </a:solidFill>
              </a:rPr>
              <a:t>Atualmente: isenção de taxa para investimentos menores que R$10 mil (SELIC)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29F13D-6A98-13A7-55E8-43E23DE86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" y="51470"/>
            <a:ext cx="7027436" cy="48245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055342-F2A0-689B-5103-D8595F712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39604"/>
            <a:ext cx="5725324" cy="2448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05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/>
              <a:t>Tributação Decrescente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/>
              <a:t>Tabela será usada também para CDBs e Fundos de Renda Fixa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OBS: alíquota incide apenas sobre o GANHO do período</a:t>
            </a:r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MARCAÇÃO A MERCADO</a:t>
            </a:r>
            <a:br>
              <a:rPr lang="pt-BR" dirty="0"/>
            </a:b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 ao ano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 ao ano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>
                <a:solidFill>
                  <a:srgbClr val="FF0000"/>
                </a:solidFill>
              </a:rPr>
              <a:t>Obs</a:t>
            </a:r>
            <a:r>
              <a:rPr lang="pt-BR" sz="2400" b="1" dirty="0">
                <a:solidFill>
                  <a:srgbClr val="FF0000"/>
                </a:solidFill>
              </a:rPr>
              <a:t>: calculado em dias úteis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-108520" y="89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COMO DETERMINAR O </a:t>
            </a:r>
            <a:r>
              <a:rPr lang="pt-BR" b="1" dirty="0">
                <a:solidFill>
                  <a:srgbClr val="FF0000"/>
                </a:solidFill>
              </a:rPr>
              <a:t>PREÇO</a:t>
            </a:r>
            <a:r>
              <a:rPr lang="pt-BR" dirty="0">
                <a:solidFill>
                  <a:srgbClr val="FF0000"/>
                </a:solidFill>
              </a:rPr>
              <a:t> DE UM TÍTULO?</a:t>
            </a: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Abra o arquivo em </a:t>
            </a:r>
            <a:r>
              <a:rPr lang="pt-BR" dirty="0" err="1"/>
              <a:t>excel</a:t>
            </a:r>
            <a:r>
              <a:rPr lang="pt-BR" dirty="0"/>
              <a:t> sobre MARCAÇÃO A MERCADO</a:t>
            </a:r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C99C9-68C9-2283-70CC-21425035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31590"/>
            <a:ext cx="7467600" cy="8572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/>
              <a:t>O QUE SIGNIFICA </a:t>
            </a:r>
            <a:br>
              <a:rPr lang="pt-BR" sz="3600" dirty="0"/>
            </a:br>
            <a:r>
              <a:rPr lang="pt-BR" sz="3600" dirty="0"/>
              <a:t>INVESTIR DINHEIRO?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E4936C-C907-8F83-56BD-D15E453F939F}"/>
              </a:ext>
            </a:extLst>
          </p:cNvPr>
          <p:cNvSpPr txBox="1"/>
          <p:nvPr/>
        </p:nvSpPr>
        <p:spPr>
          <a:xfrm>
            <a:off x="827584" y="2859782"/>
            <a:ext cx="7272808" cy="9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/>
              <a:t>Investir significa buscar </a:t>
            </a:r>
            <a:r>
              <a:rPr lang="pt-BR" sz="2000" b="1" i="1" dirty="0"/>
              <a:t>rentabilidade</a:t>
            </a:r>
            <a:r>
              <a:rPr lang="pt-BR" sz="2000" i="1" dirty="0"/>
              <a:t> para os ativos, assumindo (e administrando) </a:t>
            </a:r>
            <a:r>
              <a:rPr lang="pt-BR" sz="2000" b="1" i="1" dirty="0"/>
              <a:t>riscos</a:t>
            </a:r>
            <a:r>
              <a:rPr lang="pt-B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9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 no gráfico a seguir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96336" y="120359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Prefixado 2023 – Relação Inversa entre Preço e Taxa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D340F1-7212-C0CE-7AF4-C0AF68B6C47D}"/>
              </a:ext>
            </a:extLst>
          </p:cNvPr>
          <p:cNvSpPr txBox="1"/>
          <p:nvPr/>
        </p:nvSpPr>
        <p:spPr>
          <a:xfrm>
            <a:off x="971600" y="113159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Vamos analisar os títulos prefixados HOJE.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Rentabilidade dos últimos 12 meses e comportamento de PREÇO X TAXA</a:t>
            </a:r>
          </a:p>
        </p:txBody>
      </p:sp>
    </p:spTree>
    <p:extLst>
      <p:ext uri="{BB962C8B-B14F-4D97-AF65-F5344CB8AC3E}">
        <p14:creationId xmlns:p14="http://schemas.microsoft.com/office/powerpoint/2010/main" val="69295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SELIC – o que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SELIC - funcionamento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O maior montante é comprado por </a:t>
            </a:r>
            <a:r>
              <a:rPr lang="pt-BR" sz="2400" b="1" dirty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SELIC – taxa meta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0FDEC8-EFB5-E5AE-832B-1787D9E60DD7}"/>
              </a:ext>
            </a:extLst>
          </p:cNvPr>
          <p:cNvSpPr txBox="1"/>
          <p:nvPr/>
        </p:nvSpPr>
        <p:spPr>
          <a:xfrm>
            <a:off x="1475656" y="185167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3"/>
                </a:solidFill>
              </a:rPr>
              <a:t>VER SITE</a:t>
            </a:r>
            <a:r>
              <a:rPr lang="pt-BR" sz="4400" dirty="0"/>
              <a:t>: histórico Selic Meta</a:t>
            </a:r>
          </a:p>
        </p:txBody>
      </p:sp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SELIC – taxa over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3"/>
                </a:solidFill>
              </a:rPr>
              <a:t>ENTRAR NO LINK</a:t>
            </a:r>
            <a:r>
              <a:rPr lang="pt-BR" sz="3200" dirty="0"/>
              <a:t>: EVOLUÇÃO SELIC META</a:t>
            </a:r>
          </a:p>
        </p:txBody>
      </p:sp>
    </p:spTree>
    <p:extLst>
      <p:ext uri="{BB962C8B-B14F-4D97-AF65-F5344CB8AC3E}">
        <p14:creationId xmlns:p14="http://schemas.microsoft.com/office/powerpoint/2010/main" val="247782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FBD8A-1D1D-3A3C-42C6-C2F2FACF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95686"/>
            <a:ext cx="7467600" cy="857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NOSSO FOCO É EM INVESTIMENTOS </a:t>
            </a:r>
            <a:br>
              <a:rPr lang="pt-BR" dirty="0"/>
            </a:br>
            <a:r>
              <a:rPr lang="pt-BR" dirty="0"/>
              <a:t>NO </a:t>
            </a:r>
            <a:r>
              <a:rPr lang="pt-BR" b="1" dirty="0"/>
              <a:t>MERCADO FINANCEIRO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016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Títulos Indexados à Selic</a:t>
            </a:r>
            <a:br>
              <a:rPr lang="pt-BR" dirty="0"/>
            </a:b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Rentabilidade Tesouro Selic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E1C7AC7-19A0-8644-ED58-07EDBD38A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" y="161588"/>
            <a:ext cx="7297168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Títulos Indexados ao IPCA</a:t>
            </a:r>
            <a:br>
              <a:rPr lang="pt-BR" dirty="0"/>
            </a:b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Rentabilidade Tesouro IPCA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IPCA 2035 – Volatilidade ao longo de 2016</a:t>
            </a:r>
          </a:p>
          <a:p>
            <a:pPr algn="ctr"/>
            <a:r>
              <a:rPr lang="pt-BR" sz="2000" dirty="0"/>
              <a:t>Eixo da esquerda é o preço do título e o da direita a taxa real (acima do IPCA)</a:t>
            </a:r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/>
              <a:t>RESUMÃO DOS 3 TÍTULOS</a:t>
            </a:r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F8C900-D909-F41F-A939-981FE637F704}"/>
              </a:ext>
            </a:extLst>
          </p:cNvPr>
          <p:cNvSpPr txBox="1"/>
          <p:nvPr/>
        </p:nvSpPr>
        <p:spPr>
          <a:xfrm>
            <a:off x="395536" y="33950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Nosso método se dará em </a:t>
            </a:r>
            <a:r>
              <a:rPr lang="pt-BR" sz="3600" b="1" dirty="0">
                <a:solidFill>
                  <a:schemeClr val="accent3"/>
                </a:solidFill>
              </a:rPr>
              <a:t>3 passos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99F03A-E2D8-5882-7CE7-8441BC8A33EA}"/>
              </a:ext>
            </a:extLst>
          </p:cNvPr>
          <p:cNvSpPr txBox="1"/>
          <p:nvPr/>
        </p:nvSpPr>
        <p:spPr>
          <a:xfrm>
            <a:off x="683568" y="149163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1. </a:t>
            </a:r>
            <a:r>
              <a:rPr lang="pt-BR" sz="2400" b="1" dirty="0">
                <a:solidFill>
                  <a:schemeClr val="accent2"/>
                </a:solidFill>
              </a:rPr>
              <a:t>Conhecer</a:t>
            </a:r>
            <a:r>
              <a:rPr lang="pt-BR" sz="2400" dirty="0"/>
              <a:t> poucos e bons investimentos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99B577-2CDD-B89D-B01F-801602FF3431}"/>
              </a:ext>
            </a:extLst>
          </p:cNvPr>
          <p:cNvSpPr txBox="1"/>
          <p:nvPr/>
        </p:nvSpPr>
        <p:spPr>
          <a:xfrm>
            <a:off x="683568" y="238065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2. </a:t>
            </a:r>
            <a:r>
              <a:rPr lang="pt-BR" sz="2400" b="1" dirty="0">
                <a:solidFill>
                  <a:schemeClr val="accent2"/>
                </a:solidFill>
              </a:rPr>
              <a:t>Escolher</a:t>
            </a:r>
            <a:r>
              <a:rPr lang="pt-BR" sz="2400" dirty="0"/>
              <a:t> os melhores investimentos para si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6A31BF-63EE-5900-A2AA-71F354494D24}"/>
              </a:ext>
            </a:extLst>
          </p:cNvPr>
          <p:cNvSpPr txBox="1"/>
          <p:nvPr/>
        </p:nvSpPr>
        <p:spPr>
          <a:xfrm>
            <a:off x="719572" y="329183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3. </a:t>
            </a:r>
            <a:r>
              <a:rPr lang="pt-BR" sz="2400" b="1" dirty="0">
                <a:solidFill>
                  <a:schemeClr val="accent2"/>
                </a:solidFill>
              </a:rPr>
              <a:t>Gerenciar</a:t>
            </a:r>
            <a:r>
              <a:rPr lang="pt-BR" sz="2400" dirty="0"/>
              <a:t> os investimentos para a conquista de objetivos</a:t>
            </a:r>
          </a:p>
        </p:txBody>
      </p:sp>
    </p:spTree>
    <p:extLst>
      <p:ext uri="{BB962C8B-B14F-4D97-AF65-F5344CB8AC3E}">
        <p14:creationId xmlns:p14="http://schemas.microsoft.com/office/powerpoint/2010/main" val="8370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SELIC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Seu valor sempre sobe</a:t>
            </a:r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IPCA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PREFIXADO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Simulação: Site do Tesouro</a:t>
            </a:r>
            <a:br>
              <a:rPr lang="pt-BR" dirty="0"/>
            </a:br>
            <a:r>
              <a:rPr lang="pt-BR" dirty="0"/>
              <a:t>Link na nossa página</a:t>
            </a:r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/>
              <a:t>COMPRANDO TÍTULOS PELO SITE DA CORRETORA</a:t>
            </a:r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DESAFIOS DE SE INVESTIR EM TD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/>
              <a:t>Abrir conta em uma corretora</a:t>
            </a:r>
          </a:p>
          <a:p>
            <a:endParaRPr lang="pt-BR" dirty="0"/>
          </a:p>
          <a:p>
            <a:r>
              <a:rPr lang="pt-BR" sz="2800" dirty="0"/>
              <a:t>Escolher título: </a:t>
            </a:r>
            <a:r>
              <a:rPr lang="pt-BR" sz="2800" dirty="0" err="1"/>
              <a:t>pré</a:t>
            </a:r>
            <a:r>
              <a:rPr lang="pt-BR" sz="2800" dirty="0"/>
              <a:t> ou pós fixado</a:t>
            </a:r>
          </a:p>
          <a:p>
            <a:endParaRPr lang="pt-BR" sz="2800" dirty="0"/>
          </a:p>
          <a:p>
            <a:r>
              <a:rPr lang="pt-BR" sz="2800" dirty="0"/>
              <a:t>Escolher vencimento </a:t>
            </a:r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/>
              <a:t>Menores custos</a:t>
            </a:r>
          </a:p>
          <a:p>
            <a:endParaRPr lang="pt-BR" sz="3600" dirty="0"/>
          </a:p>
          <a:p>
            <a:r>
              <a:rPr lang="pt-BR" sz="3600" dirty="0"/>
              <a:t>Melhores Rentabilidades</a:t>
            </a:r>
          </a:p>
          <a:p>
            <a:endParaRPr lang="pt-BR" sz="3600" dirty="0"/>
          </a:p>
          <a:p>
            <a:r>
              <a:rPr lang="pt-BR" sz="3600" dirty="0"/>
              <a:t>Liquidez</a:t>
            </a:r>
          </a:p>
          <a:p>
            <a:endParaRPr lang="pt-BR" sz="3600" dirty="0"/>
          </a:p>
          <a:p>
            <a:r>
              <a:rPr lang="pt-BR" sz="3600" dirty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/>
              <a:t>Permite investir valores baixos </a:t>
            </a:r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20DE2E-EF4E-8D74-35CD-B47A3BCB3D1D}"/>
              </a:ext>
            </a:extLst>
          </p:cNvPr>
          <p:cNvSpPr txBox="1"/>
          <p:nvPr/>
        </p:nvSpPr>
        <p:spPr>
          <a:xfrm>
            <a:off x="1259632" y="1491630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</a:rPr>
              <a:t>Exercício</a:t>
            </a:r>
            <a:r>
              <a:rPr lang="pt-BR" sz="3200" dirty="0"/>
              <a:t>: amanhã, entre 10 e 18 horas, entrar no site do banco que você opera e verificar os títulos disponíveis. Quem sabe, comprar 1 título?</a:t>
            </a:r>
          </a:p>
        </p:txBody>
      </p:sp>
    </p:spTree>
    <p:extLst>
      <p:ext uri="{BB962C8B-B14F-4D97-AF65-F5344CB8AC3E}">
        <p14:creationId xmlns:p14="http://schemas.microsoft.com/office/powerpoint/2010/main" val="191713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0EAB65-6A5F-AC96-712E-12DDD68A34C1}"/>
              </a:ext>
            </a:extLst>
          </p:cNvPr>
          <p:cNvSpPr txBox="1"/>
          <p:nvPr/>
        </p:nvSpPr>
        <p:spPr>
          <a:xfrm>
            <a:off x="467544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1. </a:t>
            </a:r>
            <a:r>
              <a:rPr lang="pt-BR" sz="2800" b="1" dirty="0">
                <a:solidFill>
                  <a:schemeClr val="accent2"/>
                </a:solidFill>
              </a:rPr>
              <a:t>Conhecer</a:t>
            </a:r>
            <a:r>
              <a:rPr lang="pt-BR" sz="2800" dirty="0"/>
              <a:t> poucos e bons investimentos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C6E7E9-1718-FB41-2AB7-824777240A60}"/>
              </a:ext>
            </a:extLst>
          </p:cNvPr>
          <p:cNvSpPr txBox="1"/>
          <p:nvPr/>
        </p:nvSpPr>
        <p:spPr>
          <a:xfrm>
            <a:off x="683568" y="127560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Tesouro Direto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9BE2-1446-F384-0792-840F4168B932}"/>
              </a:ext>
            </a:extLst>
          </p:cNvPr>
          <p:cNvSpPr txBox="1"/>
          <p:nvPr/>
        </p:nvSpPr>
        <p:spPr>
          <a:xfrm>
            <a:off x="683568" y="185167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CDB, LCI e LCA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3D9D7E-C159-D596-31A5-7E7BC400C495}"/>
              </a:ext>
            </a:extLst>
          </p:cNvPr>
          <p:cNvSpPr txBox="1"/>
          <p:nvPr/>
        </p:nvSpPr>
        <p:spPr>
          <a:xfrm>
            <a:off x="680766" y="242773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D7EEFB-F6CC-DD83-1A38-E5BAA6EF98DD}"/>
              </a:ext>
            </a:extLst>
          </p:cNvPr>
          <p:cNvSpPr txBox="1"/>
          <p:nvPr/>
        </p:nvSpPr>
        <p:spPr>
          <a:xfrm>
            <a:off x="673608" y="3003798"/>
            <a:ext cx="37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Fundos Imobiliários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270077F-B5E9-3CA5-A784-CEBA84123267}"/>
              </a:ext>
            </a:extLst>
          </p:cNvPr>
          <p:cNvSpPr/>
          <p:nvPr/>
        </p:nvSpPr>
        <p:spPr>
          <a:xfrm>
            <a:off x="680766" y="1131590"/>
            <a:ext cx="3168352" cy="12433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3BBF56-D6BF-C4DD-F0C7-5ED7F11E3737}"/>
              </a:ext>
            </a:extLst>
          </p:cNvPr>
          <p:cNvSpPr txBox="1"/>
          <p:nvPr/>
        </p:nvSpPr>
        <p:spPr>
          <a:xfrm>
            <a:off x="3923928" y="141962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Renda Fixa: emprestar dinheiro e ganhar juros</a:t>
            </a:r>
          </a:p>
        </p:txBody>
      </p:sp>
    </p:spTree>
    <p:extLst>
      <p:ext uri="{BB962C8B-B14F-4D97-AF65-F5344CB8AC3E}">
        <p14:creationId xmlns:p14="http://schemas.microsoft.com/office/powerpoint/2010/main" val="1599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714500"/>
            <a:ext cx="8064896" cy="85725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</a:rPr>
              <a:t>PÁGINA DE ESTUDOS (SALVEM O LINK)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1CE5A4-DE96-C631-3589-FD3590234715}"/>
              </a:ext>
            </a:extLst>
          </p:cNvPr>
          <p:cNvSpPr txBox="1"/>
          <p:nvPr/>
        </p:nvSpPr>
        <p:spPr>
          <a:xfrm>
            <a:off x="1547664" y="2715766"/>
            <a:ext cx="6462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hlinkClick r:id="rId2"/>
              </a:rPr>
              <a:t>https://profelisson.com.br/curso-de-investimentos-t8/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07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38314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TESOURO DIRETO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9622"/>
            <a:ext cx="2793953" cy="1466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0505"/>
            <a:ext cx="2514759" cy="17728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7760"/>
            <a:ext cx="3057097" cy="1825616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941183" y="1095564"/>
            <a:ext cx="4214993" cy="20120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/>
              <a:t>Modalidades de Investimentos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/>
              <a:t>Renda fixa </a:t>
            </a:r>
            <a:r>
              <a:rPr lang="pt-BR" sz="2400" i="1" dirty="0"/>
              <a:t>versus </a:t>
            </a:r>
            <a:r>
              <a:rPr lang="pt-BR" sz="2400" dirty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/>
              <a:t>Renda Fixa</a:t>
            </a:r>
            <a:r>
              <a:rPr lang="pt-BR" sz="2000" dirty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/>
              <a:t>Renda Variável</a:t>
            </a:r>
            <a:r>
              <a:rPr lang="pt-BR" sz="2000" dirty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/>
              <a:t>Renda fixa: prefixados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/>
              <a:t>Exemplo: até 2022 irá ganhar 10% ao ano sobre o capital investido</a:t>
            </a:r>
            <a:endParaRPr lang="pt-BR" sz="2000" dirty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1043</TotalTime>
  <Words>1028</Words>
  <Application>Microsoft Office PowerPoint</Application>
  <PresentationFormat>Apresentação na tela (16:9)</PresentationFormat>
  <Paragraphs>151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 TESOURO DIRETO</vt:lpstr>
      <vt:lpstr>O QUE SIGNIFICA  INVESTIR DINHEIRO?</vt:lpstr>
      <vt:lpstr>NOSSO FOCO É EM INVESTIMENTOS  NO MERCADO FINANCEIRO.</vt:lpstr>
      <vt:lpstr>Apresentação do PowerPoint</vt:lpstr>
      <vt:lpstr>Apresentação do PowerPoint</vt:lpstr>
      <vt:lpstr>PÁGINA DE ESTUDOS (SALVEM O LINK)</vt:lpstr>
      <vt:lpstr>TESOURO DIRETO</vt:lpstr>
      <vt:lpstr>Modalidades de Investimentos</vt:lpstr>
      <vt:lpstr>Renda fixa: prefixados</vt:lpstr>
      <vt:lpstr>Renda fixa: pós-fixados</vt:lpstr>
      <vt:lpstr>Apresentação do PowerPoint</vt:lpstr>
      <vt:lpstr>Taxas</vt:lpstr>
      <vt:lpstr>Apresentação do PowerPoint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TAXA DE JUROS - SELIC</vt:lpstr>
      <vt:lpstr>SELIC – o que é?</vt:lpstr>
      <vt:lpstr>SELIC - funcionamento</vt:lpstr>
      <vt:lpstr>SELIC – taxa meta</vt:lpstr>
      <vt:lpstr>Apresentação do PowerPoint</vt:lpstr>
      <vt:lpstr>SELIC – taxa over</vt:lpstr>
      <vt:lpstr>Apresentação do PowerPoint</vt:lpstr>
      <vt:lpstr>Títulos Indexados à Selic O oposto dos prefixados</vt:lpstr>
      <vt:lpstr>Rentabilidade Tesouro Selic</vt:lpstr>
      <vt:lpstr>Apresentação do PowerPoint</vt:lpstr>
      <vt:lpstr>INFLAÇÃO</vt:lpstr>
      <vt:lpstr>Apresentação do PowerPoint</vt:lpstr>
      <vt:lpstr>Títulos Indexados ao IPCA Volatilidade e Proteção</vt:lpstr>
      <vt:lpstr>Rentabilidade Tesouro IPCA</vt:lpstr>
      <vt:lpstr>Apresentação do PowerPoint</vt:lpstr>
      <vt:lpstr>Apresentação do PowerPoint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</cp:lastModifiedBy>
  <cp:revision>59</cp:revision>
  <dcterms:created xsi:type="dcterms:W3CDTF">2014-03-20T11:04:22Z</dcterms:created>
  <dcterms:modified xsi:type="dcterms:W3CDTF">2024-01-15T21:39:27Z</dcterms:modified>
</cp:coreProperties>
</file>