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7"/>
  </p:notesMasterIdLst>
  <p:sldIdLst>
    <p:sldId id="277" r:id="rId2"/>
    <p:sldId id="500" r:id="rId3"/>
    <p:sldId id="451" r:id="rId4"/>
    <p:sldId id="452" r:id="rId5"/>
    <p:sldId id="458" r:id="rId6"/>
    <p:sldId id="459" r:id="rId7"/>
    <p:sldId id="460" r:id="rId8"/>
    <p:sldId id="472" r:id="rId9"/>
    <p:sldId id="461" r:id="rId10"/>
    <p:sldId id="462" r:id="rId11"/>
    <p:sldId id="463" r:id="rId12"/>
    <p:sldId id="464" r:id="rId13"/>
    <p:sldId id="498" r:id="rId14"/>
    <p:sldId id="501" r:id="rId15"/>
    <p:sldId id="505" r:id="rId16"/>
    <p:sldId id="504" r:id="rId17"/>
    <p:sldId id="506" r:id="rId18"/>
    <p:sldId id="502" r:id="rId19"/>
    <p:sldId id="503" r:id="rId20"/>
    <p:sldId id="465" r:id="rId21"/>
    <p:sldId id="507" r:id="rId22"/>
    <p:sldId id="480" r:id="rId23"/>
    <p:sldId id="481" r:id="rId24"/>
    <p:sldId id="482" r:id="rId25"/>
    <p:sldId id="485" r:id="rId26"/>
    <p:sldId id="488" r:id="rId27"/>
    <p:sldId id="489" r:id="rId28"/>
    <p:sldId id="490" r:id="rId29"/>
    <p:sldId id="281" r:id="rId30"/>
    <p:sldId id="282" r:id="rId31"/>
    <p:sldId id="283" r:id="rId32"/>
    <p:sldId id="284" r:id="rId33"/>
    <p:sldId id="285" r:id="rId34"/>
    <p:sldId id="288" r:id="rId35"/>
    <p:sldId id="300" r:id="rId36"/>
  </p:sldIdLst>
  <p:sldSz cx="9144000" cy="5143500" type="screen16x9"/>
  <p:notesSz cx="6858000" cy="9144000"/>
  <p:defaultTextStyle>
    <a:defPPr>
      <a:defRPr lang="pt-BR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846" y="78"/>
      </p:cViewPr>
      <p:guideLst>
        <p:guide orient="horz" pos="1620"/>
        <p:guide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Pasta2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Pasta2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b="1"/>
              <a:t>PREÇO DIÁRIOS</a:t>
            </a:r>
            <a:r>
              <a:rPr lang="pt-BR" b="1" baseline="0"/>
              <a:t> - Títulos PREFIXADOS 2023</a:t>
            </a:r>
            <a:endParaRPr lang="pt-BR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Plan1!$A$3:$A$224</c:f>
              <c:strCache>
                <c:ptCount val="222"/>
                <c:pt idx="0">
                  <c:v>10/02/2020</c:v>
                </c:pt>
                <c:pt idx="1">
                  <c:v>11/02/2020</c:v>
                </c:pt>
                <c:pt idx="2">
                  <c:v>12/02/2020</c:v>
                </c:pt>
                <c:pt idx="3">
                  <c:v>13/02/2020</c:v>
                </c:pt>
                <c:pt idx="4">
                  <c:v>14/02/2020</c:v>
                </c:pt>
                <c:pt idx="5">
                  <c:v>17/02/2020</c:v>
                </c:pt>
                <c:pt idx="6">
                  <c:v>18/02/2020</c:v>
                </c:pt>
                <c:pt idx="7">
                  <c:v>19/02/2020</c:v>
                </c:pt>
                <c:pt idx="8">
                  <c:v>20/02/2020</c:v>
                </c:pt>
                <c:pt idx="9">
                  <c:v>21/02/2020</c:v>
                </c:pt>
                <c:pt idx="10">
                  <c:v>26/02/2020</c:v>
                </c:pt>
                <c:pt idx="11">
                  <c:v>27/02/2020</c:v>
                </c:pt>
                <c:pt idx="12">
                  <c:v>28/02/2020</c:v>
                </c:pt>
                <c:pt idx="13">
                  <c:v>02/03/2020</c:v>
                </c:pt>
                <c:pt idx="14">
                  <c:v>03/03/2020</c:v>
                </c:pt>
                <c:pt idx="15">
                  <c:v>04/03/2020</c:v>
                </c:pt>
                <c:pt idx="16">
                  <c:v>05/03/2020</c:v>
                </c:pt>
                <c:pt idx="17">
                  <c:v>06/03/2020</c:v>
                </c:pt>
                <c:pt idx="18">
                  <c:v>09/03/2020</c:v>
                </c:pt>
                <c:pt idx="19">
                  <c:v>10/03/2020</c:v>
                </c:pt>
                <c:pt idx="20">
                  <c:v>11/03/2020</c:v>
                </c:pt>
                <c:pt idx="21">
                  <c:v>12/03/2020</c:v>
                </c:pt>
                <c:pt idx="22">
                  <c:v>13/03/2020</c:v>
                </c:pt>
                <c:pt idx="23">
                  <c:v>16/03/2020</c:v>
                </c:pt>
                <c:pt idx="24">
                  <c:v>17/03/2020</c:v>
                </c:pt>
                <c:pt idx="25">
                  <c:v>18/03/2020</c:v>
                </c:pt>
                <c:pt idx="26">
                  <c:v>19/03/2020</c:v>
                </c:pt>
                <c:pt idx="27">
                  <c:v>20/03/2020</c:v>
                </c:pt>
                <c:pt idx="28">
                  <c:v>23/03/2020</c:v>
                </c:pt>
                <c:pt idx="29">
                  <c:v>24/03/2020</c:v>
                </c:pt>
                <c:pt idx="30">
                  <c:v>25/03/2020</c:v>
                </c:pt>
                <c:pt idx="31">
                  <c:v>26/03/2020</c:v>
                </c:pt>
                <c:pt idx="32">
                  <c:v>27/03/2020</c:v>
                </c:pt>
                <c:pt idx="33">
                  <c:v>30/03/2020</c:v>
                </c:pt>
                <c:pt idx="34">
                  <c:v>31/03/2020</c:v>
                </c:pt>
                <c:pt idx="35">
                  <c:v>01/04/2020</c:v>
                </c:pt>
                <c:pt idx="36">
                  <c:v>02/04/2020</c:v>
                </c:pt>
                <c:pt idx="37">
                  <c:v>03/04/2020</c:v>
                </c:pt>
                <c:pt idx="38">
                  <c:v>06/04/2020</c:v>
                </c:pt>
                <c:pt idx="39">
                  <c:v>07/04/2020</c:v>
                </c:pt>
                <c:pt idx="40">
                  <c:v>08/04/2020</c:v>
                </c:pt>
                <c:pt idx="41">
                  <c:v>09/04/2020</c:v>
                </c:pt>
                <c:pt idx="42">
                  <c:v>13/04/2020</c:v>
                </c:pt>
                <c:pt idx="43">
                  <c:v>14/04/2020</c:v>
                </c:pt>
                <c:pt idx="44">
                  <c:v>15/04/2020</c:v>
                </c:pt>
                <c:pt idx="45">
                  <c:v>16/04/2020</c:v>
                </c:pt>
                <c:pt idx="46">
                  <c:v>17/04/2020</c:v>
                </c:pt>
                <c:pt idx="47">
                  <c:v>20/04/2020</c:v>
                </c:pt>
                <c:pt idx="48">
                  <c:v>22/04/2020</c:v>
                </c:pt>
                <c:pt idx="49">
                  <c:v>23/04/2020</c:v>
                </c:pt>
                <c:pt idx="50">
                  <c:v>24/04/2020</c:v>
                </c:pt>
                <c:pt idx="51">
                  <c:v>27/04/2020</c:v>
                </c:pt>
                <c:pt idx="52">
                  <c:v>28/04/2020</c:v>
                </c:pt>
                <c:pt idx="53">
                  <c:v>29/04/2020</c:v>
                </c:pt>
                <c:pt idx="54">
                  <c:v>30/04/2020</c:v>
                </c:pt>
                <c:pt idx="55">
                  <c:v>04/05/2020</c:v>
                </c:pt>
                <c:pt idx="56">
                  <c:v>05/05/2020</c:v>
                </c:pt>
                <c:pt idx="57">
                  <c:v>06/05/2020</c:v>
                </c:pt>
                <c:pt idx="58">
                  <c:v>07/05/2020</c:v>
                </c:pt>
                <c:pt idx="59">
                  <c:v>08/05/2020</c:v>
                </c:pt>
                <c:pt idx="60">
                  <c:v>11/05/2020</c:v>
                </c:pt>
                <c:pt idx="61">
                  <c:v>12/05/2020</c:v>
                </c:pt>
                <c:pt idx="62">
                  <c:v>13/05/2020</c:v>
                </c:pt>
                <c:pt idx="63">
                  <c:v>14/05/2020</c:v>
                </c:pt>
                <c:pt idx="64">
                  <c:v>15/05/2020</c:v>
                </c:pt>
                <c:pt idx="65">
                  <c:v>18/05/2020</c:v>
                </c:pt>
                <c:pt idx="66">
                  <c:v>19/05/2020</c:v>
                </c:pt>
                <c:pt idx="67">
                  <c:v>20/05/2020</c:v>
                </c:pt>
                <c:pt idx="68">
                  <c:v>21/05/2020</c:v>
                </c:pt>
                <c:pt idx="69">
                  <c:v>22/05/2020</c:v>
                </c:pt>
                <c:pt idx="70">
                  <c:v>25/05/2020</c:v>
                </c:pt>
                <c:pt idx="71">
                  <c:v>26/05/2020</c:v>
                </c:pt>
                <c:pt idx="72">
                  <c:v>27/05/2020</c:v>
                </c:pt>
                <c:pt idx="73">
                  <c:v>28/05/2020</c:v>
                </c:pt>
                <c:pt idx="74">
                  <c:v>29/05/2020</c:v>
                </c:pt>
                <c:pt idx="75">
                  <c:v>01/06/2020</c:v>
                </c:pt>
                <c:pt idx="76">
                  <c:v>02/06/2020</c:v>
                </c:pt>
                <c:pt idx="77">
                  <c:v>03/06/2020</c:v>
                </c:pt>
                <c:pt idx="78">
                  <c:v>04/06/2020</c:v>
                </c:pt>
                <c:pt idx="79">
                  <c:v>05/06/2020</c:v>
                </c:pt>
                <c:pt idx="80">
                  <c:v>08/06/2020</c:v>
                </c:pt>
                <c:pt idx="81">
                  <c:v>09/06/2020</c:v>
                </c:pt>
                <c:pt idx="82">
                  <c:v>10/06/2020</c:v>
                </c:pt>
                <c:pt idx="83">
                  <c:v>12/06/2020</c:v>
                </c:pt>
                <c:pt idx="84">
                  <c:v>15/06/2020</c:v>
                </c:pt>
                <c:pt idx="85">
                  <c:v>16/06/2020</c:v>
                </c:pt>
                <c:pt idx="86">
                  <c:v>17/06/2020</c:v>
                </c:pt>
                <c:pt idx="87">
                  <c:v>18/06/2020</c:v>
                </c:pt>
                <c:pt idx="88">
                  <c:v>19/06/2020</c:v>
                </c:pt>
                <c:pt idx="89">
                  <c:v>22/06/2020</c:v>
                </c:pt>
                <c:pt idx="90">
                  <c:v>23/06/2020</c:v>
                </c:pt>
                <c:pt idx="91">
                  <c:v>24/06/2020</c:v>
                </c:pt>
                <c:pt idx="92">
                  <c:v>25/06/2020</c:v>
                </c:pt>
                <c:pt idx="93">
                  <c:v>26/06/2020</c:v>
                </c:pt>
                <c:pt idx="94">
                  <c:v>29/06/2020</c:v>
                </c:pt>
                <c:pt idx="95">
                  <c:v>30/06/2020</c:v>
                </c:pt>
                <c:pt idx="96">
                  <c:v>01/07/2020</c:v>
                </c:pt>
                <c:pt idx="97">
                  <c:v>02/07/2020</c:v>
                </c:pt>
                <c:pt idx="98">
                  <c:v>03/07/2020</c:v>
                </c:pt>
                <c:pt idx="99">
                  <c:v>06/07/2020</c:v>
                </c:pt>
                <c:pt idx="100">
                  <c:v>07/07/2020</c:v>
                </c:pt>
                <c:pt idx="101">
                  <c:v>08/07/2020</c:v>
                </c:pt>
                <c:pt idx="102">
                  <c:v>09/07/2020</c:v>
                </c:pt>
                <c:pt idx="103">
                  <c:v>10/07/2020</c:v>
                </c:pt>
                <c:pt idx="104">
                  <c:v>13/07/2020</c:v>
                </c:pt>
                <c:pt idx="105">
                  <c:v>14/07/2020</c:v>
                </c:pt>
                <c:pt idx="106">
                  <c:v>15/07/2020</c:v>
                </c:pt>
                <c:pt idx="107">
                  <c:v>16/07/2020</c:v>
                </c:pt>
                <c:pt idx="108">
                  <c:v>17/07/2020</c:v>
                </c:pt>
                <c:pt idx="109">
                  <c:v>20/07/2020</c:v>
                </c:pt>
                <c:pt idx="110">
                  <c:v>21/07/2020</c:v>
                </c:pt>
                <c:pt idx="111">
                  <c:v>22/07/2020</c:v>
                </c:pt>
                <c:pt idx="112">
                  <c:v>23/07/2020</c:v>
                </c:pt>
                <c:pt idx="113">
                  <c:v>24/07/2020</c:v>
                </c:pt>
                <c:pt idx="114">
                  <c:v>27/07/2020</c:v>
                </c:pt>
                <c:pt idx="115">
                  <c:v>28/07/2020</c:v>
                </c:pt>
                <c:pt idx="116">
                  <c:v>29/07/2020</c:v>
                </c:pt>
                <c:pt idx="117">
                  <c:v>30/07/2020</c:v>
                </c:pt>
                <c:pt idx="118">
                  <c:v>31/07/2020</c:v>
                </c:pt>
                <c:pt idx="119">
                  <c:v>03/08/2020</c:v>
                </c:pt>
                <c:pt idx="120">
                  <c:v>04/08/2020</c:v>
                </c:pt>
                <c:pt idx="121">
                  <c:v>05/08/2020</c:v>
                </c:pt>
                <c:pt idx="122">
                  <c:v>06/08/2020</c:v>
                </c:pt>
                <c:pt idx="123">
                  <c:v>07/08/2020</c:v>
                </c:pt>
                <c:pt idx="124">
                  <c:v>10/08/2020</c:v>
                </c:pt>
                <c:pt idx="125">
                  <c:v>11/08/2020</c:v>
                </c:pt>
                <c:pt idx="126">
                  <c:v>12/08/2020</c:v>
                </c:pt>
                <c:pt idx="127">
                  <c:v>13/08/2020</c:v>
                </c:pt>
                <c:pt idx="128">
                  <c:v>14/08/2020</c:v>
                </c:pt>
                <c:pt idx="129">
                  <c:v>17/08/2020</c:v>
                </c:pt>
                <c:pt idx="130">
                  <c:v>18/08/2020</c:v>
                </c:pt>
                <c:pt idx="131">
                  <c:v>19/08/2020</c:v>
                </c:pt>
                <c:pt idx="132">
                  <c:v>20/08/2020</c:v>
                </c:pt>
                <c:pt idx="133">
                  <c:v>21/08/2020</c:v>
                </c:pt>
                <c:pt idx="134">
                  <c:v>24/08/2020</c:v>
                </c:pt>
                <c:pt idx="135">
                  <c:v>25/08/2020</c:v>
                </c:pt>
                <c:pt idx="136">
                  <c:v>26/08/2020</c:v>
                </c:pt>
                <c:pt idx="137">
                  <c:v>27/08/2020</c:v>
                </c:pt>
                <c:pt idx="138">
                  <c:v>28/08/2020</c:v>
                </c:pt>
                <c:pt idx="139">
                  <c:v>31/08/2020</c:v>
                </c:pt>
                <c:pt idx="140">
                  <c:v>01/09/2020</c:v>
                </c:pt>
                <c:pt idx="141">
                  <c:v>02/09/2020</c:v>
                </c:pt>
                <c:pt idx="142">
                  <c:v>03/09/2020</c:v>
                </c:pt>
                <c:pt idx="143">
                  <c:v>04/09/2020</c:v>
                </c:pt>
                <c:pt idx="144">
                  <c:v>08/09/2020</c:v>
                </c:pt>
                <c:pt idx="145">
                  <c:v>09/09/2020</c:v>
                </c:pt>
                <c:pt idx="146">
                  <c:v>10/09/2020</c:v>
                </c:pt>
                <c:pt idx="147">
                  <c:v>11/09/2020</c:v>
                </c:pt>
                <c:pt idx="148">
                  <c:v>14/09/2020</c:v>
                </c:pt>
                <c:pt idx="149">
                  <c:v>15/09/2020</c:v>
                </c:pt>
                <c:pt idx="150">
                  <c:v>16/09/2020</c:v>
                </c:pt>
                <c:pt idx="151">
                  <c:v>17/09/2020</c:v>
                </c:pt>
                <c:pt idx="152">
                  <c:v>18/09/2020</c:v>
                </c:pt>
                <c:pt idx="153">
                  <c:v>21/09/2020</c:v>
                </c:pt>
                <c:pt idx="154">
                  <c:v>22/09/2020</c:v>
                </c:pt>
                <c:pt idx="155">
                  <c:v>23/09/2020</c:v>
                </c:pt>
                <c:pt idx="156">
                  <c:v>24/09/2020</c:v>
                </c:pt>
                <c:pt idx="157">
                  <c:v>25/09/2020</c:v>
                </c:pt>
                <c:pt idx="158">
                  <c:v>28/09/2020</c:v>
                </c:pt>
                <c:pt idx="159">
                  <c:v>29/09/2020</c:v>
                </c:pt>
                <c:pt idx="160">
                  <c:v>30/09/2020</c:v>
                </c:pt>
                <c:pt idx="161">
                  <c:v>01/10/2020</c:v>
                </c:pt>
                <c:pt idx="162">
                  <c:v>02/10/2020</c:v>
                </c:pt>
                <c:pt idx="163">
                  <c:v>05/10/2020</c:v>
                </c:pt>
                <c:pt idx="164">
                  <c:v>06/10/2020</c:v>
                </c:pt>
                <c:pt idx="165">
                  <c:v>07/10/2020</c:v>
                </c:pt>
                <c:pt idx="166">
                  <c:v>08/10/2020</c:v>
                </c:pt>
                <c:pt idx="167">
                  <c:v>09/10/2020</c:v>
                </c:pt>
                <c:pt idx="168">
                  <c:v>13/10/2020</c:v>
                </c:pt>
                <c:pt idx="169">
                  <c:v>14/10/2020</c:v>
                </c:pt>
                <c:pt idx="170">
                  <c:v>15/10/2020</c:v>
                </c:pt>
                <c:pt idx="171">
                  <c:v>16/10/2020</c:v>
                </c:pt>
                <c:pt idx="172">
                  <c:v>19/10/2020</c:v>
                </c:pt>
                <c:pt idx="173">
                  <c:v>20/10/2020</c:v>
                </c:pt>
                <c:pt idx="174">
                  <c:v>21/10/2020</c:v>
                </c:pt>
                <c:pt idx="175">
                  <c:v>22/10/2020</c:v>
                </c:pt>
                <c:pt idx="176">
                  <c:v>23/10/2020</c:v>
                </c:pt>
                <c:pt idx="177">
                  <c:v>26/10/2020</c:v>
                </c:pt>
                <c:pt idx="178">
                  <c:v>27/10/2020</c:v>
                </c:pt>
                <c:pt idx="179">
                  <c:v>28/10/2020</c:v>
                </c:pt>
                <c:pt idx="180">
                  <c:v>29/10/2020</c:v>
                </c:pt>
                <c:pt idx="181">
                  <c:v>30/10/2020</c:v>
                </c:pt>
                <c:pt idx="182">
                  <c:v>03/11/2020</c:v>
                </c:pt>
                <c:pt idx="183">
                  <c:v>04/11/2020</c:v>
                </c:pt>
                <c:pt idx="184">
                  <c:v>05/11/2020</c:v>
                </c:pt>
                <c:pt idx="185">
                  <c:v>06/11/2020</c:v>
                </c:pt>
                <c:pt idx="186">
                  <c:v>09/11/2020</c:v>
                </c:pt>
                <c:pt idx="187">
                  <c:v>10/11/2020</c:v>
                </c:pt>
                <c:pt idx="188">
                  <c:v>11/11/2020</c:v>
                </c:pt>
                <c:pt idx="189">
                  <c:v>12/11/2020</c:v>
                </c:pt>
                <c:pt idx="190">
                  <c:v>13/11/2020</c:v>
                </c:pt>
                <c:pt idx="191">
                  <c:v>16/11/2020</c:v>
                </c:pt>
                <c:pt idx="192">
                  <c:v>17/11/2020</c:v>
                </c:pt>
                <c:pt idx="193">
                  <c:v>18/11/2020</c:v>
                </c:pt>
                <c:pt idx="194">
                  <c:v>19/11/2020</c:v>
                </c:pt>
                <c:pt idx="195">
                  <c:v>20/11/2020</c:v>
                </c:pt>
                <c:pt idx="196">
                  <c:v>23/11/2020</c:v>
                </c:pt>
                <c:pt idx="197">
                  <c:v>24/11/2020</c:v>
                </c:pt>
                <c:pt idx="198">
                  <c:v>25/11/2020</c:v>
                </c:pt>
                <c:pt idx="199">
                  <c:v>26/11/2020</c:v>
                </c:pt>
                <c:pt idx="200">
                  <c:v>27/11/2020</c:v>
                </c:pt>
                <c:pt idx="201">
                  <c:v>30/11/2020</c:v>
                </c:pt>
                <c:pt idx="202">
                  <c:v>01/12/2020</c:v>
                </c:pt>
                <c:pt idx="203">
                  <c:v>02/12/2020</c:v>
                </c:pt>
                <c:pt idx="204">
                  <c:v>03/12/2020</c:v>
                </c:pt>
                <c:pt idx="205">
                  <c:v>04/12/2020</c:v>
                </c:pt>
                <c:pt idx="206">
                  <c:v>07/12/2020</c:v>
                </c:pt>
                <c:pt idx="207">
                  <c:v>08/12/2020</c:v>
                </c:pt>
                <c:pt idx="208">
                  <c:v>09/12/2020</c:v>
                </c:pt>
                <c:pt idx="209">
                  <c:v>10/12/2020</c:v>
                </c:pt>
                <c:pt idx="210">
                  <c:v>11/12/2020</c:v>
                </c:pt>
                <c:pt idx="211">
                  <c:v>14/12/2020</c:v>
                </c:pt>
                <c:pt idx="212">
                  <c:v>15/12/2020</c:v>
                </c:pt>
                <c:pt idx="213">
                  <c:v>16/12/2020</c:v>
                </c:pt>
                <c:pt idx="214">
                  <c:v>17/12/2020</c:v>
                </c:pt>
                <c:pt idx="215">
                  <c:v>18/12/2020</c:v>
                </c:pt>
                <c:pt idx="216">
                  <c:v>21/12/2020</c:v>
                </c:pt>
                <c:pt idx="217">
                  <c:v>22/12/2020</c:v>
                </c:pt>
                <c:pt idx="218">
                  <c:v>23/12/2020</c:v>
                </c:pt>
                <c:pt idx="219">
                  <c:v>28/12/2020</c:v>
                </c:pt>
                <c:pt idx="220">
                  <c:v>29/12/2020</c:v>
                </c:pt>
                <c:pt idx="221">
                  <c:v>30/12/2020</c:v>
                </c:pt>
              </c:strCache>
            </c:strRef>
          </c:cat>
          <c:val>
            <c:numRef>
              <c:f>Plan1!$C$3:$C$224</c:f>
              <c:numCache>
                <c:formatCode>#,##0.00</c:formatCode>
                <c:ptCount val="222"/>
                <c:pt idx="0">
                  <c:v>857.47</c:v>
                </c:pt>
                <c:pt idx="1">
                  <c:v>858.82</c:v>
                </c:pt>
                <c:pt idx="2">
                  <c:v>860.41</c:v>
                </c:pt>
                <c:pt idx="3">
                  <c:v>859.88</c:v>
                </c:pt>
                <c:pt idx="4">
                  <c:v>861.46</c:v>
                </c:pt>
                <c:pt idx="5">
                  <c:v>863.05</c:v>
                </c:pt>
                <c:pt idx="6">
                  <c:v>863.46</c:v>
                </c:pt>
                <c:pt idx="7">
                  <c:v>863.4</c:v>
                </c:pt>
                <c:pt idx="8">
                  <c:v>864.98</c:v>
                </c:pt>
                <c:pt idx="9">
                  <c:v>864.69</c:v>
                </c:pt>
                <c:pt idx="10">
                  <c:v>863.23</c:v>
                </c:pt>
                <c:pt idx="11">
                  <c:v>861.32</c:v>
                </c:pt>
                <c:pt idx="12">
                  <c:v>863.12</c:v>
                </c:pt>
                <c:pt idx="13">
                  <c:v>871.46</c:v>
                </c:pt>
                <c:pt idx="14">
                  <c:v>870.22</c:v>
                </c:pt>
                <c:pt idx="15">
                  <c:v>876.49</c:v>
                </c:pt>
                <c:pt idx="16">
                  <c:v>875.24</c:v>
                </c:pt>
                <c:pt idx="17">
                  <c:v>864.48</c:v>
                </c:pt>
                <c:pt idx="18">
                  <c:v>865.34</c:v>
                </c:pt>
                <c:pt idx="19">
                  <c:v>866.44</c:v>
                </c:pt>
                <c:pt idx="20">
                  <c:v>868</c:v>
                </c:pt>
                <c:pt idx="21">
                  <c:v>822.39</c:v>
                </c:pt>
                <c:pt idx="22">
                  <c:v>845.29</c:v>
                </c:pt>
                <c:pt idx="23">
                  <c:v>842.17</c:v>
                </c:pt>
                <c:pt idx="24">
                  <c:v>855.74</c:v>
                </c:pt>
                <c:pt idx="25">
                  <c:v>845.01</c:v>
                </c:pt>
                <c:pt idx="26">
                  <c:v>813.81</c:v>
                </c:pt>
                <c:pt idx="27">
                  <c:v>837.53</c:v>
                </c:pt>
                <c:pt idx="28">
                  <c:v>833.41</c:v>
                </c:pt>
                <c:pt idx="29">
                  <c:v>831.05</c:v>
                </c:pt>
                <c:pt idx="30">
                  <c:v>836.87</c:v>
                </c:pt>
                <c:pt idx="31">
                  <c:v>850.85</c:v>
                </c:pt>
                <c:pt idx="32">
                  <c:v>857.93</c:v>
                </c:pt>
                <c:pt idx="33">
                  <c:v>863.49</c:v>
                </c:pt>
                <c:pt idx="34">
                  <c:v>865.02</c:v>
                </c:pt>
                <c:pt idx="35">
                  <c:v>864.31</c:v>
                </c:pt>
                <c:pt idx="36">
                  <c:v>866.74</c:v>
                </c:pt>
                <c:pt idx="37">
                  <c:v>866.69</c:v>
                </c:pt>
                <c:pt idx="38">
                  <c:v>865.53</c:v>
                </c:pt>
                <c:pt idx="39">
                  <c:v>867.5</c:v>
                </c:pt>
                <c:pt idx="40">
                  <c:v>866.78</c:v>
                </c:pt>
                <c:pt idx="41">
                  <c:v>871.67</c:v>
                </c:pt>
                <c:pt idx="42">
                  <c:v>876.35</c:v>
                </c:pt>
                <c:pt idx="43">
                  <c:v>879.7</c:v>
                </c:pt>
                <c:pt idx="44">
                  <c:v>880.77</c:v>
                </c:pt>
                <c:pt idx="45">
                  <c:v>883.2</c:v>
                </c:pt>
                <c:pt idx="46">
                  <c:v>886.1</c:v>
                </c:pt>
                <c:pt idx="47">
                  <c:v>883.98</c:v>
                </c:pt>
                <c:pt idx="48">
                  <c:v>894.43</c:v>
                </c:pt>
                <c:pt idx="49">
                  <c:v>892.51</c:v>
                </c:pt>
                <c:pt idx="50">
                  <c:v>882.66</c:v>
                </c:pt>
                <c:pt idx="51">
                  <c:v>870.1</c:v>
                </c:pt>
                <c:pt idx="52">
                  <c:v>870.28</c:v>
                </c:pt>
                <c:pt idx="53">
                  <c:v>880.23</c:v>
                </c:pt>
                <c:pt idx="54">
                  <c:v>881.52</c:v>
                </c:pt>
                <c:pt idx="55">
                  <c:v>878.56</c:v>
                </c:pt>
                <c:pt idx="56">
                  <c:v>884.31</c:v>
                </c:pt>
                <c:pt idx="57">
                  <c:v>882.24</c:v>
                </c:pt>
                <c:pt idx="58">
                  <c:v>890.25</c:v>
                </c:pt>
                <c:pt idx="59">
                  <c:v>888.83</c:v>
                </c:pt>
                <c:pt idx="60">
                  <c:v>889.21</c:v>
                </c:pt>
                <c:pt idx="61">
                  <c:v>892.51</c:v>
                </c:pt>
                <c:pt idx="62">
                  <c:v>887.96</c:v>
                </c:pt>
                <c:pt idx="63">
                  <c:v>879.92</c:v>
                </c:pt>
                <c:pt idx="64">
                  <c:v>884.5</c:v>
                </c:pt>
                <c:pt idx="65">
                  <c:v>887.55</c:v>
                </c:pt>
                <c:pt idx="66">
                  <c:v>889.93</c:v>
                </c:pt>
                <c:pt idx="67">
                  <c:v>890.53</c:v>
                </c:pt>
                <c:pt idx="68">
                  <c:v>888.91</c:v>
                </c:pt>
                <c:pt idx="69">
                  <c:v>890.84</c:v>
                </c:pt>
                <c:pt idx="70">
                  <c:v>893.44</c:v>
                </c:pt>
                <c:pt idx="71">
                  <c:v>897.16</c:v>
                </c:pt>
                <c:pt idx="72">
                  <c:v>895.08</c:v>
                </c:pt>
                <c:pt idx="73">
                  <c:v>895.46</c:v>
                </c:pt>
                <c:pt idx="74">
                  <c:v>897.38</c:v>
                </c:pt>
                <c:pt idx="75">
                  <c:v>898.2</c:v>
                </c:pt>
                <c:pt idx="76">
                  <c:v>899.24</c:v>
                </c:pt>
                <c:pt idx="77">
                  <c:v>902.5</c:v>
                </c:pt>
                <c:pt idx="78">
                  <c:v>901.75</c:v>
                </c:pt>
                <c:pt idx="79">
                  <c:v>903.01</c:v>
                </c:pt>
                <c:pt idx="80">
                  <c:v>898.72</c:v>
                </c:pt>
                <c:pt idx="81">
                  <c:v>897.33</c:v>
                </c:pt>
                <c:pt idx="82">
                  <c:v>898.58</c:v>
                </c:pt>
                <c:pt idx="83">
                  <c:v>902.03</c:v>
                </c:pt>
                <c:pt idx="84">
                  <c:v>899.97</c:v>
                </c:pt>
                <c:pt idx="85">
                  <c:v>902.1</c:v>
                </c:pt>
                <c:pt idx="86">
                  <c:v>901.15</c:v>
                </c:pt>
                <c:pt idx="87">
                  <c:v>901.08</c:v>
                </c:pt>
                <c:pt idx="88">
                  <c:v>899.91</c:v>
                </c:pt>
                <c:pt idx="89">
                  <c:v>901.59</c:v>
                </c:pt>
                <c:pt idx="90">
                  <c:v>901.52</c:v>
                </c:pt>
                <c:pt idx="91">
                  <c:v>902.1</c:v>
                </c:pt>
                <c:pt idx="92">
                  <c:v>900.29</c:v>
                </c:pt>
                <c:pt idx="93">
                  <c:v>902.18</c:v>
                </c:pt>
                <c:pt idx="94">
                  <c:v>902.54</c:v>
                </c:pt>
                <c:pt idx="95">
                  <c:v>903.99</c:v>
                </c:pt>
                <c:pt idx="96">
                  <c:v>905.43</c:v>
                </c:pt>
                <c:pt idx="97">
                  <c:v>906.88</c:v>
                </c:pt>
                <c:pt idx="98">
                  <c:v>906.59</c:v>
                </c:pt>
                <c:pt idx="99">
                  <c:v>907.16</c:v>
                </c:pt>
                <c:pt idx="100">
                  <c:v>906.01</c:v>
                </c:pt>
                <c:pt idx="101">
                  <c:v>904.43</c:v>
                </c:pt>
                <c:pt idx="102">
                  <c:v>902.21</c:v>
                </c:pt>
                <c:pt idx="103">
                  <c:v>903.43</c:v>
                </c:pt>
                <c:pt idx="104">
                  <c:v>905.08</c:v>
                </c:pt>
                <c:pt idx="105">
                  <c:v>904.37</c:v>
                </c:pt>
                <c:pt idx="106">
                  <c:v>904.73</c:v>
                </c:pt>
                <c:pt idx="107">
                  <c:v>904.02</c:v>
                </c:pt>
                <c:pt idx="108">
                  <c:v>905.87</c:v>
                </c:pt>
                <c:pt idx="109">
                  <c:v>906.87</c:v>
                </c:pt>
                <c:pt idx="110">
                  <c:v>907.44</c:v>
                </c:pt>
                <c:pt idx="111">
                  <c:v>906.1</c:v>
                </c:pt>
                <c:pt idx="112">
                  <c:v>905.18</c:v>
                </c:pt>
                <c:pt idx="113">
                  <c:v>908.08</c:v>
                </c:pt>
                <c:pt idx="114">
                  <c:v>911.83</c:v>
                </c:pt>
                <c:pt idx="115">
                  <c:v>911.12</c:v>
                </c:pt>
                <c:pt idx="116">
                  <c:v>912.74</c:v>
                </c:pt>
                <c:pt idx="117">
                  <c:v>910.97</c:v>
                </c:pt>
                <c:pt idx="118">
                  <c:v>915.56</c:v>
                </c:pt>
                <c:pt idx="119">
                  <c:v>914.64</c:v>
                </c:pt>
                <c:pt idx="120">
                  <c:v>914.77</c:v>
                </c:pt>
                <c:pt idx="121">
                  <c:v>913.85</c:v>
                </c:pt>
                <c:pt idx="122">
                  <c:v>914.62</c:v>
                </c:pt>
                <c:pt idx="123">
                  <c:v>915.81</c:v>
                </c:pt>
                <c:pt idx="124">
                  <c:v>913.42</c:v>
                </c:pt>
                <c:pt idx="125">
                  <c:v>912.72</c:v>
                </c:pt>
                <c:pt idx="126">
                  <c:v>910.98</c:v>
                </c:pt>
                <c:pt idx="127">
                  <c:v>911.33</c:v>
                </c:pt>
                <c:pt idx="128">
                  <c:v>908.37</c:v>
                </c:pt>
                <c:pt idx="129">
                  <c:v>909.75</c:v>
                </c:pt>
                <c:pt idx="130">
                  <c:v>911.34</c:v>
                </c:pt>
                <c:pt idx="131">
                  <c:v>912.72</c:v>
                </c:pt>
                <c:pt idx="132">
                  <c:v>907.31</c:v>
                </c:pt>
                <c:pt idx="133">
                  <c:v>910.33</c:v>
                </c:pt>
                <c:pt idx="134">
                  <c:v>912.32</c:v>
                </c:pt>
                <c:pt idx="135">
                  <c:v>911.03</c:v>
                </c:pt>
                <c:pt idx="136">
                  <c:v>910.56</c:v>
                </c:pt>
                <c:pt idx="137">
                  <c:v>908.26</c:v>
                </c:pt>
                <c:pt idx="138">
                  <c:v>909.42</c:v>
                </c:pt>
                <c:pt idx="139">
                  <c:v>909.77</c:v>
                </c:pt>
                <c:pt idx="140">
                  <c:v>910.33</c:v>
                </c:pt>
                <c:pt idx="141">
                  <c:v>911.89</c:v>
                </c:pt>
                <c:pt idx="142">
                  <c:v>910.21</c:v>
                </c:pt>
                <c:pt idx="143">
                  <c:v>912.38</c:v>
                </c:pt>
                <c:pt idx="144">
                  <c:v>911.72</c:v>
                </c:pt>
                <c:pt idx="145">
                  <c:v>911.06</c:v>
                </c:pt>
                <c:pt idx="146">
                  <c:v>910.4</c:v>
                </c:pt>
                <c:pt idx="147">
                  <c:v>909.75</c:v>
                </c:pt>
                <c:pt idx="148">
                  <c:v>909.89</c:v>
                </c:pt>
                <c:pt idx="149">
                  <c:v>910.44</c:v>
                </c:pt>
                <c:pt idx="150">
                  <c:v>909</c:v>
                </c:pt>
                <c:pt idx="151">
                  <c:v>906.57</c:v>
                </c:pt>
                <c:pt idx="152">
                  <c:v>909.1</c:v>
                </c:pt>
                <c:pt idx="153">
                  <c:v>902.56</c:v>
                </c:pt>
                <c:pt idx="154">
                  <c:v>905.46</c:v>
                </c:pt>
                <c:pt idx="155">
                  <c:v>904.25</c:v>
                </c:pt>
                <c:pt idx="156">
                  <c:v>904.21</c:v>
                </c:pt>
                <c:pt idx="157">
                  <c:v>907.89</c:v>
                </c:pt>
                <c:pt idx="158">
                  <c:v>909.42</c:v>
                </c:pt>
                <c:pt idx="159">
                  <c:v>901.01</c:v>
                </c:pt>
                <c:pt idx="160">
                  <c:v>900.41</c:v>
                </c:pt>
                <c:pt idx="161">
                  <c:v>902.69</c:v>
                </c:pt>
                <c:pt idx="162">
                  <c:v>901.7</c:v>
                </c:pt>
                <c:pt idx="163">
                  <c:v>894.05</c:v>
                </c:pt>
                <c:pt idx="164">
                  <c:v>901.27</c:v>
                </c:pt>
                <c:pt idx="165">
                  <c:v>895.73</c:v>
                </c:pt>
                <c:pt idx="166">
                  <c:v>898.37</c:v>
                </c:pt>
                <c:pt idx="167">
                  <c:v>900.25</c:v>
                </c:pt>
                <c:pt idx="168">
                  <c:v>902.32</c:v>
                </c:pt>
                <c:pt idx="169">
                  <c:v>903.63</c:v>
                </c:pt>
                <c:pt idx="170">
                  <c:v>902.27</c:v>
                </c:pt>
                <c:pt idx="171">
                  <c:v>899.98</c:v>
                </c:pt>
                <c:pt idx="172">
                  <c:v>900.15</c:v>
                </c:pt>
                <c:pt idx="173">
                  <c:v>902.96</c:v>
                </c:pt>
                <c:pt idx="174">
                  <c:v>904.26</c:v>
                </c:pt>
                <c:pt idx="175">
                  <c:v>903.48</c:v>
                </c:pt>
                <c:pt idx="176">
                  <c:v>901.59</c:v>
                </c:pt>
                <c:pt idx="177">
                  <c:v>898.59</c:v>
                </c:pt>
                <c:pt idx="178">
                  <c:v>899.69</c:v>
                </c:pt>
                <c:pt idx="179">
                  <c:v>896.35</c:v>
                </c:pt>
                <c:pt idx="180">
                  <c:v>896.71</c:v>
                </c:pt>
                <c:pt idx="181">
                  <c:v>896.52</c:v>
                </c:pt>
                <c:pt idx="182">
                  <c:v>897.07</c:v>
                </c:pt>
                <c:pt idx="183">
                  <c:v>895.05</c:v>
                </c:pt>
                <c:pt idx="184">
                  <c:v>896.88</c:v>
                </c:pt>
                <c:pt idx="185">
                  <c:v>897.42</c:v>
                </c:pt>
                <c:pt idx="186">
                  <c:v>902</c:v>
                </c:pt>
                <c:pt idx="187">
                  <c:v>901.62</c:v>
                </c:pt>
                <c:pt idx="188">
                  <c:v>899.97</c:v>
                </c:pt>
                <c:pt idx="189">
                  <c:v>900.33</c:v>
                </c:pt>
                <c:pt idx="190">
                  <c:v>898.69</c:v>
                </c:pt>
                <c:pt idx="191">
                  <c:v>901.23</c:v>
                </c:pt>
                <c:pt idx="192">
                  <c:v>900.68</c:v>
                </c:pt>
                <c:pt idx="193">
                  <c:v>901.21</c:v>
                </c:pt>
                <c:pt idx="194">
                  <c:v>899.04</c:v>
                </c:pt>
                <c:pt idx="195">
                  <c:v>899.76</c:v>
                </c:pt>
                <c:pt idx="196">
                  <c:v>897.61</c:v>
                </c:pt>
                <c:pt idx="197">
                  <c:v>894.94</c:v>
                </c:pt>
                <c:pt idx="198">
                  <c:v>896.55</c:v>
                </c:pt>
                <c:pt idx="199">
                  <c:v>897.1</c:v>
                </c:pt>
                <c:pt idx="200">
                  <c:v>901.2</c:v>
                </c:pt>
                <c:pt idx="201">
                  <c:v>901.91</c:v>
                </c:pt>
                <c:pt idx="202">
                  <c:v>901.91</c:v>
                </c:pt>
                <c:pt idx="203">
                  <c:v>905.48</c:v>
                </c:pt>
                <c:pt idx="204">
                  <c:v>907.79</c:v>
                </c:pt>
                <c:pt idx="205">
                  <c:v>910.11</c:v>
                </c:pt>
                <c:pt idx="206">
                  <c:v>910.28</c:v>
                </c:pt>
                <c:pt idx="207">
                  <c:v>910.8</c:v>
                </c:pt>
                <c:pt idx="208">
                  <c:v>912.39</c:v>
                </c:pt>
                <c:pt idx="209">
                  <c:v>910.59</c:v>
                </c:pt>
                <c:pt idx="210">
                  <c:v>911.29</c:v>
                </c:pt>
                <c:pt idx="211">
                  <c:v>914.66</c:v>
                </c:pt>
                <c:pt idx="212">
                  <c:v>914.11</c:v>
                </c:pt>
                <c:pt idx="213">
                  <c:v>915.51</c:v>
                </c:pt>
                <c:pt idx="214">
                  <c:v>914.78</c:v>
                </c:pt>
                <c:pt idx="215">
                  <c:v>912.47</c:v>
                </c:pt>
                <c:pt idx="216">
                  <c:v>911.75</c:v>
                </c:pt>
                <c:pt idx="217">
                  <c:v>915.44</c:v>
                </c:pt>
                <c:pt idx="218">
                  <c:v>917.17</c:v>
                </c:pt>
                <c:pt idx="219">
                  <c:v>917.5</c:v>
                </c:pt>
                <c:pt idx="220">
                  <c:v>917.3</c:v>
                </c:pt>
                <c:pt idx="221">
                  <c:v>918.49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7F9-4F3B-91FD-8ABB7B4E8C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1167296"/>
        <c:axId val="357786696"/>
      </c:lineChart>
      <c:catAx>
        <c:axId val="351167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57786696"/>
        <c:crosses val="autoZero"/>
        <c:auto val="1"/>
        <c:lblAlgn val="ctr"/>
        <c:lblOffset val="100"/>
        <c:tickLblSkip val="90"/>
        <c:noMultiLvlLbl val="0"/>
      </c:catAx>
      <c:valAx>
        <c:axId val="357786696"/>
        <c:scaling>
          <c:orientation val="minMax"/>
          <c:min val="7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51167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b="1" dirty="0"/>
              <a:t>TAXAS DIÁRIAS NEGOCIADAS</a:t>
            </a:r>
            <a:r>
              <a:rPr lang="pt-BR" b="1" baseline="0" dirty="0"/>
              <a:t> EM 2020 - PREFIXADO 2023 </a:t>
            </a:r>
            <a:endParaRPr lang="pt-BR" b="1" dirty="0"/>
          </a:p>
        </c:rich>
      </c:tx>
      <c:layout>
        <c:manualLayout>
          <c:xMode val="edge"/>
          <c:yMode val="edge"/>
          <c:x val="0.10089481778008129"/>
          <c:y val="2.29807685348041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Plan1!$A$3:$A$224</c:f>
              <c:strCache>
                <c:ptCount val="222"/>
                <c:pt idx="0">
                  <c:v>10/02/2020</c:v>
                </c:pt>
                <c:pt idx="1">
                  <c:v>11/02/2020</c:v>
                </c:pt>
                <c:pt idx="2">
                  <c:v>12/02/2020</c:v>
                </c:pt>
                <c:pt idx="3">
                  <c:v>13/02/2020</c:v>
                </c:pt>
                <c:pt idx="4">
                  <c:v>14/02/2020</c:v>
                </c:pt>
                <c:pt idx="5">
                  <c:v>17/02/2020</c:v>
                </c:pt>
                <c:pt idx="6">
                  <c:v>18/02/2020</c:v>
                </c:pt>
                <c:pt idx="7">
                  <c:v>19/02/2020</c:v>
                </c:pt>
                <c:pt idx="8">
                  <c:v>20/02/2020</c:v>
                </c:pt>
                <c:pt idx="9">
                  <c:v>21/02/2020</c:v>
                </c:pt>
                <c:pt idx="10">
                  <c:v>26/02/2020</c:v>
                </c:pt>
                <c:pt idx="11">
                  <c:v>27/02/2020</c:v>
                </c:pt>
                <c:pt idx="12">
                  <c:v>28/02/2020</c:v>
                </c:pt>
                <c:pt idx="13">
                  <c:v>02/03/2020</c:v>
                </c:pt>
                <c:pt idx="14">
                  <c:v>03/03/2020</c:v>
                </c:pt>
                <c:pt idx="15">
                  <c:v>04/03/2020</c:v>
                </c:pt>
                <c:pt idx="16">
                  <c:v>05/03/2020</c:v>
                </c:pt>
                <c:pt idx="17">
                  <c:v>06/03/2020</c:v>
                </c:pt>
                <c:pt idx="18">
                  <c:v>09/03/2020</c:v>
                </c:pt>
                <c:pt idx="19">
                  <c:v>10/03/2020</c:v>
                </c:pt>
                <c:pt idx="20">
                  <c:v>11/03/2020</c:v>
                </c:pt>
                <c:pt idx="21">
                  <c:v>12/03/2020</c:v>
                </c:pt>
                <c:pt idx="22">
                  <c:v>13/03/2020</c:v>
                </c:pt>
                <c:pt idx="23">
                  <c:v>16/03/2020</c:v>
                </c:pt>
                <c:pt idx="24">
                  <c:v>17/03/2020</c:v>
                </c:pt>
                <c:pt idx="25">
                  <c:v>18/03/2020</c:v>
                </c:pt>
                <c:pt idx="26">
                  <c:v>19/03/2020</c:v>
                </c:pt>
                <c:pt idx="27">
                  <c:v>20/03/2020</c:v>
                </c:pt>
                <c:pt idx="28">
                  <c:v>23/03/2020</c:v>
                </c:pt>
                <c:pt idx="29">
                  <c:v>24/03/2020</c:v>
                </c:pt>
                <c:pt idx="30">
                  <c:v>25/03/2020</c:v>
                </c:pt>
                <c:pt idx="31">
                  <c:v>26/03/2020</c:v>
                </c:pt>
                <c:pt idx="32">
                  <c:v>27/03/2020</c:v>
                </c:pt>
                <c:pt idx="33">
                  <c:v>30/03/2020</c:v>
                </c:pt>
                <c:pt idx="34">
                  <c:v>31/03/2020</c:v>
                </c:pt>
                <c:pt idx="35">
                  <c:v>01/04/2020</c:v>
                </c:pt>
                <c:pt idx="36">
                  <c:v>02/04/2020</c:v>
                </c:pt>
                <c:pt idx="37">
                  <c:v>03/04/2020</c:v>
                </c:pt>
                <c:pt idx="38">
                  <c:v>06/04/2020</c:v>
                </c:pt>
                <c:pt idx="39">
                  <c:v>07/04/2020</c:v>
                </c:pt>
                <c:pt idx="40">
                  <c:v>08/04/2020</c:v>
                </c:pt>
                <c:pt idx="41">
                  <c:v>09/04/2020</c:v>
                </c:pt>
                <c:pt idx="42">
                  <c:v>13/04/2020</c:v>
                </c:pt>
                <c:pt idx="43">
                  <c:v>14/04/2020</c:v>
                </c:pt>
                <c:pt idx="44">
                  <c:v>15/04/2020</c:v>
                </c:pt>
                <c:pt idx="45">
                  <c:v>16/04/2020</c:v>
                </c:pt>
                <c:pt idx="46">
                  <c:v>17/04/2020</c:v>
                </c:pt>
                <c:pt idx="47">
                  <c:v>20/04/2020</c:v>
                </c:pt>
                <c:pt idx="48">
                  <c:v>22/04/2020</c:v>
                </c:pt>
                <c:pt idx="49">
                  <c:v>23/04/2020</c:v>
                </c:pt>
                <c:pt idx="50">
                  <c:v>24/04/2020</c:v>
                </c:pt>
                <c:pt idx="51">
                  <c:v>27/04/2020</c:v>
                </c:pt>
                <c:pt idx="52">
                  <c:v>28/04/2020</c:v>
                </c:pt>
                <c:pt idx="53">
                  <c:v>29/04/2020</c:v>
                </c:pt>
                <c:pt idx="54">
                  <c:v>30/04/2020</c:v>
                </c:pt>
                <c:pt idx="55">
                  <c:v>04/05/2020</c:v>
                </c:pt>
                <c:pt idx="56">
                  <c:v>05/05/2020</c:v>
                </c:pt>
                <c:pt idx="57">
                  <c:v>06/05/2020</c:v>
                </c:pt>
                <c:pt idx="58">
                  <c:v>07/05/2020</c:v>
                </c:pt>
                <c:pt idx="59">
                  <c:v>08/05/2020</c:v>
                </c:pt>
                <c:pt idx="60">
                  <c:v>11/05/2020</c:v>
                </c:pt>
                <c:pt idx="61">
                  <c:v>12/05/2020</c:v>
                </c:pt>
                <c:pt idx="62">
                  <c:v>13/05/2020</c:v>
                </c:pt>
                <c:pt idx="63">
                  <c:v>14/05/2020</c:v>
                </c:pt>
                <c:pt idx="64">
                  <c:v>15/05/2020</c:v>
                </c:pt>
                <c:pt idx="65">
                  <c:v>18/05/2020</c:v>
                </c:pt>
                <c:pt idx="66">
                  <c:v>19/05/2020</c:v>
                </c:pt>
                <c:pt idx="67">
                  <c:v>20/05/2020</c:v>
                </c:pt>
                <c:pt idx="68">
                  <c:v>21/05/2020</c:v>
                </c:pt>
                <c:pt idx="69">
                  <c:v>22/05/2020</c:v>
                </c:pt>
                <c:pt idx="70">
                  <c:v>25/05/2020</c:v>
                </c:pt>
                <c:pt idx="71">
                  <c:v>26/05/2020</c:v>
                </c:pt>
                <c:pt idx="72">
                  <c:v>27/05/2020</c:v>
                </c:pt>
                <c:pt idx="73">
                  <c:v>28/05/2020</c:v>
                </c:pt>
                <c:pt idx="74">
                  <c:v>29/05/2020</c:v>
                </c:pt>
                <c:pt idx="75">
                  <c:v>01/06/2020</c:v>
                </c:pt>
                <c:pt idx="76">
                  <c:v>02/06/2020</c:v>
                </c:pt>
                <c:pt idx="77">
                  <c:v>03/06/2020</c:v>
                </c:pt>
                <c:pt idx="78">
                  <c:v>04/06/2020</c:v>
                </c:pt>
                <c:pt idx="79">
                  <c:v>05/06/2020</c:v>
                </c:pt>
                <c:pt idx="80">
                  <c:v>08/06/2020</c:v>
                </c:pt>
                <c:pt idx="81">
                  <c:v>09/06/2020</c:v>
                </c:pt>
                <c:pt idx="82">
                  <c:v>10/06/2020</c:v>
                </c:pt>
                <c:pt idx="83">
                  <c:v>12/06/2020</c:v>
                </c:pt>
                <c:pt idx="84">
                  <c:v>15/06/2020</c:v>
                </c:pt>
                <c:pt idx="85">
                  <c:v>16/06/2020</c:v>
                </c:pt>
                <c:pt idx="86">
                  <c:v>17/06/2020</c:v>
                </c:pt>
                <c:pt idx="87">
                  <c:v>18/06/2020</c:v>
                </c:pt>
                <c:pt idx="88">
                  <c:v>19/06/2020</c:v>
                </c:pt>
                <c:pt idx="89">
                  <c:v>22/06/2020</c:v>
                </c:pt>
                <c:pt idx="90">
                  <c:v>23/06/2020</c:v>
                </c:pt>
                <c:pt idx="91">
                  <c:v>24/06/2020</c:v>
                </c:pt>
                <c:pt idx="92">
                  <c:v>25/06/2020</c:v>
                </c:pt>
                <c:pt idx="93">
                  <c:v>26/06/2020</c:v>
                </c:pt>
                <c:pt idx="94">
                  <c:v>29/06/2020</c:v>
                </c:pt>
                <c:pt idx="95">
                  <c:v>30/06/2020</c:v>
                </c:pt>
                <c:pt idx="96">
                  <c:v>01/07/2020</c:v>
                </c:pt>
                <c:pt idx="97">
                  <c:v>02/07/2020</c:v>
                </c:pt>
                <c:pt idx="98">
                  <c:v>03/07/2020</c:v>
                </c:pt>
                <c:pt idx="99">
                  <c:v>06/07/2020</c:v>
                </c:pt>
                <c:pt idx="100">
                  <c:v>07/07/2020</c:v>
                </c:pt>
                <c:pt idx="101">
                  <c:v>08/07/2020</c:v>
                </c:pt>
                <c:pt idx="102">
                  <c:v>09/07/2020</c:v>
                </c:pt>
                <c:pt idx="103">
                  <c:v>10/07/2020</c:v>
                </c:pt>
                <c:pt idx="104">
                  <c:v>13/07/2020</c:v>
                </c:pt>
                <c:pt idx="105">
                  <c:v>14/07/2020</c:v>
                </c:pt>
                <c:pt idx="106">
                  <c:v>15/07/2020</c:v>
                </c:pt>
                <c:pt idx="107">
                  <c:v>16/07/2020</c:v>
                </c:pt>
                <c:pt idx="108">
                  <c:v>17/07/2020</c:v>
                </c:pt>
                <c:pt idx="109">
                  <c:v>20/07/2020</c:v>
                </c:pt>
                <c:pt idx="110">
                  <c:v>21/07/2020</c:v>
                </c:pt>
                <c:pt idx="111">
                  <c:v>22/07/2020</c:v>
                </c:pt>
                <c:pt idx="112">
                  <c:v>23/07/2020</c:v>
                </c:pt>
                <c:pt idx="113">
                  <c:v>24/07/2020</c:v>
                </c:pt>
                <c:pt idx="114">
                  <c:v>27/07/2020</c:v>
                </c:pt>
                <c:pt idx="115">
                  <c:v>28/07/2020</c:v>
                </c:pt>
                <c:pt idx="116">
                  <c:v>29/07/2020</c:v>
                </c:pt>
                <c:pt idx="117">
                  <c:v>30/07/2020</c:v>
                </c:pt>
                <c:pt idx="118">
                  <c:v>31/07/2020</c:v>
                </c:pt>
                <c:pt idx="119">
                  <c:v>03/08/2020</c:v>
                </c:pt>
                <c:pt idx="120">
                  <c:v>04/08/2020</c:v>
                </c:pt>
                <c:pt idx="121">
                  <c:v>05/08/2020</c:v>
                </c:pt>
                <c:pt idx="122">
                  <c:v>06/08/2020</c:v>
                </c:pt>
                <c:pt idx="123">
                  <c:v>07/08/2020</c:v>
                </c:pt>
                <c:pt idx="124">
                  <c:v>10/08/2020</c:v>
                </c:pt>
                <c:pt idx="125">
                  <c:v>11/08/2020</c:v>
                </c:pt>
                <c:pt idx="126">
                  <c:v>12/08/2020</c:v>
                </c:pt>
                <c:pt idx="127">
                  <c:v>13/08/2020</c:v>
                </c:pt>
                <c:pt idx="128">
                  <c:v>14/08/2020</c:v>
                </c:pt>
                <c:pt idx="129">
                  <c:v>17/08/2020</c:v>
                </c:pt>
                <c:pt idx="130">
                  <c:v>18/08/2020</c:v>
                </c:pt>
                <c:pt idx="131">
                  <c:v>19/08/2020</c:v>
                </c:pt>
                <c:pt idx="132">
                  <c:v>20/08/2020</c:v>
                </c:pt>
                <c:pt idx="133">
                  <c:v>21/08/2020</c:v>
                </c:pt>
                <c:pt idx="134">
                  <c:v>24/08/2020</c:v>
                </c:pt>
                <c:pt idx="135">
                  <c:v>25/08/2020</c:v>
                </c:pt>
                <c:pt idx="136">
                  <c:v>26/08/2020</c:v>
                </c:pt>
                <c:pt idx="137">
                  <c:v>27/08/2020</c:v>
                </c:pt>
                <c:pt idx="138">
                  <c:v>28/08/2020</c:v>
                </c:pt>
                <c:pt idx="139">
                  <c:v>31/08/2020</c:v>
                </c:pt>
                <c:pt idx="140">
                  <c:v>01/09/2020</c:v>
                </c:pt>
                <c:pt idx="141">
                  <c:v>02/09/2020</c:v>
                </c:pt>
                <c:pt idx="142">
                  <c:v>03/09/2020</c:v>
                </c:pt>
                <c:pt idx="143">
                  <c:v>04/09/2020</c:v>
                </c:pt>
                <c:pt idx="144">
                  <c:v>08/09/2020</c:v>
                </c:pt>
                <c:pt idx="145">
                  <c:v>09/09/2020</c:v>
                </c:pt>
                <c:pt idx="146">
                  <c:v>10/09/2020</c:v>
                </c:pt>
                <c:pt idx="147">
                  <c:v>11/09/2020</c:v>
                </c:pt>
                <c:pt idx="148">
                  <c:v>14/09/2020</c:v>
                </c:pt>
                <c:pt idx="149">
                  <c:v>15/09/2020</c:v>
                </c:pt>
                <c:pt idx="150">
                  <c:v>16/09/2020</c:v>
                </c:pt>
                <c:pt idx="151">
                  <c:v>17/09/2020</c:v>
                </c:pt>
                <c:pt idx="152">
                  <c:v>18/09/2020</c:v>
                </c:pt>
                <c:pt idx="153">
                  <c:v>21/09/2020</c:v>
                </c:pt>
                <c:pt idx="154">
                  <c:v>22/09/2020</c:v>
                </c:pt>
                <c:pt idx="155">
                  <c:v>23/09/2020</c:v>
                </c:pt>
                <c:pt idx="156">
                  <c:v>24/09/2020</c:v>
                </c:pt>
                <c:pt idx="157">
                  <c:v>25/09/2020</c:v>
                </c:pt>
                <c:pt idx="158">
                  <c:v>28/09/2020</c:v>
                </c:pt>
                <c:pt idx="159">
                  <c:v>29/09/2020</c:v>
                </c:pt>
                <c:pt idx="160">
                  <c:v>30/09/2020</c:v>
                </c:pt>
                <c:pt idx="161">
                  <c:v>01/10/2020</c:v>
                </c:pt>
                <c:pt idx="162">
                  <c:v>02/10/2020</c:v>
                </c:pt>
                <c:pt idx="163">
                  <c:v>05/10/2020</c:v>
                </c:pt>
                <c:pt idx="164">
                  <c:v>06/10/2020</c:v>
                </c:pt>
                <c:pt idx="165">
                  <c:v>07/10/2020</c:v>
                </c:pt>
                <c:pt idx="166">
                  <c:v>08/10/2020</c:v>
                </c:pt>
                <c:pt idx="167">
                  <c:v>09/10/2020</c:v>
                </c:pt>
                <c:pt idx="168">
                  <c:v>13/10/2020</c:v>
                </c:pt>
                <c:pt idx="169">
                  <c:v>14/10/2020</c:v>
                </c:pt>
                <c:pt idx="170">
                  <c:v>15/10/2020</c:v>
                </c:pt>
                <c:pt idx="171">
                  <c:v>16/10/2020</c:v>
                </c:pt>
                <c:pt idx="172">
                  <c:v>19/10/2020</c:v>
                </c:pt>
                <c:pt idx="173">
                  <c:v>20/10/2020</c:v>
                </c:pt>
                <c:pt idx="174">
                  <c:v>21/10/2020</c:v>
                </c:pt>
                <c:pt idx="175">
                  <c:v>22/10/2020</c:v>
                </c:pt>
                <c:pt idx="176">
                  <c:v>23/10/2020</c:v>
                </c:pt>
                <c:pt idx="177">
                  <c:v>26/10/2020</c:v>
                </c:pt>
                <c:pt idx="178">
                  <c:v>27/10/2020</c:v>
                </c:pt>
                <c:pt idx="179">
                  <c:v>28/10/2020</c:v>
                </c:pt>
                <c:pt idx="180">
                  <c:v>29/10/2020</c:v>
                </c:pt>
                <c:pt idx="181">
                  <c:v>30/10/2020</c:v>
                </c:pt>
                <c:pt idx="182">
                  <c:v>03/11/2020</c:v>
                </c:pt>
                <c:pt idx="183">
                  <c:v>04/11/2020</c:v>
                </c:pt>
                <c:pt idx="184">
                  <c:v>05/11/2020</c:v>
                </c:pt>
                <c:pt idx="185">
                  <c:v>06/11/2020</c:v>
                </c:pt>
                <c:pt idx="186">
                  <c:v>09/11/2020</c:v>
                </c:pt>
                <c:pt idx="187">
                  <c:v>10/11/2020</c:v>
                </c:pt>
                <c:pt idx="188">
                  <c:v>11/11/2020</c:v>
                </c:pt>
                <c:pt idx="189">
                  <c:v>12/11/2020</c:v>
                </c:pt>
                <c:pt idx="190">
                  <c:v>13/11/2020</c:v>
                </c:pt>
                <c:pt idx="191">
                  <c:v>16/11/2020</c:v>
                </c:pt>
                <c:pt idx="192">
                  <c:v>17/11/2020</c:v>
                </c:pt>
                <c:pt idx="193">
                  <c:v>18/11/2020</c:v>
                </c:pt>
                <c:pt idx="194">
                  <c:v>19/11/2020</c:v>
                </c:pt>
                <c:pt idx="195">
                  <c:v>20/11/2020</c:v>
                </c:pt>
                <c:pt idx="196">
                  <c:v>23/11/2020</c:v>
                </c:pt>
                <c:pt idx="197">
                  <c:v>24/11/2020</c:v>
                </c:pt>
                <c:pt idx="198">
                  <c:v>25/11/2020</c:v>
                </c:pt>
                <c:pt idx="199">
                  <c:v>26/11/2020</c:v>
                </c:pt>
                <c:pt idx="200">
                  <c:v>27/11/2020</c:v>
                </c:pt>
                <c:pt idx="201">
                  <c:v>30/11/2020</c:v>
                </c:pt>
                <c:pt idx="202">
                  <c:v>01/12/2020</c:v>
                </c:pt>
                <c:pt idx="203">
                  <c:v>02/12/2020</c:v>
                </c:pt>
                <c:pt idx="204">
                  <c:v>03/12/2020</c:v>
                </c:pt>
                <c:pt idx="205">
                  <c:v>04/12/2020</c:v>
                </c:pt>
                <c:pt idx="206">
                  <c:v>07/12/2020</c:v>
                </c:pt>
                <c:pt idx="207">
                  <c:v>08/12/2020</c:v>
                </c:pt>
                <c:pt idx="208">
                  <c:v>09/12/2020</c:v>
                </c:pt>
                <c:pt idx="209">
                  <c:v>10/12/2020</c:v>
                </c:pt>
                <c:pt idx="210">
                  <c:v>11/12/2020</c:v>
                </c:pt>
                <c:pt idx="211">
                  <c:v>14/12/2020</c:v>
                </c:pt>
                <c:pt idx="212">
                  <c:v>15/12/2020</c:v>
                </c:pt>
                <c:pt idx="213">
                  <c:v>16/12/2020</c:v>
                </c:pt>
                <c:pt idx="214">
                  <c:v>17/12/2020</c:v>
                </c:pt>
                <c:pt idx="215">
                  <c:v>18/12/2020</c:v>
                </c:pt>
                <c:pt idx="216">
                  <c:v>21/12/2020</c:v>
                </c:pt>
                <c:pt idx="217">
                  <c:v>22/12/2020</c:v>
                </c:pt>
                <c:pt idx="218">
                  <c:v>23/12/2020</c:v>
                </c:pt>
                <c:pt idx="219">
                  <c:v>28/12/2020</c:v>
                </c:pt>
                <c:pt idx="220">
                  <c:v>29/12/2020</c:v>
                </c:pt>
                <c:pt idx="221">
                  <c:v>30/12/2020</c:v>
                </c:pt>
              </c:strCache>
            </c:strRef>
          </c:cat>
          <c:val>
            <c:numRef>
              <c:f>Plan1!$B$3:$B$224</c:f>
              <c:numCache>
                <c:formatCode>0.00%</c:formatCode>
                <c:ptCount val="222"/>
                <c:pt idx="0">
                  <c:v>5.4900000000000004E-2</c:v>
                </c:pt>
                <c:pt idx="1">
                  <c:v>5.4400000000000004E-2</c:v>
                </c:pt>
                <c:pt idx="2">
                  <c:v>5.3800000000000001E-2</c:v>
                </c:pt>
                <c:pt idx="3">
                  <c:v>5.4100000000000002E-2</c:v>
                </c:pt>
                <c:pt idx="4">
                  <c:v>5.3499999999999999E-2</c:v>
                </c:pt>
                <c:pt idx="5">
                  <c:v>5.2900000000000003E-2</c:v>
                </c:pt>
                <c:pt idx="6">
                  <c:v>5.28E-2</c:v>
                </c:pt>
                <c:pt idx="7">
                  <c:v>5.2900000000000003E-2</c:v>
                </c:pt>
                <c:pt idx="8">
                  <c:v>5.2300000000000006E-2</c:v>
                </c:pt>
                <c:pt idx="9">
                  <c:v>5.2499999999999998E-2</c:v>
                </c:pt>
                <c:pt idx="10">
                  <c:v>5.3200000000000004E-2</c:v>
                </c:pt>
                <c:pt idx="11">
                  <c:v>5.4100000000000002E-2</c:v>
                </c:pt>
                <c:pt idx="12">
                  <c:v>5.3399999999999996E-2</c:v>
                </c:pt>
                <c:pt idx="13">
                  <c:v>4.99E-2</c:v>
                </c:pt>
                <c:pt idx="14">
                  <c:v>5.0499999999999996E-2</c:v>
                </c:pt>
                <c:pt idx="15">
                  <c:v>4.7899999999999998E-2</c:v>
                </c:pt>
                <c:pt idx="16">
                  <c:v>4.8499999999999995E-2</c:v>
                </c:pt>
                <c:pt idx="17">
                  <c:v>5.3200000000000004E-2</c:v>
                </c:pt>
                <c:pt idx="18">
                  <c:v>5.2900000000000003E-2</c:v>
                </c:pt>
                <c:pt idx="19">
                  <c:v>5.2499999999999998E-2</c:v>
                </c:pt>
                <c:pt idx="20">
                  <c:v>5.1900000000000002E-2</c:v>
                </c:pt>
                <c:pt idx="21">
                  <c:v>7.2499999999999995E-2</c:v>
                </c:pt>
                <c:pt idx="22">
                  <c:v>6.2100000000000002E-2</c:v>
                </c:pt>
                <c:pt idx="23">
                  <c:v>6.3600000000000004E-2</c:v>
                </c:pt>
                <c:pt idx="24">
                  <c:v>5.7599999999999998E-2</c:v>
                </c:pt>
                <c:pt idx="25">
                  <c:v>6.25E-2</c:v>
                </c:pt>
                <c:pt idx="26">
                  <c:v>7.7100000000000002E-2</c:v>
                </c:pt>
                <c:pt idx="27">
                  <c:v>6.6100000000000006E-2</c:v>
                </c:pt>
                <c:pt idx="28">
                  <c:v>6.8099999999999994E-2</c:v>
                </c:pt>
                <c:pt idx="29">
                  <c:v>6.93E-2</c:v>
                </c:pt>
                <c:pt idx="30">
                  <c:v>6.6699999999999995E-2</c:v>
                </c:pt>
                <c:pt idx="31">
                  <c:v>6.0400000000000002E-2</c:v>
                </c:pt>
                <c:pt idx="32">
                  <c:v>5.7300000000000004E-2</c:v>
                </c:pt>
                <c:pt idx="33">
                  <c:v>5.4900000000000004E-2</c:v>
                </c:pt>
                <c:pt idx="34">
                  <c:v>5.4299999999999994E-2</c:v>
                </c:pt>
                <c:pt idx="35">
                  <c:v>5.4699999999999999E-2</c:v>
                </c:pt>
                <c:pt idx="36">
                  <c:v>5.3699999999999998E-2</c:v>
                </c:pt>
                <c:pt idx="37">
                  <c:v>5.3800000000000001E-2</c:v>
                </c:pt>
                <c:pt idx="38">
                  <c:v>5.4400000000000004E-2</c:v>
                </c:pt>
                <c:pt idx="39">
                  <c:v>5.3600000000000002E-2</c:v>
                </c:pt>
                <c:pt idx="40">
                  <c:v>5.4000000000000006E-2</c:v>
                </c:pt>
                <c:pt idx="41">
                  <c:v>5.1900000000000002E-2</c:v>
                </c:pt>
                <c:pt idx="42">
                  <c:v>4.99E-2</c:v>
                </c:pt>
                <c:pt idx="43">
                  <c:v>4.8499999999999995E-2</c:v>
                </c:pt>
                <c:pt idx="44">
                  <c:v>4.8099999999999997E-2</c:v>
                </c:pt>
                <c:pt idx="45">
                  <c:v>4.7100000000000003E-2</c:v>
                </c:pt>
                <c:pt idx="46">
                  <c:v>4.5899999999999996E-2</c:v>
                </c:pt>
                <c:pt idx="47">
                  <c:v>4.6900000000000004E-2</c:v>
                </c:pt>
                <c:pt idx="48">
                  <c:v>4.24E-2</c:v>
                </c:pt>
                <c:pt idx="49">
                  <c:v>4.3299999999999998E-2</c:v>
                </c:pt>
                <c:pt idx="50">
                  <c:v>4.7699999999999992E-2</c:v>
                </c:pt>
                <c:pt idx="51">
                  <c:v>5.3399999999999996E-2</c:v>
                </c:pt>
                <c:pt idx="52">
                  <c:v>5.3399999999999996E-2</c:v>
                </c:pt>
                <c:pt idx="53">
                  <c:v>4.9000000000000002E-2</c:v>
                </c:pt>
                <c:pt idx="54">
                  <c:v>4.8499999999999995E-2</c:v>
                </c:pt>
                <c:pt idx="55">
                  <c:v>4.99E-2</c:v>
                </c:pt>
                <c:pt idx="56">
                  <c:v>4.7400000000000005E-2</c:v>
                </c:pt>
                <c:pt idx="57">
                  <c:v>4.8399999999999999E-2</c:v>
                </c:pt>
                <c:pt idx="58">
                  <c:v>4.4900000000000002E-2</c:v>
                </c:pt>
                <c:pt idx="59">
                  <c:v>4.5599999999999995E-2</c:v>
                </c:pt>
                <c:pt idx="60">
                  <c:v>4.5499999999999999E-2</c:v>
                </c:pt>
                <c:pt idx="61">
                  <c:v>4.41E-2</c:v>
                </c:pt>
                <c:pt idx="62">
                  <c:v>4.6199999999999998E-2</c:v>
                </c:pt>
                <c:pt idx="63">
                  <c:v>4.99E-2</c:v>
                </c:pt>
                <c:pt idx="64">
                  <c:v>4.7899999999999998E-2</c:v>
                </c:pt>
                <c:pt idx="65">
                  <c:v>4.6600000000000003E-2</c:v>
                </c:pt>
                <c:pt idx="66">
                  <c:v>4.5599999999999995E-2</c:v>
                </c:pt>
                <c:pt idx="67">
                  <c:v>4.5400000000000003E-2</c:v>
                </c:pt>
                <c:pt idx="68">
                  <c:v>4.6199999999999998E-2</c:v>
                </c:pt>
                <c:pt idx="69">
                  <c:v>4.5400000000000003E-2</c:v>
                </c:pt>
                <c:pt idx="70">
                  <c:v>4.4299999999999999E-2</c:v>
                </c:pt>
                <c:pt idx="71">
                  <c:v>4.2699999999999995E-2</c:v>
                </c:pt>
                <c:pt idx="72">
                  <c:v>4.3700000000000003E-2</c:v>
                </c:pt>
                <c:pt idx="73">
                  <c:v>4.36E-2</c:v>
                </c:pt>
                <c:pt idx="74">
                  <c:v>4.2800000000000005E-2</c:v>
                </c:pt>
                <c:pt idx="75">
                  <c:v>4.2500000000000003E-2</c:v>
                </c:pt>
                <c:pt idx="76">
                  <c:v>4.2099999999999999E-2</c:v>
                </c:pt>
                <c:pt idx="77">
                  <c:v>4.07E-2</c:v>
                </c:pt>
                <c:pt idx="78">
                  <c:v>4.1100000000000005E-2</c:v>
                </c:pt>
                <c:pt idx="79">
                  <c:v>4.0599999999999997E-2</c:v>
                </c:pt>
                <c:pt idx="80">
                  <c:v>4.2599999999999999E-2</c:v>
                </c:pt>
                <c:pt idx="81">
                  <c:v>4.3299999999999998E-2</c:v>
                </c:pt>
                <c:pt idx="82">
                  <c:v>4.2800000000000005E-2</c:v>
                </c:pt>
                <c:pt idx="83">
                  <c:v>4.1299999999999996E-2</c:v>
                </c:pt>
                <c:pt idx="84">
                  <c:v>4.2300000000000004E-2</c:v>
                </c:pt>
                <c:pt idx="85">
                  <c:v>4.1399999999999999E-2</c:v>
                </c:pt>
                <c:pt idx="86">
                  <c:v>4.1900000000000007E-2</c:v>
                </c:pt>
                <c:pt idx="87">
                  <c:v>4.2000000000000003E-2</c:v>
                </c:pt>
                <c:pt idx="88">
                  <c:v>4.2599999999999999E-2</c:v>
                </c:pt>
                <c:pt idx="89">
                  <c:v>4.1900000000000007E-2</c:v>
                </c:pt>
                <c:pt idx="90">
                  <c:v>4.2000000000000003E-2</c:v>
                </c:pt>
                <c:pt idx="91">
                  <c:v>4.1799999999999997E-2</c:v>
                </c:pt>
                <c:pt idx="92">
                  <c:v>4.2699999999999995E-2</c:v>
                </c:pt>
                <c:pt idx="93">
                  <c:v>4.1900000000000007E-2</c:v>
                </c:pt>
                <c:pt idx="94">
                  <c:v>4.1799999999999997E-2</c:v>
                </c:pt>
                <c:pt idx="95">
                  <c:v>4.1200000000000001E-2</c:v>
                </c:pt>
                <c:pt idx="96">
                  <c:v>4.0599999999999997E-2</c:v>
                </c:pt>
                <c:pt idx="97">
                  <c:v>0.04</c:v>
                </c:pt>
                <c:pt idx="98">
                  <c:v>4.0199999999999993E-2</c:v>
                </c:pt>
                <c:pt idx="99">
                  <c:v>0.04</c:v>
                </c:pt>
                <c:pt idx="100">
                  <c:v>4.0599999999999997E-2</c:v>
                </c:pt>
                <c:pt idx="101">
                  <c:v>4.1399999999999999E-2</c:v>
                </c:pt>
                <c:pt idx="102">
                  <c:v>4.2500000000000003E-2</c:v>
                </c:pt>
                <c:pt idx="103">
                  <c:v>4.2000000000000003E-2</c:v>
                </c:pt>
                <c:pt idx="104">
                  <c:v>4.1299999999999996E-2</c:v>
                </c:pt>
                <c:pt idx="105">
                  <c:v>4.1700000000000001E-2</c:v>
                </c:pt>
                <c:pt idx="106">
                  <c:v>4.1599999999999998E-2</c:v>
                </c:pt>
                <c:pt idx="107">
                  <c:v>4.2000000000000003E-2</c:v>
                </c:pt>
                <c:pt idx="108">
                  <c:v>4.1200000000000001E-2</c:v>
                </c:pt>
                <c:pt idx="109">
                  <c:v>4.0800000000000003E-2</c:v>
                </c:pt>
                <c:pt idx="110">
                  <c:v>4.0599999999999997E-2</c:v>
                </c:pt>
                <c:pt idx="111">
                  <c:v>4.1299999999999996E-2</c:v>
                </c:pt>
                <c:pt idx="112">
                  <c:v>4.1799999999999997E-2</c:v>
                </c:pt>
                <c:pt idx="113">
                  <c:v>4.0500000000000001E-2</c:v>
                </c:pt>
                <c:pt idx="114">
                  <c:v>3.8800000000000001E-2</c:v>
                </c:pt>
                <c:pt idx="115">
                  <c:v>3.9199999999999999E-2</c:v>
                </c:pt>
                <c:pt idx="116">
                  <c:v>3.85E-2</c:v>
                </c:pt>
                <c:pt idx="117">
                  <c:v>3.9399999999999998E-2</c:v>
                </c:pt>
                <c:pt idx="118">
                  <c:v>3.73E-2</c:v>
                </c:pt>
                <c:pt idx="119">
                  <c:v>3.78E-2</c:v>
                </c:pt>
                <c:pt idx="120">
                  <c:v>3.78E-2</c:v>
                </c:pt>
                <c:pt idx="121">
                  <c:v>3.8300000000000001E-2</c:v>
                </c:pt>
                <c:pt idx="122">
                  <c:v>3.7999999999999999E-2</c:v>
                </c:pt>
                <c:pt idx="123">
                  <c:v>3.7499999999999999E-2</c:v>
                </c:pt>
                <c:pt idx="124">
                  <c:v>3.8699999999999998E-2</c:v>
                </c:pt>
                <c:pt idx="125">
                  <c:v>3.9100000000000003E-2</c:v>
                </c:pt>
                <c:pt idx="126">
                  <c:v>0.04</c:v>
                </c:pt>
                <c:pt idx="127">
                  <c:v>3.9900000000000005E-2</c:v>
                </c:pt>
                <c:pt idx="128">
                  <c:v>4.1399999999999999E-2</c:v>
                </c:pt>
                <c:pt idx="129">
                  <c:v>4.0800000000000003E-2</c:v>
                </c:pt>
                <c:pt idx="130">
                  <c:v>4.0099999999999997E-2</c:v>
                </c:pt>
                <c:pt idx="131">
                  <c:v>3.95E-2</c:v>
                </c:pt>
                <c:pt idx="132">
                  <c:v>4.2199999999999994E-2</c:v>
                </c:pt>
                <c:pt idx="133">
                  <c:v>4.0800000000000003E-2</c:v>
                </c:pt>
                <c:pt idx="134">
                  <c:v>3.9900000000000005E-2</c:v>
                </c:pt>
                <c:pt idx="135">
                  <c:v>4.0599999999999997E-2</c:v>
                </c:pt>
                <c:pt idx="136">
                  <c:v>4.0899999999999999E-2</c:v>
                </c:pt>
                <c:pt idx="137">
                  <c:v>4.2099999999999999E-2</c:v>
                </c:pt>
                <c:pt idx="138">
                  <c:v>4.1599999999999998E-2</c:v>
                </c:pt>
                <c:pt idx="139">
                  <c:v>4.1500000000000002E-2</c:v>
                </c:pt>
                <c:pt idx="140">
                  <c:v>4.1299999999999996E-2</c:v>
                </c:pt>
                <c:pt idx="141">
                  <c:v>4.0599999999999997E-2</c:v>
                </c:pt>
                <c:pt idx="142">
                  <c:v>4.1500000000000002E-2</c:v>
                </c:pt>
                <c:pt idx="143">
                  <c:v>4.0500000000000001E-2</c:v>
                </c:pt>
                <c:pt idx="144">
                  <c:v>4.0899999999999999E-2</c:v>
                </c:pt>
                <c:pt idx="145">
                  <c:v>4.1299999999999996E-2</c:v>
                </c:pt>
                <c:pt idx="146">
                  <c:v>4.1700000000000001E-2</c:v>
                </c:pt>
                <c:pt idx="147">
                  <c:v>4.2099999999999999E-2</c:v>
                </c:pt>
                <c:pt idx="148">
                  <c:v>4.2099999999999999E-2</c:v>
                </c:pt>
                <c:pt idx="149">
                  <c:v>4.1900000000000007E-2</c:v>
                </c:pt>
                <c:pt idx="150">
                  <c:v>4.2699999999999995E-2</c:v>
                </c:pt>
                <c:pt idx="151">
                  <c:v>4.4000000000000004E-2</c:v>
                </c:pt>
                <c:pt idx="152">
                  <c:v>4.2800000000000005E-2</c:v>
                </c:pt>
                <c:pt idx="153">
                  <c:v>4.6199999999999998E-2</c:v>
                </c:pt>
                <c:pt idx="154">
                  <c:v>4.4800000000000006E-2</c:v>
                </c:pt>
                <c:pt idx="155">
                  <c:v>4.5499999999999999E-2</c:v>
                </c:pt>
                <c:pt idx="156">
                  <c:v>4.5599999999999995E-2</c:v>
                </c:pt>
                <c:pt idx="157">
                  <c:v>4.3799999999999999E-2</c:v>
                </c:pt>
                <c:pt idx="158">
                  <c:v>4.3099999999999999E-2</c:v>
                </c:pt>
                <c:pt idx="159">
                  <c:v>4.7500000000000001E-2</c:v>
                </c:pt>
                <c:pt idx="160">
                  <c:v>4.7899999999999998E-2</c:v>
                </c:pt>
                <c:pt idx="161">
                  <c:v>4.6799999999999994E-2</c:v>
                </c:pt>
                <c:pt idx="162">
                  <c:v>4.7400000000000005E-2</c:v>
                </c:pt>
                <c:pt idx="163">
                  <c:v>5.1500000000000004E-2</c:v>
                </c:pt>
                <c:pt idx="164">
                  <c:v>4.7800000000000002E-2</c:v>
                </c:pt>
                <c:pt idx="165">
                  <c:v>5.0799999999999998E-2</c:v>
                </c:pt>
                <c:pt idx="166">
                  <c:v>4.9500000000000002E-2</c:v>
                </c:pt>
                <c:pt idx="167">
                  <c:v>4.8600000000000004E-2</c:v>
                </c:pt>
                <c:pt idx="168">
                  <c:v>4.7599999999999996E-2</c:v>
                </c:pt>
                <c:pt idx="169">
                  <c:v>4.7E-2</c:v>
                </c:pt>
                <c:pt idx="170">
                  <c:v>4.7800000000000002E-2</c:v>
                </c:pt>
                <c:pt idx="171">
                  <c:v>4.9100000000000005E-2</c:v>
                </c:pt>
                <c:pt idx="172">
                  <c:v>4.9100000000000005E-2</c:v>
                </c:pt>
                <c:pt idx="173">
                  <c:v>4.7699999999999992E-2</c:v>
                </c:pt>
                <c:pt idx="174">
                  <c:v>4.7100000000000003E-2</c:v>
                </c:pt>
                <c:pt idx="175">
                  <c:v>4.7599999999999996E-2</c:v>
                </c:pt>
                <c:pt idx="176">
                  <c:v>4.87E-2</c:v>
                </c:pt>
                <c:pt idx="177">
                  <c:v>5.04E-2</c:v>
                </c:pt>
                <c:pt idx="178">
                  <c:v>4.99E-2</c:v>
                </c:pt>
                <c:pt idx="179">
                  <c:v>5.1799999999999999E-2</c:v>
                </c:pt>
                <c:pt idx="180">
                  <c:v>5.1699999999999996E-2</c:v>
                </c:pt>
                <c:pt idx="181">
                  <c:v>5.1900000000000002E-2</c:v>
                </c:pt>
                <c:pt idx="182">
                  <c:v>5.1699999999999996E-2</c:v>
                </c:pt>
                <c:pt idx="183">
                  <c:v>5.2900000000000003E-2</c:v>
                </c:pt>
                <c:pt idx="184">
                  <c:v>5.2000000000000005E-2</c:v>
                </c:pt>
                <c:pt idx="185">
                  <c:v>5.1799999999999999E-2</c:v>
                </c:pt>
                <c:pt idx="186">
                  <c:v>4.9400000000000006E-2</c:v>
                </c:pt>
                <c:pt idx="187">
                  <c:v>4.9699999999999994E-2</c:v>
                </c:pt>
                <c:pt idx="188">
                  <c:v>5.0700000000000002E-2</c:v>
                </c:pt>
                <c:pt idx="189">
                  <c:v>5.0599999999999999E-2</c:v>
                </c:pt>
                <c:pt idx="190">
                  <c:v>5.16E-2</c:v>
                </c:pt>
                <c:pt idx="191">
                  <c:v>5.0300000000000004E-2</c:v>
                </c:pt>
                <c:pt idx="192">
                  <c:v>5.0700000000000002E-2</c:v>
                </c:pt>
                <c:pt idx="193">
                  <c:v>5.0499999999999996E-2</c:v>
                </c:pt>
                <c:pt idx="194">
                  <c:v>5.1799999999999999E-2</c:v>
                </c:pt>
                <c:pt idx="195">
                  <c:v>5.1500000000000004E-2</c:v>
                </c:pt>
                <c:pt idx="196">
                  <c:v>5.28E-2</c:v>
                </c:pt>
                <c:pt idx="197">
                  <c:v>5.4400000000000004E-2</c:v>
                </c:pt>
                <c:pt idx="198">
                  <c:v>5.3600000000000002E-2</c:v>
                </c:pt>
                <c:pt idx="199">
                  <c:v>5.3399999999999996E-2</c:v>
                </c:pt>
                <c:pt idx="200">
                  <c:v>5.1200000000000002E-2</c:v>
                </c:pt>
                <c:pt idx="201">
                  <c:v>5.0900000000000001E-2</c:v>
                </c:pt>
                <c:pt idx="202">
                  <c:v>5.0999999999999997E-2</c:v>
                </c:pt>
                <c:pt idx="203">
                  <c:v>4.9100000000000005E-2</c:v>
                </c:pt>
                <c:pt idx="204">
                  <c:v>4.7899999999999998E-2</c:v>
                </c:pt>
                <c:pt idx="205">
                  <c:v>4.6699999999999998E-2</c:v>
                </c:pt>
                <c:pt idx="206">
                  <c:v>4.6699999999999998E-2</c:v>
                </c:pt>
                <c:pt idx="207">
                  <c:v>4.6500000000000007E-2</c:v>
                </c:pt>
                <c:pt idx="208">
                  <c:v>4.5700000000000005E-2</c:v>
                </c:pt>
                <c:pt idx="209">
                  <c:v>4.6799999999999994E-2</c:v>
                </c:pt>
                <c:pt idx="210">
                  <c:v>4.6500000000000007E-2</c:v>
                </c:pt>
                <c:pt idx="211">
                  <c:v>4.4699999999999997E-2</c:v>
                </c:pt>
                <c:pt idx="212">
                  <c:v>4.5100000000000001E-2</c:v>
                </c:pt>
                <c:pt idx="213">
                  <c:v>4.4400000000000002E-2</c:v>
                </c:pt>
                <c:pt idx="214">
                  <c:v>4.4900000000000002E-2</c:v>
                </c:pt>
                <c:pt idx="215">
                  <c:v>4.6300000000000001E-2</c:v>
                </c:pt>
                <c:pt idx="216">
                  <c:v>4.6799999999999994E-2</c:v>
                </c:pt>
                <c:pt idx="217">
                  <c:v>4.4800000000000006E-2</c:v>
                </c:pt>
                <c:pt idx="218">
                  <c:v>4.4000000000000004E-2</c:v>
                </c:pt>
                <c:pt idx="219">
                  <c:v>4.3899999999999995E-2</c:v>
                </c:pt>
                <c:pt idx="220">
                  <c:v>4.41E-2</c:v>
                </c:pt>
                <c:pt idx="221">
                  <c:v>4.36E-2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4B8-4EAA-A77D-D7F67B64AB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7788264"/>
        <c:axId val="357792576"/>
      </c:lineChart>
      <c:catAx>
        <c:axId val="3577882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57792576"/>
        <c:crosses val="autoZero"/>
        <c:auto val="1"/>
        <c:lblAlgn val="ctr"/>
        <c:lblOffset val="100"/>
        <c:tickLblSkip val="90"/>
        <c:tickMarkSkip val="30"/>
        <c:noMultiLvlLbl val="0"/>
      </c:catAx>
      <c:valAx>
        <c:axId val="357792576"/>
        <c:scaling>
          <c:orientation val="minMax"/>
          <c:min val="2.0000000000000004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57788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4630A-FCF1-43EE-A223-679DD66787FC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5A22B-7DE4-488C-9343-776456B668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62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300" b="1">
                <a:solidFill>
                  <a:schemeClr val="tx2"/>
                </a:solidFill>
              </a:defRPr>
            </a:lvl1pPr>
            <a:lvl2pPr marL="342882" indent="0" algn="ctr">
              <a:buNone/>
            </a:lvl2pPr>
            <a:lvl3pPr marL="685764" indent="0" algn="ctr">
              <a:buNone/>
            </a:lvl3pPr>
            <a:lvl4pPr marL="1028647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4" indent="0" algn="ctr">
              <a:buNone/>
            </a:lvl7pPr>
            <a:lvl8pPr marL="2400177" indent="0" algn="ctr">
              <a:buNone/>
            </a:lvl8pPr>
            <a:lvl9pPr marL="2743059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7" name="Retângulo 26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5" name="Elipse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171703"/>
            <a:ext cx="6172200" cy="1540193"/>
          </a:xfrm>
        </p:spPr>
        <p:txBody>
          <a:bodyPr/>
          <a:lstStyle>
            <a:lvl1pPr algn="l">
              <a:buNone/>
              <a:defRPr sz="2300" b="1" cap="small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300" b="1">
                <a:solidFill>
                  <a:schemeClr val="tx2"/>
                </a:solidFill>
              </a:defRPr>
            </a:lvl1pPr>
            <a:lvl2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Retângulo 17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60521" y="2343150"/>
            <a:ext cx="4732020" cy="457200"/>
          </a:xfrm>
        </p:spPr>
        <p:txBody>
          <a:bodyPr anchor="b"/>
          <a:lstStyle>
            <a:lvl1pPr algn="l">
              <a:buNone/>
              <a:defRPr sz="1500" b="1" cap="small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05741"/>
            <a:ext cx="1527048" cy="3737610"/>
          </a:xfrm>
        </p:spPr>
        <p:txBody>
          <a:bodyPr/>
          <a:lstStyle>
            <a:lvl1pPr marL="0" indent="0">
              <a:spcBef>
                <a:spcPts val="300"/>
              </a:spcBef>
              <a:spcAft>
                <a:spcPts val="750"/>
              </a:spcAft>
              <a:buNone/>
              <a:defRPr sz="9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Elipse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3" name="Elipse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1500" b="1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24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9" y="198596"/>
            <a:ext cx="1524000" cy="3717036"/>
          </a:xfrm>
        </p:spPr>
        <p:txBody>
          <a:bodyPr rot="0" spcFirstLastPara="0" vertOverflow="overflow" horzOverflow="overflow" vert="horz" wrap="square" lIns="91435" tIns="45718" rIns="91435" bIns="45718" numCol="1" spcCol="274306" rtlCol="0" fromWordArt="0" anchor="t" anchorCtr="0" forceAA="0" compatLnSpc="1">
            <a:normAutofit/>
          </a:bodyPr>
          <a:lstStyle>
            <a:lvl1pPr marL="0" indent="0">
              <a:spcBef>
                <a:spcPts val="75"/>
              </a:spcBef>
              <a:spcAft>
                <a:spcPts val="300"/>
              </a:spcAft>
              <a:buFontTx/>
              <a:buNone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91435" tIns="45718" rIns="91435" bIns="45718" anchor="b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840981" y="763382"/>
            <a:ext cx="1508760" cy="384048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fld id="{2EAFCFB7-0662-4950-B842-D91136DD0A31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7390237" y="2757210"/>
            <a:ext cx="2400300" cy="365760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l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Elipse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4300539"/>
            <a:ext cx="609600" cy="390906"/>
          </a:xfrm>
          <a:prstGeom prst="rect">
            <a:avLst/>
          </a:prstGeom>
        </p:spPr>
        <p:txBody>
          <a:bodyPr vert="horz" lIns="91435" tIns="45718" rIns="91435" bIns="45718" anchor="ctr"/>
          <a:lstStyle>
            <a:lvl1pPr algn="ctr" eaLnBrk="1" latinLnBrk="0" hangingPunct="1">
              <a:defRPr kumimoji="0" sz="1100" b="1">
                <a:solidFill>
                  <a:srgbClr val="FFFFFF"/>
                </a:solidFill>
              </a:defRPr>
            </a:lvl1pPr>
          </a:lstStyle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2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30" indent="-205730" algn="l" rtl="0" eaLnBrk="1" latinLnBrk="0" hangingPunct="1">
        <a:spcBef>
          <a:spcPts val="45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35" indent="-20573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1494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24" indent="-137153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02953" indent="-137153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508682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714412" indent="-137153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1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920141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eapandra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yubb.com.br/" TargetMode="Externa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77480" y="1707654"/>
            <a:ext cx="6552728" cy="1065579"/>
          </a:xfrm>
        </p:spPr>
        <p:txBody>
          <a:bodyPr>
            <a:noAutofit/>
          </a:bodyPr>
          <a:lstStyle/>
          <a:p>
            <a:pPr algn="ctr"/>
            <a:r>
              <a:rPr lang="pt-BR" sz="3200" dirty="0">
                <a:solidFill>
                  <a:schemeClr val="accent1"/>
                </a:solidFill>
              </a:rPr>
              <a:t>Aula 2</a:t>
            </a:r>
            <a:r>
              <a:rPr lang="pt-BR" sz="3200" dirty="0"/>
              <a:t>:</a:t>
            </a:r>
            <a:br>
              <a:rPr lang="pt-BR" sz="3200" dirty="0"/>
            </a:br>
            <a:r>
              <a:rPr lang="pt-BR" sz="3200" dirty="0"/>
              <a:t>CDB, LCI, LCA, FUNDOS DE RENDA FIXA</a:t>
            </a:r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2267744" y="3435846"/>
            <a:ext cx="6172200" cy="771525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t-BR" sz="1600" dirty="0"/>
              <a:t>Prof. </a:t>
            </a:r>
            <a:r>
              <a:rPr lang="pt-BR" sz="1600" dirty="0" err="1"/>
              <a:t>Elisson</a:t>
            </a:r>
            <a:r>
              <a:rPr lang="pt-BR" sz="1600" dirty="0"/>
              <a:t> de Andrade</a:t>
            </a:r>
          </a:p>
          <a:p>
            <a:pPr algn="ctr"/>
            <a:r>
              <a:rPr lang="pt-BR" sz="1600" dirty="0">
                <a:hlinkClick r:id="rId2"/>
              </a:rPr>
              <a:t>eapandra@gmail.com</a:t>
            </a:r>
            <a:endParaRPr lang="pt-BR" sz="1600" dirty="0"/>
          </a:p>
          <a:p>
            <a:pPr algn="ctr"/>
            <a:r>
              <a:rPr lang="pt-BR" sz="1600" u="sng" dirty="0">
                <a:solidFill>
                  <a:schemeClr val="accent2">
                    <a:lumMod val="75000"/>
                  </a:schemeClr>
                </a:solidFill>
              </a:rPr>
              <a:t>@</a:t>
            </a:r>
            <a:r>
              <a:rPr lang="pt-BR" sz="1600" u="sng" dirty="0" err="1">
                <a:solidFill>
                  <a:schemeClr val="accent2">
                    <a:lumMod val="75000"/>
                  </a:schemeClr>
                </a:solidFill>
              </a:rPr>
              <a:t>elisson.investimentos</a:t>
            </a:r>
            <a:endParaRPr lang="pt-BR" sz="1600" u="sng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242176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281287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Ao longo do dia, bancos recebem depósitos e seus clientes efetuam saques, fazem transferências...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67544" y="1114514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No fechamento do dia, algumas instituições fecham no azul, outras no vermelho e precisam de dinheiro para fechar o caixa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438322" y="2004855"/>
            <a:ext cx="80941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É bastante comum uma instituição com sobras emprestar dinheiro para outra deficitária, por apenas UM DIA ÚTIL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499610" y="3098392"/>
            <a:ext cx="7888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Tal operação é denominada DEPÓSITO INTERBANCÁRIO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99610" y="3914930"/>
            <a:ext cx="7312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 média das taxas de juros interbancários, é a chamada TAXA DI</a:t>
            </a:r>
          </a:p>
        </p:txBody>
      </p:sp>
    </p:spTree>
    <p:extLst>
      <p:ext uri="{BB962C8B-B14F-4D97-AF65-F5344CB8AC3E}">
        <p14:creationId xmlns:p14="http://schemas.microsoft.com/office/powerpoint/2010/main" val="24440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3658" y="627534"/>
            <a:ext cx="6172200" cy="742950"/>
          </a:xfrm>
        </p:spPr>
        <p:txBody>
          <a:bodyPr>
            <a:normAutofit/>
          </a:bodyPr>
          <a:lstStyle/>
          <a:p>
            <a:r>
              <a:rPr lang="pt-BR" sz="2100" dirty="0">
                <a:solidFill>
                  <a:schemeClr val="tx1"/>
                </a:solidFill>
                <a:latin typeface="+mn-lt"/>
              </a:rPr>
              <a:t>Usamos indistintamente taxa DI ou do CDI</a:t>
            </a: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1493658" y="1396752"/>
            <a:ext cx="6172200" cy="101298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100" dirty="0">
                <a:solidFill>
                  <a:schemeClr val="tx1"/>
                </a:solidFill>
                <a:latin typeface="+mn-lt"/>
              </a:rPr>
              <a:t>A razão é que os depósitos interbancários (DI) são feitos em um sistema denominado CETIP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493658" y="2422866"/>
            <a:ext cx="6172200" cy="1174998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100" dirty="0">
                <a:solidFill>
                  <a:schemeClr val="tx1"/>
                </a:solidFill>
                <a:latin typeface="+mn-lt"/>
              </a:rPr>
              <a:t>Na CETIP as operações entre bancos é feita através de CERTIFICADOS de depósitos interbancários (CDI)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493658" y="3773016"/>
            <a:ext cx="6172200" cy="1174998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100" dirty="0">
                <a:solidFill>
                  <a:schemeClr val="tx1"/>
                </a:solidFill>
                <a:latin typeface="+mn-lt"/>
              </a:rPr>
              <a:t>Em resumo, DI é um tipo de operação, e o CDI o instrumento, sendo as taxas divulgadas, referentes a esses dois elementos</a:t>
            </a:r>
          </a:p>
        </p:txBody>
      </p:sp>
    </p:spTree>
    <p:extLst>
      <p:ext uri="{BB962C8B-B14F-4D97-AF65-F5344CB8AC3E}">
        <p14:creationId xmlns:p14="http://schemas.microsoft.com/office/powerpoint/2010/main" val="112531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-3674"/>
            <a:ext cx="7467600" cy="857250"/>
          </a:xfrm>
        </p:spPr>
        <p:txBody>
          <a:bodyPr/>
          <a:lstStyle/>
          <a:p>
            <a:r>
              <a:rPr lang="pt-BR" dirty="0"/>
              <a:t>Selic versus Taxa DI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976120"/>
            <a:ext cx="6404756" cy="416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076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851670"/>
            <a:ext cx="7467600" cy="85725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A PARTIR DE AGORA, VAMO CONSIDERAR...</a:t>
            </a:r>
            <a:br>
              <a:rPr lang="pt-BR" dirty="0"/>
            </a:br>
            <a:br>
              <a:rPr lang="pt-BR" dirty="0"/>
            </a:br>
            <a:r>
              <a:rPr lang="pt-BR" sz="4900" b="1" dirty="0">
                <a:solidFill>
                  <a:schemeClr val="accent3"/>
                </a:solidFill>
              </a:rPr>
              <a:t>SELIC = TAXA DI</a:t>
            </a:r>
            <a:endParaRPr lang="pt-BR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399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AE42BF-49DF-F9ED-5F52-E0415C22B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211710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4400" dirty="0"/>
              <a:t>CDBs BTG</a:t>
            </a:r>
          </a:p>
        </p:txBody>
      </p:sp>
    </p:spTree>
    <p:extLst>
      <p:ext uri="{BB962C8B-B14F-4D97-AF65-F5344CB8AC3E}">
        <p14:creationId xmlns:p14="http://schemas.microsoft.com/office/powerpoint/2010/main" val="1048823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83BDDC1-597A-B10A-14AB-8D8A67C977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85" b="19317"/>
          <a:stretch/>
        </p:blipFill>
        <p:spPr>
          <a:xfrm>
            <a:off x="107504" y="366026"/>
            <a:ext cx="2664296" cy="4411448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2ED58EE7-98C6-4FFD-A053-F62720D8095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11" b="26201"/>
          <a:stretch/>
        </p:blipFill>
        <p:spPr>
          <a:xfrm>
            <a:off x="3050438" y="389933"/>
            <a:ext cx="2899107" cy="4411448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35A12ED0-E8B0-079E-56DE-293F6F8722F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26" b="17085"/>
          <a:stretch/>
        </p:blipFill>
        <p:spPr>
          <a:xfrm>
            <a:off x="6199511" y="366025"/>
            <a:ext cx="2476945" cy="4388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758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F43DDDB4-F297-5EFE-79E5-BC1E767754F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00" b="21300"/>
          <a:stretch/>
        </p:blipFill>
        <p:spPr>
          <a:xfrm>
            <a:off x="3203848" y="267494"/>
            <a:ext cx="2870291" cy="4752528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73BC97CA-BC7E-142B-C13B-75966BDDA30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3" b="22197"/>
          <a:stretch/>
        </p:blipFill>
        <p:spPr>
          <a:xfrm>
            <a:off x="186440" y="414127"/>
            <a:ext cx="2657705" cy="4459262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34E906BA-C056-C7BD-26C9-E921FFA9ECC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01" b="16400"/>
          <a:stretch/>
        </p:blipFill>
        <p:spPr>
          <a:xfrm>
            <a:off x="6228184" y="403852"/>
            <a:ext cx="2686248" cy="4112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021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3A0F8667-8A63-0090-ED76-D82DA4BE87F6}"/>
              </a:ext>
            </a:extLst>
          </p:cNvPr>
          <p:cNvSpPr txBox="1"/>
          <p:nvPr/>
        </p:nvSpPr>
        <p:spPr>
          <a:xfrm>
            <a:off x="1043608" y="1995686"/>
            <a:ext cx="68407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/>
              <a:t>Vamos comparar cada CDB com títulos do </a:t>
            </a:r>
            <a:r>
              <a:rPr lang="pt-BR" sz="3200" b="1" dirty="0">
                <a:solidFill>
                  <a:schemeClr val="accent3"/>
                </a:solidFill>
              </a:rPr>
              <a:t>TESOURO DIRETO</a:t>
            </a:r>
          </a:p>
        </p:txBody>
      </p:sp>
    </p:spTree>
    <p:extLst>
      <p:ext uri="{BB962C8B-B14F-4D97-AF65-F5344CB8AC3E}">
        <p14:creationId xmlns:p14="http://schemas.microsoft.com/office/powerpoint/2010/main" val="35164474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FE2A55-87E0-E045-088E-827B00F67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 para amanhã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D1CEE14-A9A6-9057-A30B-49550A1EF610}"/>
              </a:ext>
            </a:extLst>
          </p:cNvPr>
          <p:cNvSpPr txBox="1"/>
          <p:nvPr/>
        </p:nvSpPr>
        <p:spPr>
          <a:xfrm>
            <a:off x="683568" y="2283718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Entrar novamente no BTG e ver que eles distribuem CDBs de outros bancos.</a:t>
            </a:r>
          </a:p>
        </p:txBody>
      </p:sp>
    </p:spTree>
    <p:extLst>
      <p:ext uri="{BB962C8B-B14F-4D97-AF65-F5344CB8AC3E}">
        <p14:creationId xmlns:p14="http://schemas.microsoft.com/office/powerpoint/2010/main" val="33402416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ixaDeTexto 13">
            <a:extLst>
              <a:ext uri="{FF2B5EF4-FFF2-40B4-BE49-F238E27FC236}">
                <a16:creationId xmlns:a16="http://schemas.microsoft.com/office/drawing/2014/main" id="{BB2DE445-6699-58FA-2839-5DDB0DBFD691}"/>
              </a:ext>
            </a:extLst>
          </p:cNvPr>
          <p:cNvSpPr txBox="1"/>
          <p:nvPr/>
        </p:nvSpPr>
        <p:spPr>
          <a:xfrm>
            <a:off x="1043608" y="1851670"/>
            <a:ext cx="67687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/>
              <a:t>Pesquisar CDBs no YUBB</a:t>
            </a:r>
          </a:p>
        </p:txBody>
      </p:sp>
    </p:spTree>
    <p:extLst>
      <p:ext uri="{BB962C8B-B14F-4D97-AF65-F5344CB8AC3E}">
        <p14:creationId xmlns:p14="http://schemas.microsoft.com/office/powerpoint/2010/main" val="502707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B4C9BB-5CAE-38E5-88AA-9EC55597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Relembrando tesouro direto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A48F981-E58D-ABE0-DA87-1A1ACD90DF7E}"/>
              </a:ext>
            </a:extLst>
          </p:cNvPr>
          <p:cNvSpPr txBox="1"/>
          <p:nvPr/>
        </p:nvSpPr>
        <p:spPr>
          <a:xfrm>
            <a:off x="1259632" y="2067694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Dois casos de grande volatilidade nos prefixados</a:t>
            </a:r>
          </a:p>
        </p:txBody>
      </p:sp>
    </p:spTree>
    <p:extLst>
      <p:ext uri="{BB962C8B-B14F-4D97-AF65-F5344CB8AC3E}">
        <p14:creationId xmlns:p14="http://schemas.microsoft.com/office/powerpoint/2010/main" val="41855838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2139702"/>
            <a:ext cx="7467600" cy="576064"/>
          </a:xfrm>
        </p:spPr>
        <p:txBody>
          <a:bodyPr/>
          <a:lstStyle/>
          <a:p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Exercício</a:t>
            </a:r>
            <a:r>
              <a:rPr lang="pt-BR" dirty="0"/>
              <a:t>: pesquisar </a:t>
            </a:r>
            <a:r>
              <a:rPr lang="pt-BR" dirty="0" err="1"/>
              <a:t>cdbs</a:t>
            </a:r>
            <a:r>
              <a:rPr lang="pt-BR" dirty="0"/>
              <a:t> do seu banco?</a:t>
            </a:r>
          </a:p>
        </p:txBody>
      </p:sp>
    </p:spTree>
    <p:extLst>
      <p:ext uri="{BB962C8B-B14F-4D97-AF65-F5344CB8AC3E}">
        <p14:creationId xmlns:p14="http://schemas.microsoft.com/office/powerpoint/2010/main" val="33138364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Fundo garantidor de crédito (FGC)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dirty="0"/>
              <a:t>Aplicações em </a:t>
            </a:r>
            <a:r>
              <a:rPr lang="pt-BR" sz="2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CDB protegidas pelo FGC</a:t>
            </a:r>
            <a:r>
              <a:rPr lang="pt-BR" sz="2000" dirty="0"/>
              <a:t> (Tesouro Direto não)</a:t>
            </a:r>
          </a:p>
          <a:p>
            <a:pPr>
              <a:lnSpc>
                <a:spcPct val="150000"/>
              </a:lnSpc>
            </a:pPr>
            <a:r>
              <a:rPr lang="pt-BR" sz="2000" dirty="0"/>
              <a:t>Garantia de até R$250 mil por CPF</a:t>
            </a:r>
          </a:p>
          <a:p>
            <a:pPr>
              <a:lnSpc>
                <a:spcPct val="150000"/>
              </a:lnSpc>
            </a:pPr>
            <a:r>
              <a:rPr lang="pt-BR" sz="2000" dirty="0"/>
              <a:t>Isso significa que você deve simplesmente escolher o banco com melhor taxa de juros?</a:t>
            </a:r>
          </a:p>
          <a:p>
            <a:pPr>
              <a:lnSpc>
                <a:spcPct val="150000"/>
              </a:lnSpc>
            </a:pPr>
            <a:r>
              <a:rPr lang="pt-BR" sz="2000" dirty="0"/>
              <a:t>NÃO</a:t>
            </a:r>
          </a:p>
          <a:p>
            <a:pPr>
              <a:lnSpc>
                <a:spcPct val="150000"/>
              </a:lnSpc>
            </a:pPr>
            <a:r>
              <a:rPr lang="pt-BR" sz="2000" dirty="0"/>
              <a:t>Escolha instituições sólidas (rating)</a:t>
            </a:r>
          </a:p>
          <a:p>
            <a:pPr>
              <a:lnSpc>
                <a:spcPct val="150000"/>
              </a:lnSpc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051193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3658" y="2355726"/>
            <a:ext cx="6172200" cy="742950"/>
          </a:xfrm>
        </p:spPr>
        <p:txBody>
          <a:bodyPr>
            <a:noAutofit/>
          </a:bodyPr>
          <a:lstStyle/>
          <a:p>
            <a:pPr algn="ctr"/>
            <a:r>
              <a:rPr lang="pt-BR" sz="12450" dirty="0"/>
              <a:t>LCI</a:t>
            </a:r>
          </a:p>
        </p:txBody>
      </p:sp>
    </p:spTree>
    <p:extLst>
      <p:ext uri="{BB962C8B-B14F-4D97-AF65-F5344CB8AC3E}">
        <p14:creationId xmlns:p14="http://schemas.microsoft.com/office/powerpoint/2010/main" val="35421112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LCI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/>
              <a:t>Letras de crédito imobiliário</a:t>
            </a:r>
          </a:p>
          <a:p>
            <a:pPr>
              <a:lnSpc>
                <a:spcPct val="150000"/>
              </a:lnSpc>
            </a:pPr>
            <a:r>
              <a:rPr lang="pt-BR" dirty="0"/>
              <a:t>Você EMPRESTA dinheiro para o banco</a:t>
            </a:r>
          </a:p>
          <a:p>
            <a:pPr>
              <a:lnSpc>
                <a:spcPct val="150000"/>
              </a:lnSpc>
            </a:pPr>
            <a:r>
              <a:rPr lang="pt-BR" dirty="0"/>
              <a:t>Como todo título: tem vencimento</a:t>
            </a:r>
          </a:p>
          <a:p>
            <a:pPr>
              <a:lnSpc>
                <a:spcPct val="150000"/>
              </a:lnSpc>
            </a:pPr>
            <a:r>
              <a:rPr lang="pt-BR" dirty="0"/>
              <a:t>Garantia: imóveis</a:t>
            </a:r>
          </a:p>
          <a:p>
            <a:pPr>
              <a:lnSpc>
                <a:spcPct val="150000"/>
              </a:lnSpc>
            </a:pPr>
            <a:r>
              <a:rPr lang="pt-BR" i="1" dirty="0" err="1"/>
              <a:t>Obs</a:t>
            </a:r>
            <a:r>
              <a:rPr lang="pt-BR" i="1" dirty="0"/>
              <a:t>: no CDB você também empresta dinheiro para o banco, mas ele o usa como bem entender. Já na LCI é para crédito imobiliário</a:t>
            </a:r>
          </a:p>
        </p:txBody>
      </p:sp>
    </p:spTree>
    <p:extLst>
      <p:ext uri="{BB962C8B-B14F-4D97-AF65-F5344CB8AC3E}">
        <p14:creationId xmlns:p14="http://schemas.microsoft.com/office/powerpoint/2010/main" val="224526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68250"/>
            <a:ext cx="6984776" cy="3859684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51520" y="4567501"/>
            <a:ext cx="318635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100" b="1" dirty="0"/>
              <a:t>Isenta de IR e TAXAS</a:t>
            </a:r>
          </a:p>
        </p:txBody>
      </p:sp>
      <p:sp>
        <p:nvSpPr>
          <p:cNvPr id="3" name="Retângulo 2"/>
          <p:cNvSpPr/>
          <p:nvPr/>
        </p:nvSpPr>
        <p:spPr>
          <a:xfrm>
            <a:off x="3923928" y="2643758"/>
            <a:ext cx="1026114" cy="360039"/>
          </a:xfrm>
          <a:prstGeom prst="rect">
            <a:avLst/>
          </a:prstGeom>
          <a:solidFill>
            <a:schemeClr val="bg1"/>
          </a:solidFill>
          <a:ln>
            <a:noFill/>
          </a:ln>
          <a:scene3d>
            <a:camera prst="orthographicFront">
              <a:rot lat="0" lon="0" rev="6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35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CE8717D-6407-16D1-C6D9-00B05B21EB03}"/>
              </a:ext>
            </a:extLst>
          </p:cNvPr>
          <p:cNvSpPr txBox="1"/>
          <p:nvPr/>
        </p:nvSpPr>
        <p:spPr>
          <a:xfrm>
            <a:off x="4436985" y="4567501"/>
            <a:ext cx="318635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100" b="1" dirty="0"/>
              <a:t>Diferença com </a:t>
            </a:r>
            <a:r>
              <a:rPr lang="pt-BR" sz="2100" b="1" dirty="0" err="1"/>
              <a:t>LCAs</a:t>
            </a:r>
            <a:endParaRPr lang="pt-BR" sz="2100" b="1" dirty="0"/>
          </a:p>
        </p:txBody>
      </p:sp>
    </p:spTree>
    <p:extLst>
      <p:ext uri="{BB962C8B-B14F-4D97-AF65-F5344CB8AC3E}">
        <p14:creationId xmlns:p14="http://schemas.microsoft.com/office/powerpoint/2010/main" val="2332613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131590"/>
            <a:ext cx="7467600" cy="857250"/>
          </a:xfrm>
        </p:spPr>
        <p:txBody>
          <a:bodyPr/>
          <a:lstStyle/>
          <a:p>
            <a:pPr algn="ctr"/>
            <a:r>
              <a:rPr lang="pt-BR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Site </a:t>
            </a:r>
            <a:r>
              <a:rPr lang="pt-BR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yubb</a:t>
            </a:r>
            <a:r>
              <a:rPr lang="pt-BR" dirty="0"/>
              <a:t>: comparador de investimentos</a:t>
            </a:r>
          </a:p>
        </p:txBody>
      </p:sp>
      <p:sp>
        <p:nvSpPr>
          <p:cNvPr id="3" name="Retângulo 2"/>
          <p:cNvSpPr/>
          <p:nvPr/>
        </p:nvSpPr>
        <p:spPr>
          <a:xfrm>
            <a:off x="1886448" y="2355726"/>
            <a:ext cx="46091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>
                <a:hlinkClick r:id="rId2"/>
              </a:rPr>
              <a:t>https://yubb.com.br/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31108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3658" y="1779662"/>
            <a:ext cx="5715000" cy="194421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600" dirty="0"/>
              <a:t>Como comparar tesouro direto, </a:t>
            </a:r>
            <a:r>
              <a:rPr lang="pt-BR" sz="3600" dirty="0" err="1"/>
              <a:t>cdb</a:t>
            </a:r>
            <a:r>
              <a:rPr lang="pt-BR" sz="3600" dirty="0"/>
              <a:t> e </a:t>
            </a:r>
            <a:r>
              <a:rPr lang="pt-BR" sz="3600" dirty="0" err="1"/>
              <a:t>lci</a:t>
            </a:r>
            <a:r>
              <a:rPr lang="pt-BR" sz="3600" dirty="0"/>
              <a:t>? Artigo e planilha no site.</a:t>
            </a:r>
          </a:p>
        </p:txBody>
      </p:sp>
    </p:spTree>
    <p:extLst>
      <p:ext uri="{BB962C8B-B14F-4D97-AF65-F5344CB8AC3E}">
        <p14:creationId xmlns:p14="http://schemas.microsoft.com/office/powerpoint/2010/main" val="23144765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Vamos debater sobre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/>
              <a:t>Riscos (volatilidade e default)</a:t>
            </a:r>
          </a:p>
          <a:p>
            <a:pPr>
              <a:lnSpc>
                <a:spcPct val="150000"/>
              </a:lnSpc>
            </a:pPr>
            <a:r>
              <a:rPr lang="pt-BR" dirty="0"/>
              <a:t>Liquidez: transformar em dinheiro</a:t>
            </a:r>
          </a:p>
          <a:p>
            <a:pPr>
              <a:lnSpc>
                <a:spcPct val="150000"/>
              </a:lnSpc>
            </a:pPr>
            <a:r>
              <a:rPr lang="pt-BR" dirty="0"/>
              <a:t>Valor mínimo para investir</a:t>
            </a:r>
          </a:p>
          <a:p>
            <a:pPr>
              <a:lnSpc>
                <a:spcPct val="150000"/>
              </a:lnSpc>
            </a:pPr>
            <a:r>
              <a:rPr lang="pt-BR" dirty="0"/>
              <a:t>Horizonte de investimento</a:t>
            </a:r>
          </a:p>
          <a:p>
            <a:pPr>
              <a:lnSpc>
                <a:spcPct val="150000"/>
              </a:lnSpc>
            </a:pPr>
            <a:r>
              <a:rPr lang="pt-BR" dirty="0"/>
              <a:t>Facilidade de acesso (bons CDBs e </a:t>
            </a:r>
            <a:r>
              <a:rPr lang="pt-BR" dirty="0" err="1"/>
              <a:t>LCIs</a:t>
            </a:r>
            <a:r>
              <a:rPr lang="pt-BR" dirty="0"/>
              <a:t> em bancos específicos)</a:t>
            </a:r>
          </a:p>
          <a:p>
            <a:pPr>
              <a:lnSpc>
                <a:spcPct val="150000"/>
              </a:lnSpc>
            </a:pPr>
            <a:r>
              <a:rPr lang="pt-BR" dirty="0"/>
              <a:t>Tesouro: comparamos apenas o SELIC, mas existem os prefixados e </a:t>
            </a:r>
            <a:r>
              <a:rPr lang="pt-BR" dirty="0" err="1"/>
              <a:t>IPCAs</a:t>
            </a:r>
            <a:r>
              <a:rPr lang="pt-BR" dirty="0"/>
              <a:t> como alternativas</a:t>
            </a:r>
          </a:p>
        </p:txBody>
      </p:sp>
    </p:spTree>
    <p:extLst>
      <p:ext uri="{BB962C8B-B14F-4D97-AF65-F5344CB8AC3E}">
        <p14:creationId xmlns:p14="http://schemas.microsoft.com/office/powerpoint/2010/main" val="42806527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Conclusão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pt-BR" sz="3300" dirty="0"/>
              <a:t>Como veremos a seguir, o melhor investimento depende </a:t>
            </a:r>
            <a:r>
              <a:rPr lang="pt-BR" sz="4050" b="1" dirty="0"/>
              <a:t>DO INVESTIDOR </a:t>
            </a:r>
            <a:r>
              <a:rPr lang="pt-BR" sz="3300" dirty="0"/>
              <a:t>(objetivos, risco, liquidez </a:t>
            </a:r>
            <a:r>
              <a:rPr lang="pt-BR" sz="3300" dirty="0" err="1"/>
              <a:t>etc</a:t>
            </a:r>
            <a:r>
              <a:rPr lang="pt-BR" sz="33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112910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139702"/>
            <a:ext cx="7620000" cy="85725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dirty="0"/>
              <a:t>FUNDOS DE INVESTIMENTOS</a:t>
            </a:r>
          </a:p>
        </p:txBody>
      </p:sp>
    </p:spTree>
    <p:extLst>
      <p:ext uri="{BB962C8B-B14F-4D97-AF65-F5344CB8AC3E}">
        <p14:creationId xmlns:p14="http://schemas.microsoft.com/office/powerpoint/2010/main" val="896568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0" t="2401" r="3809" b="2401"/>
          <a:stretch/>
        </p:blipFill>
        <p:spPr>
          <a:xfrm>
            <a:off x="2865903" y="0"/>
            <a:ext cx="6278097" cy="5143500"/>
          </a:xfrm>
          <a:prstGeom prst="rect">
            <a:avLst/>
          </a:prstGeom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00809"/>
              </p:ext>
            </p:extLst>
          </p:nvPr>
        </p:nvGraphicFramePr>
        <p:xfrm>
          <a:off x="179512" y="195486"/>
          <a:ext cx="2880320" cy="11521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0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654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>
                          <a:effectLst/>
                          <a:latin typeface="+mn-lt"/>
                        </a:rPr>
                        <a:t>DIA</a:t>
                      </a:r>
                      <a:endParaRPr lang="pt-BR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chemeClr val="accent3"/>
                          </a:solidFill>
                          <a:effectLst/>
                          <a:latin typeface="+mn-lt"/>
                        </a:rPr>
                        <a:t>Taxa</a:t>
                      </a:r>
                      <a:r>
                        <a:rPr lang="pt-BR" sz="1100" b="1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t-BR" sz="1100" b="1" i="0" u="none" strike="noStrike" baseline="0" dirty="0" err="1">
                          <a:solidFill>
                            <a:schemeClr val="accent3"/>
                          </a:solidFill>
                          <a:effectLst/>
                          <a:latin typeface="+mn-lt"/>
                        </a:rPr>
                        <a:t>Pré</a:t>
                      </a:r>
                      <a:r>
                        <a:rPr lang="pt-BR" sz="1100" b="1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+mn-lt"/>
                        </a:rPr>
                        <a:t> 2023</a:t>
                      </a:r>
                      <a:endParaRPr lang="pt-BR" sz="1100" b="1" i="0" u="none" strike="noStrike" dirty="0">
                        <a:solidFill>
                          <a:schemeClr val="accent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chemeClr val="accent3"/>
                          </a:solidFill>
                          <a:effectLst/>
                          <a:latin typeface="+mn-lt"/>
                        </a:rPr>
                        <a:t>PREÇO</a:t>
                      </a:r>
                      <a:endParaRPr lang="pt-BR" sz="1100" b="1" i="0" u="none" strike="noStrike" dirty="0">
                        <a:solidFill>
                          <a:schemeClr val="accent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7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</a:rPr>
                        <a:t>17/05/2017</a:t>
                      </a:r>
                      <a:endParaRPr lang="pt-BR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9,91%</a:t>
                      </a:r>
                      <a:endParaRPr lang="pt-BR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588,92</a:t>
                      </a:r>
                      <a:endParaRPr lang="pt-BR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79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u="none" strike="noStrike" dirty="0">
                          <a:effectLst/>
                        </a:rPr>
                        <a:t>18/05/2017</a:t>
                      </a:r>
                      <a:endParaRPr lang="pt-BR" sz="11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11,76%</a:t>
                      </a:r>
                      <a:endParaRPr lang="pt-BR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effectLst/>
                          <a:latin typeface="+mn-lt"/>
                        </a:rPr>
                        <a:t>536,58</a:t>
                      </a:r>
                      <a:endParaRPr lang="pt-BR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251520" y="2427734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Queda de 8,8% em um dia</a:t>
            </a:r>
          </a:p>
        </p:txBody>
      </p:sp>
    </p:spTree>
    <p:extLst>
      <p:ext uri="{BB962C8B-B14F-4D97-AF65-F5344CB8AC3E}">
        <p14:creationId xmlns:p14="http://schemas.microsoft.com/office/powerpoint/2010/main" val="909161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Fundos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/>
              <a:t>Reunião de pessoas para investir em determinado fim</a:t>
            </a:r>
          </a:p>
          <a:p>
            <a:pPr>
              <a:lnSpc>
                <a:spcPct val="150000"/>
              </a:lnSpc>
            </a:pPr>
            <a:r>
              <a:rPr lang="pt-BR" dirty="0"/>
              <a:t>Existe sempre as figuras do ADMINISTRADOR e do GESTOR</a:t>
            </a:r>
          </a:p>
          <a:p>
            <a:pPr>
              <a:lnSpc>
                <a:spcPct val="150000"/>
              </a:lnSpc>
            </a:pPr>
            <a:r>
              <a:rPr lang="pt-BR" dirty="0"/>
              <a:t>Existem diversos tipos de fundo: curto prazo, ações, renda fixa, multimercados, cambial </a:t>
            </a:r>
            <a:r>
              <a:rPr lang="pt-BR" dirty="0" err="1"/>
              <a:t>etc</a:t>
            </a:r>
            <a:endParaRPr lang="pt-BR" dirty="0"/>
          </a:p>
          <a:p>
            <a:pPr>
              <a:lnSpc>
                <a:spcPct val="150000"/>
              </a:lnSpc>
            </a:pPr>
            <a:r>
              <a:rPr lang="pt-BR" dirty="0"/>
              <a:t>Todo dinheiro dos fundos são divididos em cotas</a:t>
            </a:r>
          </a:p>
          <a:p>
            <a:pPr>
              <a:lnSpc>
                <a:spcPct val="150000"/>
              </a:lnSpc>
            </a:pPr>
            <a:r>
              <a:rPr lang="pt-BR" dirty="0"/>
              <a:t>O valor da cota é atualizado diariamente, sendo o saldo o número de cotas, multiplicado pelo valor da cota</a:t>
            </a:r>
          </a:p>
        </p:txBody>
      </p:sp>
    </p:spTree>
    <p:extLst>
      <p:ext uri="{BB962C8B-B14F-4D97-AF65-F5344CB8AC3E}">
        <p14:creationId xmlns:p14="http://schemas.microsoft.com/office/powerpoint/2010/main" val="7014512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  <a:cs typeface="Arial" charset="0"/>
              </a:rPr>
              <a:t>A Cota - Exemplo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00150"/>
            <a:ext cx="7620000" cy="360384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/>
              <a:t>Data da aplicação: 03/03/2012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/>
              <a:t>Valor da Aplicação: R$10.000,00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/>
              <a:t>Valor da cota no dia da aplicação:  R$1,34593870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t-BR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/>
              <a:t>Quantidade de cotas adquiridas: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/>
              <a:t>R$10.000,00 </a:t>
            </a:r>
            <a:r>
              <a:rPr lang="pt-BR" dirty="0">
                <a:sym typeface="Symbol"/>
              </a:rPr>
              <a:t> 1,34593870 = 7.429,758873 cotas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t-BR" dirty="0">
              <a:sym typeface="Symbol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>
                <a:sym typeface="Symbol"/>
              </a:rPr>
              <a:t>Valor da cota em 09/11/2012: R$1,537370129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>
                <a:sym typeface="Symbol"/>
              </a:rPr>
              <a:t>Valor atual será: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>
                <a:sym typeface="Symbol"/>
              </a:rPr>
              <a:t>7.429,758873 x 1,537370129 = R$11.422,29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63620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Vantagens de um fundo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/>
              <a:t>Gestão profissional</a:t>
            </a:r>
          </a:p>
          <a:p>
            <a:pPr>
              <a:lnSpc>
                <a:spcPct val="150000"/>
              </a:lnSpc>
            </a:pPr>
            <a:r>
              <a:rPr lang="pt-BR" sz="2400" dirty="0"/>
              <a:t>Facilidade de acessos a mercados com pouco dinheiro</a:t>
            </a:r>
          </a:p>
          <a:p>
            <a:pPr>
              <a:lnSpc>
                <a:spcPct val="150000"/>
              </a:lnSpc>
            </a:pPr>
            <a:r>
              <a:rPr lang="pt-BR" sz="2400" dirty="0"/>
              <a:t>Diversificação</a:t>
            </a:r>
          </a:p>
          <a:p>
            <a:pPr>
              <a:lnSpc>
                <a:spcPct val="150000"/>
              </a:lnSpc>
            </a:pPr>
            <a:endParaRPr lang="pt-BR" sz="2400" dirty="0"/>
          </a:p>
          <a:p>
            <a:pPr>
              <a:lnSpc>
                <a:spcPct val="150000"/>
              </a:lnSpc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696726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>
                <a:latin typeface="Arial" charset="0"/>
                <a:cs typeface="Arial" charset="0"/>
              </a:rPr>
              <a:t>Taxas de Administração</a:t>
            </a:r>
          </a:p>
        </p:txBody>
      </p:sp>
      <p:sp>
        <p:nvSpPr>
          <p:cNvPr id="16387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70000"/>
              </a:lnSpc>
            </a:pPr>
            <a:r>
              <a:rPr lang="pt-BR" dirty="0">
                <a:latin typeface="Arial" charset="0"/>
                <a:cs typeface="Arial" charset="0"/>
              </a:rPr>
              <a:t>É a remuneração do gestor/administrador do fundo e pode ser:</a:t>
            </a:r>
          </a:p>
          <a:p>
            <a:pPr lvl="1" eaLnBrk="1" hangingPunct="1">
              <a:lnSpc>
                <a:spcPct val="170000"/>
              </a:lnSpc>
            </a:pPr>
            <a:r>
              <a:rPr lang="pt-BR" dirty="0">
                <a:latin typeface="Arial" charset="0"/>
                <a:cs typeface="Arial" charset="0"/>
              </a:rPr>
              <a:t>Fixa: calculada e provisionada diariamente, tendo por base uma porcentagem do patrimônio líquido</a:t>
            </a:r>
          </a:p>
          <a:p>
            <a:pPr lvl="1" eaLnBrk="1" hangingPunct="1">
              <a:lnSpc>
                <a:spcPct val="170000"/>
              </a:lnSpc>
            </a:pPr>
            <a:r>
              <a:rPr lang="pt-BR" dirty="0">
                <a:latin typeface="Arial" charset="0"/>
                <a:cs typeface="Arial" charset="0"/>
              </a:rPr>
              <a:t>Performance: percentual calculado sobre o que variar acima de uma referência (</a:t>
            </a:r>
            <a:r>
              <a:rPr lang="pt-BR" i="1" dirty="0">
                <a:latin typeface="Arial" charset="0"/>
                <a:cs typeface="Arial" charset="0"/>
              </a:rPr>
              <a:t>benchmark</a:t>
            </a:r>
            <a:r>
              <a:rPr lang="pt-BR" dirty="0">
                <a:latin typeface="Arial" charset="0"/>
                <a:cs typeface="Arial" charset="0"/>
              </a:rPr>
              <a:t>) estabelecida. Pode ser DI, Ibovespa </a:t>
            </a:r>
            <a:r>
              <a:rPr lang="pt-BR" dirty="0" err="1">
                <a:latin typeface="Arial" charset="0"/>
                <a:cs typeface="Arial" charset="0"/>
              </a:rPr>
              <a:t>etc</a:t>
            </a:r>
            <a:endParaRPr lang="pt-BR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170000"/>
              </a:lnSpc>
            </a:pPr>
            <a:endParaRPr lang="pt-BR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6049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Renda fixa LONGO PRAZO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dirty="0"/>
              <a:t>Títulos com prazo médio superior a 365 dias</a:t>
            </a:r>
          </a:p>
          <a:p>
            <a:pPr>
              <a:lnSpc>
                <a:spcPct val="150000"/>
              </a:lnSpc>
            </a:pPr>
            <a:r>
              <a:rPr lang="pt-BR" sz="2000" dirty="0"/>
              <a:t>Mínimo de 80% da carteira com RF</a:t>
            </a:r>
          </a:p>
          <a:p>
            <a:pPr>
              <a:lnSpc>
                <a:spcPct val="150000"/>
              </a:lnSpc>
            </a:pPr>
            <a:r>
              <a:rPr lang="pt-BR" sz="2000" dirty="0"/>
              <a:t>Tributação decrescente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467544" y="3075806"/>
          <a:ext cx="7772400" cy="14097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Prazo do Investimento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Alíquota de IR</a:t>
                      </a: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0 a 6 meses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22,5%</a:t>
                      </a: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6 meses a 1 ano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20%</a:t>
                      </a: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/>
                        <a:t>1 ano a 2 anos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17,5%</a:t>
                      </a: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Mais de 2 anos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15%</a:t>
                      </a: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682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699542"/>
            <a:ext cx="7620000" cy="2804914"/>
          </a:xfrm>
        </p:spPr>
        <p:txBody>
          <a:bodyPr>
            <a:normAutofit/>
          </a:bodyPr>
          <a:lstStyle/>
          <a:p>
            <a:pPr>
              <a:defRPr/>
            </a:pPr>
            <a:endParaRPr lang="pt-BR" dirty="0"/>
          </a:p>
          <a:p>
            <a:pPr>
              <a:defRPr/>
            </a:pPr>
            <a:endParaRPr lang="pt-BR" dirty="0"/>
          </a:p>
          <a:p>
            <a:pPr algn="ctr">
              <a:buFont typeface="Wingdings" pitchFamily="2" charset="2"/>
              <a:buNone/>
              <a:defRPr/>
            </a:pPr>
            <a:r>
              <a:rPr lang="pt-BR" sz="5400" dirty="0"/>
              <a:t>PREVIDÊNCIA PRIVADA</a:t>
            </a:r>
            <a:endParaRPr lang="pt-BR" sz="4000" i="1" dirty="0"/>
          </a:p>
        </p:txBody>
      </p:sp>
    </p:spTree>
    <p:extLst>
      <p:ext uri="{BB962C8B-B14F-4D97-AF65-F5344CB8AC3E}">
        <p14:creationId xmlns:p14="http://schemas.microsoft.com/office/powerpoint/2010/main" val="380688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8566879"/>
              </p:ext>
            </p:extLst>
          </p:nvPr>
        </p:nvGraphicFramePr>
        <p:xfrm>
          <a:off x="251520" y="2715766"/>
          <a:ext cx="8568952" cy="2427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5887683"/>
              </p:ext>
            </p:extLst>
          </p:nvPr>
        </p:nvGraphicFramePr>
        <p:xfrm>
          <a:off x="251520" y="123478"/>
          <a:ext cx="8424936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tângulo de cantos arredondados 4"/>
          <p:cNvSpPr/>
          <p:nvPr/>
        </p:nvSpPr>
        <p:spPr>
          <a:xfrm>
            <a:off x="971600" y="411510"/>
            <a:ext cx="1152128" cy="44644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9836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4" grpId="0">
        <p:bldAsOne/>
      </p:bldGraphic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826241" y="2469892"/>
            <a:ext cx="556572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500" dirty="0">
                <a:latin typeface="Cambria" panose="02040503050406030204" pitchFamily="18" charset="0"/>
              </a:rPr>
              <a:t>CDB</a:t>
            </a:r>
          </a:p>
        </p:txBody>
      </p:sp>
    </p:spTree>
    <p:extLst>
      <p:ext uri="{BB962C8B-B14F-4D97-AF65-F5344CB8AC3E}">
        <p14:creationId xmlns:p14="http://schemas.microsoft.com/office/powerpoint/2010/main" val="1881412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CDB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5900" y="1200150"/>
            <a:ext cx="6172200" cy="147961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dirty="0"/>
              <a:t>Certificado de Depósito Bancário (CDB)</a:t>
            </a:r>
          </a:p>
          <a:p>
            <a:pPr>
              <a:lnSpc>
                <a:spcPct val="150000"/>
              </a:lnSpc>
            </a:pPr>
            <a:r>
              <a:rPr lang="pt-BR" dirty="0"/>
              <a:t>Título emitido pelo banco, diretamente para você: por isso não há cobrança de taxas de administração</a:t>
            </a:r>
          </a:p>
        </p:txBody>
      </p:sp>
      <p:sp>
        <p:nvSpPr>
          <p:cNvPr id="4" name="Retângulo 3"/>
          <p:cNvSpPr/>
          <p:nvPr/>
        </p:nvSpPr>
        <p:spPr>
          <a:xfrm>
            <a:off x="1152122" y="2919117"/>
            <a:ext cx="1458162" cy="151216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VOCÊ</a:t>
            </a:r>
          </a:p>
        </p:txBody>
      </p:sp>
      <p:sp>
        <p:nvSpPr>
          <p:cNvPr id="5" name="Retângulo 4"/>
          <p:cNvSpPr/>
          <p:nvPr/>
        </p:nvSpPr>
        <p:spPr>
          <a:xfrm>
            <a:off x="5804635" y="2885733"/>
            <a:ext cx="1458162" cy="151216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BANCO</a:t>
            </a:r>
          </a:p>
        </p:txBody>
      </p:sp>
      <p:cxnSp>
        <p:nvCxnSpPr>
          <p:cNvPr id="7" name="Conector de seta reta 6"/>
          <p:cNvCxnSpPr/>
          <p:nvPr/>
        </p:nvCxnSpPr>
        <p:spPr>
          <a:xfrm flipV="1">
            <a:off x="2870811" y="3543858"/>
            <a:ext cx="2673297" cy="36004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 flipH="1">
            <a:off x="2870811" y="4029912"/>
            <a:ext cx="2673298" cy="11352"/>
          </a:xfrm>
          <a:prstGeom prst="straightConnector1">
            <a:avLst/>
          </a:prstGeom>
          <a:ln w="539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3535345" y="2919117"/>
            <a:ext cx="189021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50" b="1" dirty="0"/>
              <a:t>HOJE, empresta $$$$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2870811" y="4158175"/>
            <a:ext cx="279031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50" b="1" dirty="0"/>
              <a:t>Depois de certo prazo (vencimento) banco devolve principal, mais juros</a:t>
            </a:r>
          </a:p>
        </p:txBody>
      </p:sp>
    </p:spTree>
    <p:extLst>
      <p:ext uri="{BB962C8B-B14F-4D97-AF65-F5344CB8AC3E}">
        <p14:creationId xmlns:p14="http://schemas.microsoft.com/office/powerpoint/2010/main" val="1329731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  <p:bldP spid="4" grpId="0" animBg="1"/>
      <p:bldP spid="5" grpId="0" animBg="1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Modalidades de CDB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/>
              <a:t>Prefixada: acerta na data do investimento, qual percentual irá remunerar o capital</a:t>
            </a:r>
          </a:p>
          <a:p>
            <a:pPr>
              <a:lnSpc>
                <a:spcPct val="150000"/>
              </a:lnSpc>
            </a:pPr>
            <a:r>
              <a:rPr lang="pt-BR" dirty="0"/>
              <a:t>Pós-fixada: a remuneração vai depender de algum índice acordado na contratação do investimento</a:t>
            </a:r>
          </a:p>
          <a:p>
            <a:pPr>
              <a:lnSpc>
                <a:spcPct val="150000"/>
              </a:lnSpc>
            </a:pPr>
            <a:r>
              <a:rPr lang="pt-BR" dirty="0"/>
              <a:t>Em CDBs, os investimentos pós-fixados, geralmente seguem a taxa DI</a:t>
            </a:r>
          </a:p>
        </p:txBody>
      </p:sp>
    </p:spTree>
    <p:extLst>
      <p:ext uri="{BB962C8B-B14F-4D97-AF65-F5344CB8AC3E}">
        <p14:creationId xmlns:p14="http://schemas.microsoft.com/office/powerpoint/2010/main" val="2392890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Tributação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85900" y="1200150"/>
            <a:ext cx="6172200" cy="110157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dirty="0"/>
              <a:t>Tabela regressiva, igual ao Tesouro Direto.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658" y="2301720"/>
            <a:ext cx="6199738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20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4" y="2247714"/>
            <a:ext cx="6172200" cy="74295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400" dirty="0"/>
              <a:t>TAXA DI</a:t>
            </a:r>
          </a:p>
        </p:txBody>
      </p:sp>
    </p:spTree>
    <p:extLst>
      <p:ext uri="{BB962C8B-B14F-4D97-AF65-F5344CB8AC3E}">
        <p14:creationId xmlns:p14="http://schemas.microsoft.com/office/powerpoint/2010/main" val="34966693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1692</TotalTime>
  <Words>828</Words>
  <Application>Microsoft Office PowerPoint</Application>
  <PresentationFormat>Apresentação na tela (16:9)</PresentationFormat>
  <Paragraphs>120</Paragraphs>
  <Slides>35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35</vt:i4>
      </vt:variant>
    </vt:vector>
  </HeadingPairs>
  <TitlesOfParts>
    <vt:vector size="42" baseType="lpstr">
      <vt:lpstr>Arial</vt:lpstr>
      <vt:lpstr>Calibri</vt:lpstr>
      <vt:lpstr>Cambria</vt:lpstr>
      <vt:lpstr>Century Schoolbook</vt:lpstr>
      <vt:lpstr>Wingdings</vt:lpstr>
      <vt:lpstr>Wingdings 2</vt:lpstr>
      <vt:lpstr>Balcão Envidraçado</vt:lpstr>
      <vt:lpstr>Aula 2: CDB, LCI, LCA, FUNDOS DE RENDA FIXA</vt:lpstr>
      <vt:lpstr>Relembrando tesouro direto</vt:lpstr>
      <vt:lpstr>Apresentação do PowerPoint</vt:lpstr>
      <vt:lpstr>Apresentação do PowerPoint</vt:lpstr>
      <vt:lpstr>Apresentação do PowerPoint</vt:lpstr>
      <vt:lpstr>CDB</vt:lpstr>
      <vt:lpstr>Modalidades de CDB</vt:lpstr>
      <vt:lpstr>Tributação</vt:lpstr>
      <vt:lpstr>TAXA DI</vt:lpstr>
      <vt:lpstr>Apresentação do PowerPoint</vt:lpstr>
      <vt:lpstr>Usamos indistintamente taxa DI ou do CDI</vt:lpstr>
      <vt:lpstr>Selic versus Taxa DI</vt:lpstr>
      <vt:lpstr>A PARTIR DE AGORA, VAMO CONSIDERAR...  SELIC = TAXA DI</vt:lpstr>
      <vt:lpstr>CDBs BTG</vt:lpstr>
      <vt:lpstr>Apresentação do PowerPoint</vt:lpstr>
      <vt:lpstr>Apresentação do PowerPoint</vt:lpstr>
      <vt:lpstr>Apresentação do PowerPoint</vt:lpstr>
      <vt:lpstr>Exercício para amanhã</vt:lpstr>
      <vt:lpstr>Apresentação do PowerPoint</vt:lpstr>
      <vt:lpstr>Exercício: pesquisar cdbs do seu banco?</vt:lpstr>
      <vt:lpstr>Fundo garantidor de crédito (FGC)</vt:lpstr>
      <vt:lpstr>LCI</vt:lpstr>
      <vt:lpstr>LCI</vt:lpstr>
      <vt:lpstr>Apresentação do PowerPoint</vt:lpstr>
      <vt:lpstr>Site yubb: comparador de investimentos</vt:lpstr>
      <vt:lpstr>Como comparar tesouro direto, cdb e lci? Artigo e planilha no site.</vt:lpstr>
      <vt:lpstr>Vamos debater sobre</vt:lpstr>
      <vt:lpstr>Conclusão</vt:lpstr>
      <vt:lpstr>FUNDOS DE INVESTIMENTOS</vt:lpstr>
      <vt:lpstr>Fundos</vt:lpstr>
      <vt:lpstr>A Cota - Exemplo</vt:lpstr>
      <vt:lpstr>Vantagens de um fundo</vt:lpstr>
      <vt:lpstr>Taxas de Administração</vt:lpstr>
      <vt:lpstr>Renda fixa LONGO PRAZO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Elisson</dc:creator>
  <cp:lastModifiedBy>elisson andrade</cp:lastModifiedBy>
  <cp:revision>79</cp:revision>
  <dcterms:created xsi:type="dcterms:W3CDTF">2014-03-20T11:04:22Z</dcterms:created>
  <dcterms:modified xsi:type="dcterms:W3CDTF">2024-01-16T21:08:34Z</dcterms:modified>
</cp:coreProperties>
</file>