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77" r:id="rId2"/>
    <p:sldId id="347" r:id="rId3"/>
    <p:sldId id="377" r:id="rId4"/>
    <p:sldId id="349" r:id="rId5"/>
    <p:sldId id="350" r:id="rId6"/>
    <p:sldId id="351" r:id="rId7"/>
    <p:sldId id="352" r:id="rId8"/>
    <p:sldId id="378" r:id="rId9"/>
    <p:sldId id="380" r:id="rId10"/>
    <p:sldId id="353" r:id="rId11"/>
    <p:sldId id="379" r:id="rId12"/>
    <p:sldId id="354" r:id="rId13"/>
    <p:sldId id="385" r:id="rId14"/>
    <p:sldId id="398" r:id="rId15"/>
    <p:sldId id="364" r:id="rId16"/>
    <p:sldId id="389" r:id="rId17"/>
    <p:sldId id="390" r:id="rId18"/>
    <p:sldId id="392" r:id="rId19"/>
    <p:sldId id="360" r:id="rId20"/>
    <p:sldId id="361" r:id="rId21"/>
    <p:sldId id="371" r:id="rId22"/>
    <p:sldId id="372" r:id="rId23"/>
    <p:sldId id="399" r:id="rId24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46" y="78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19/01/2024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chemeClr val="accent1"/>
                </a:solidFill>
              </a:rPr>
              <a:t>Aula 3</a:t>
            </a:r>
            <a:r>
              <a:rPr lang="pt-BR" sz="3200" dirty="0"/>
              <a:t>: Mercado de Ações e Fundos Imobiliários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/>
              <a:t>Prof. </a:t>
            </a:r>
            <a:r>
              <a:rPr lang="pt-BR" sz="1600" dirty="0" err="1"/>
              <a:t>Elisson</a:t>
            </a:r>
            <a:r>
              <a:rPr lang="pt-BR" sz="1600" dirty="0"/>
              <a:t> de Andrade</a:t>
            </a:r>
          </a:p>
          <a:p>
            <a:pPr algn="ctr"/>
            <a:r>
              <a:rPr lang="pt-BR" sz="1600" dirty="0"/>
              <a:t>eapandra@gmail.com</a:t>
            </a:r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/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72" y="0"/>
            <a:ext cx="838842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38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299720"/>
            <a:ext cx="6458851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71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500063" y="2411016"/>
            <a:ext cx="8229600" cy="857250"/>
          </a:xfrm>
        </p:spPr>
        <p:txBody>
          <a:bodyPr>
            <a:noAutofit/>
          </a:bodyPr>
          <a:lstStyle/>
          <a:p>
            <a:pPr algn="ctr" eaLnBrk="1" hangingPunct="1"/>
            <a:r>
              <a:rPr lang="pt-BR" sz="3600" dirty="0"/>
              <a:t>Agora vamos acompanhar as cotações ao longo do tempo</a:t>
            </a:r>
            <a:br>
              <a:rPr lang="pt-BR" sz="3600" dirty="0"/>
            </a:br>
            <a:r>
              <a:rPr lang="pt-BR" sz="3600" dirty="0"/>
              <a:t>Link de vídeo no site</a:t>
            </a:r>
          </a:p>
        </p:txBody>
      </p:sp>
    </p:spTree>
    <p:extLst>
      <p:ext uri="{BB962C8B-B14F-4D97-AF65-F5344CB8AC3E}">
        <p14:creationId xmlns:p14="http://schemas.microsoft.com/office/powerpoint/2010/main" val="82371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 ECONÔMICO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/>
              <a:t>Resultado de investimento em ações advém de dois componentes:</a:t>
            </a:r>
          </a:p>
          <a:p>
            <a:pPr lvl="1">
              <a:lnSpc>
                <a:spcPct val="150000"/>
              </a:lnSpc>
            </a:pPr>
            <a:r>
              <a:rPr lang="pt-BR" sz="1800" dirty="0"/>
              <a:t>Ganho/Perda de Capital: oscilação do preço das ações no mercado</a:t>
            </a:r>
          </a:p>
          <a:p>
            <a:pPr marL="205740" lvl="1" indent="0">
              <a:lnSpc>
                <a:spcPct val="150000"/>
              </a:lnSpc>
              <a:buNone/>
            </a:pPr>
            <a:r>
              <a:rPr lang="pt-BR" sz="1800" dirty="0"/>
              <a:t>+</a:t>
            </a:r>
          </a:p>
          <a:p>
            <a:pPr lvl="1">
              <a:lnSpc>
                <a:spcPct val="150000"/>
              </a:lnSpc>
            </a:pPr>
            <a:r>
              <a:rPr lang="pt-BR" sz="1800" dirty="0"/>
              <a:t>Proventos: renda proveniente da distribuição de lucro gerado pela empresa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68C6623-D34F-AF53-1221-B24729F2BD0C}"/>
              </a:ext>
            </a:extLst>
          </p:cNvPr>
          <p:cNvSpPr/>
          <p:nvPr/>
        </p:nvSpPr>
        <p:spPr>
          <a:xfrm>
            <a:off x="592672" y="2103698"/>
            <a:ext cx="7344816" cy="9361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75000"/>
                  </a:schemeClr>
                </a:solidFill>
              </a:rPr>
              <a:t>Material de estudo complementar (SITE)</a:t>
            </a:r>
          </a:p>
        </p:txBody>
      </p:sp>
    </p:spTree>
    <p:extLst>
      <p:ext uri="{BB962C8B-B14F-4D97-AF65-F5344CB8AC3E}">
        <p14:creationId xmlns:p14="http://schemas.microsoft.com/office/powerpoint/2010/main" val="284643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DF55B53-C330-53FD-306C-51B17E7BC376}"/>
              </a:ext>
            </a:extLst>
          </p:cNvPr>
          <p:cNvSpPr txBox="1"/>
          <p:nvPr/>
        </p:nvSpPr>
        <p:spPr>
          <a:xfrm>
            <a:off x="971600" y="699542"/>
            <a:ext cx="7056784" cy="332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dirty="0"/>
              <a:t>Como faço para comprar uma ação? Isso não é mais empecilho.</a:t>
            </a:r>
          </a:p>
          <a:p>
            <a:pPr>
              <a:lnSpc>
                <a:spcPct val="200000"/>
              </a:lnSpc>
            </a:pPr>
            <a:endParaRPr lang="pt-BR" dirty="0"/>
          </a:p>
          <a:p>
            <a:pPr>
              <a:lnSpc>
                <a:spcPct val="200000"/>
              </a:lnSpc>
            </a:pPr>
            <a:r>
              <a:rPr lang="pt-BR" dirty="0"/>
              <a:t>O Youtube traz diversos tutoriais (deixei um do BTG na nossa página)</a:t>
            </a:r>
          </a:p>
          <a:p>
            <a:pPr>
              <a:lnSpc>
                <a:spcPct val="200000"/>
              </a:lnSpc>
            </a:pPr>
            <a:endParaRPr lang="pt-BR" dirty="0"/>
          </a:p>
          <a:p>
            <a:pPr>
              <a:lnSpc>
                <a:spcPct val="200000"/>
              </a:lnSpc>
            </a:pPr>
            <a:r>
              <a:rPr lang="pt-BR" dirty="0"/>
              <a:t>A grande questão é: O QUE DEVO COMPRAR (SE DEVO)?</a:t>
            </a:r>
          </a:p>
        </p:txBody>
      </p:sp>
    </p:spTree>
    <p:extLst>
      <p:ext uri="{BB962C8B-B14F-4D97-AF65-F5344CB8AC3E}">
        <p14:creationId xmlns:p14="http://schemas.microsoft.com/office/powerpoint/2010/main" val="51514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/>
              <a:t>IBOVESPA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2"/>
            <a:ext cx="7723584" cy="3394472"/>
          </a:xfrm>
        </p:spPr>
        <p:txBody>
          <a:bodyPr>
            <a:no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sz="2400" dirty="0"/>
              <a:t> O que significa a frase: a bolsa caiu ou a bolsa subiu?</a:t>
            </a:r>
          </a:p>
          <a:p>
            <a:pPr lvl="1" eaLnBrk="1" hangingPunct="1">
              <a:lnSpc>
                <a:spcPct val="200000"/>
              </a:lnSpc>
            </a:pPr>
            <a:r>
              <a:rPr lang="pt-BR" sz="2000" dirty="0"/>
              <a:t>Índice de ações: </a:t>
            </a:r>
            <a:r>
              <a:rPr lang="pt-BR" sz="2000" dirty="0" err="1"/>
              <a:t>ibovespa</a:t>
            </a:r>
            <a:r>
              <a:rPr lang="pt-BR" sz="2000" dirty="0"/>
              <a:t> (ver link)</a:t>
            </a:r>
          </a:p>
        </p:txBody>
      </p:sp>
    </p:spTree>
    <p:extLst>
      <p:ext uri="{BB962C8B-B14F-4D97-AF65-F5344CB8AC3E}">
        <p14:creationId xmlns:p14="http://schemas.microsoft.com/office/powerpoint/2010/main" val="18268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085696"/>
            <a:ext cx="58293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/>
              <a:t>COMO ESCOLHER UMA AÇÃO</a:t>
            </a:r>
          </a:p>
        </p:txBody>
      </p:sp>
    </p:spTree>
    <p:extLst>
      <p:ext uri="{BB962C8B-B14F-4D97-AF65-F5344CB8AC3E}">
        <p14:creationId xmlns:p14="http://schemas.microsoft.com/office/powerpoint/2010/main" val="286525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FUNDAMENTALISTA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/>
              <a:t>Pressuposto: valor da empresa está associado às suas características financeiras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Análise de médio/longo prazo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Busca responder à pergunta: qual o valor potencial/justo de determinada empresa?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Se valor de mercado &lt; potencial = COMPRA</a:t>
            </a:r>
          </a:p>
        </p:txBody>
      </p:sp>
    </p:spTree>
    <p:extLst>
      <p:ext uri="{BB962C8B-B14F-4D97-AF65-F5344CB8AC3E}">
        <p14:creationId xmlns:p14="http://schemas.microsoft.com/office/powerpoint/2010/main" val="334311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TÉCNICA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200" dirty="0"/>
              <a:t>PREMISSA: todas informações estão representadas nos gráficos (comportamento do mercado)</a:t>
            </a:r>
          </a:p>
          <a:p>
            <a:pPr>
              <a:lnSpc>
                <a:spcPct val="150000"/>
              </a:lnSpc>
            </a:pPr>
            <a:r>
              <a:rPr lang="pt-BR" sz="2200" dirty="0"/>
              <a:t>Mais utilizada para o curto prazo (agilidade de decisões)</a:t>
            </a:r>
          </a:p>
          <a:p>
            <a:pPr>
              <a:lnSpc>
                <a:spcPct val="150000"/>
              </a:lnSpc>
            </a:pPr>
            <a:r>
              <a:rPr lang="pt-BR" sz="2200" dirty="0"/>
              <a:t>A configuração gráfica dos preços indicam que rumo irão tomar</a:t>
            </a:r>
          </a:p>
          <a:p>
            <a:pPr>
              <a:lnSpc>
                <a:spcPct val="150000"/>
              </a:lnSpc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19514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99542"/>
            <a:ext cx="7543800" cy="1945481"/>
          </a:xfrm>
        </p:spPr>
        <p:txBody>
          <a:bodyPr/>
          <a:lstStyle/>
          <a:p>
            <a:pPr algn="ctr"/>
            <a:r>
              <a:rPr lang="pt-BR" sz="5400" dirty="0" err="1"/>
              <a:t>ETFs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252016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dirty="0"/>
              <a:t>Como surge o </a:t>
            </a:r>
            <a:r>
              <a:rPr lang="pt-BR" b="1" dirty="0"/>
              <a:t>Mercado de Ações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221600"/>
            <a:ext cx="8227640" cy="3394472"/>
          </a:xfrm>
        </p:spPr>
        <p:txBody>
          <a:bodyPr>
            <a:normAutofit/>
          </a:bodyPr>
          <a:lstStyle/>
          <a:p>
            <a:endParaRPr lang="pt-BR" sz="2000" dirty="0"/>
          </a:p>
          <a:p>
            <a:r>
              <a:rPr lang="pt-BR" sz="2000" b="1" dirty="0"/>
              <a:t>Mercado Primário</a:t>
            </a:r>
            <a:r>
              <a:rPr lang="pt-BR" sz="2000" dirty="0"/>
              <a:t>: entrada de recursos nas empresas. Pode ser feita para o público em geral </a:t>
            </a:r>
          </a:p>
          <a:p>
            <a:endParaRPr lang="pt-BR" sz="2000" dirty="0"/>
          </a:p>
          <a:p>
            <a:endParaRPr lang="pt-BR" sz="2000" dirty="0"/>
          </a:p>
          <a:p>
            <a:r>
              <a:rPr lang="pt-BR" sz="2000" b="1" dirty="0"/>
              <a:t>Mercado Secundário</a:t>
            </a:r>
            <a:r>
              <a:rPr lang="pt-BR" sz="2000" dirty="0"/>
              <a:t>: transferência de títulos entre investidores. Oferece liquidez. Bolsa de Valores.</a:t>
            </a:r>
          </a:p>
        </p:txBody>
      </p:sp>
    </p:spTree>
    <p:extLst>
      <p:ext uri="{BB962C8B-B14F-4D97-AF65-F5344CB8AC3E}">
        <p14:creationId xmlns:p14="http://schemas.microsoft.com/office/powerpoint/2010/main" val="44076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ETFs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Exchange </a:t>
            </a:r>
            <a:r>
              <a:rPr lang="pt-BR" sz="2400" dirty="0" err="1"/>
              <a:t>Traded</a:t>
            </a:r>
            <a:r>
              <a:rPr lang="pt-BR" sz="2400" dirty="0"/>
              <a:t> </a:t>
            </a:r>
            <a:r>
              <a:rPr lang="pt-BR" sz="2400" dirty="0" err="1"/>
              <a:t>Funds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Fundos que buscam responder a determinados índices que possuem cotas negociadas em bolsa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Vantagens:</a:t>
            </a:r>
          </a:p>
          <a:p>
            <a:pPr lvl="1">
              <a:lnSpc>
                <a:spcPct val="150000"/>
              </a:lnSpc>
            </a:pPr>
            <a:r>
              <a:rPr lang="pt-BR" sz="2000" dirty="0"/>
              <a:t>Facilidade de compra via </a:t>
            </a:r>
            <a:r>
              <a:rPr lang="pt-BR" sz="2000" dirty="0" err="1"/>
              <a:t>Homebroker</a:t>
            </a:r>
            <a:endParaRPr lang="pt-BR" sz="2000" dirty="0"/>
          </a:p>
          <a:p>
            <a:pPr lvl="1">
              <a:lnSpc>
                <a:spcPct val="150000"/>
              </a:lnSpc>
            </a:pPr>
            <a:r>
              <a:rPr lang="pt-BR" sz="2000" dirty="0"/>
              <a:t>Diversificação: como nos fundos de investimentos</a:t>
            </a:r>
          </a:p>
        </p:txBody>
      </p:sp>
    </p:spTree>
    <p:extLst>
      <p:ext uri="{BB962C8B-B14F-4D97-AF65-F5344CB8AC3E}">
        <p14:creationId xmlns:p14="http://schemas.microsoft.com/office/powerpoint/2010/main" val="1286610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467600" cy="857250"/>
          </a:xfrm>
        </p:spPr>
        <p:txBody>
          <a:bodyPr/>
          <a:lstStyle/>
          <a:p>
            <a:r>
              <a:rPr lang="pt-BR" dirty="0"/>
              <a:t>LEITURA: PRINCIPAIS </a:t>
            </a:r>
            <a:r>
              <a:rPr lang="pt-BR" dirty="0" err="1"/>
              <a:t>ETFs</a:t>
            </a:r>
            <a:r>
              <a:rPr lang="pt-BR" dirty="0"/>
              <a:t> da B3</a:t>
            </a:r>
          </a:p>
        </p:txBody>
      </p:sp>
    </p:spTree>
    <p:extLst>
      <p:ext uri="{BB962C8B-B14F-4D97-AF65-F5344CB8AC3E}">
        <p14:creationId xmlns:p14="http://schemas.microsoft.com/office/powerpoint/2010/main" val="616616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3600" dirty="0"/>
              <a:t>Falemos mais sobre o </a:t>
            </a:r>
            <a:r>
              <a:rPr lang="pt-BR" sz="3600" b="1" dirty="0">
                <a:solidFill>
                  <a:schemeClr val="accent1"/>
                </a:solidFill>
              </a:rPr>
              <a:t>bova11</a:t>
            </a:r>
          </a:p>
        </p:txBody>
      </p:sp>
    </p:spTree>
    <p:extLst>
      <p:ext uri="{BB962C8B-B14F-4D97-AF65-F5344CB8AC3E}">
        <p14:creationId xmlns:p14="http://schemas.microsoft.com/office/powerpoint/2010/main" val="2990926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EAFE567-50E8-CF2F-D8AC-E9BB3432089B}"/>
              </a:ext>
            </a:extLst>
          </p:cNvPr>
          <p:cNvSpPr txBox="1"/>
          <p:nvPr/>
        </p:nvSpPr>
        <p:spPr>
          <a:xfrm>
            <a:off x="899592" y="177966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FALTOU FUNDOS DE AÇÕES E </a:t>
            </a:r>
            <a:r>
              <a:rPr lang="pt-BR" dirty="0" err="1"/>
              <a:t>FIIs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898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23678"/>
            <a:ext cx="7467600" cy="857250"/>
          </a:xfrm>
        </p:spPr>
        <p:txBody>
          <a:bodyPr/>
          <a:lstStyle/>
          <a:p>
            <a:pPr algn="ctr"/>
            <a:r>
              <a:rPr lang="pt-BR" dirty="0"/>
              <a:t>Quais empresas estão listadas na b3, por setor?</a:t>
            </a:r>
            <a:br>
              <a:rPr lang="pt-BR" dirty="0"/>
            </a:br>
            <a:r>
              <a:rPr lang="pt-BR" dirty="0"/>
              <a:t>Link no SITE</a:t>
            </a:r>
          </a:p>
        </p:txBody>
      </p:sp>
    </p:spTree>
    <p:extLst>
      <p:ext uri="{BB962C8B-B14F-4D97-AF65-F5344CB8AC3E}">
        <p14:creationId xmlns:p14="http://schemas.microsoft.com/office/powerpoint/2010/main" val="59231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/>
              <a:t>Como investir em ações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77688" y="1221600"/>
            <a:ext cx="8686800" cy="339447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/>
              <a:t>Formas de investimento</a:t>
            </a:r>
          </a:p>
          <a:p>
            <a:pPr lvl="1">
              <a:lnSpc>
                <a:spcPct val="200000"/>
              </a:lnSpc>
            </a:pPr>
            <a:r>
              <a:rPr lang="pt-BR" sz="2400" dirty="0"/>
              <a:t>Fundo de ações</a:t>
            </a:r>
          </a:p>
          <a:p>
            <a:pPr lvl="1">
              <a:lnSpc>
                <a:spcPct val="200000"/>
              </a:lnSpc>
            </a:pP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Diretamente (</a:t>
            </a:r>
            <a:r>
              <a:rPr lang="pt-BR" sz="2400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home broker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corretora)</a:t>
            </a:r>
          </a:p>
          <a:p>
            <a:pPr lvl="1">
              <a:lnSpc>
                <a:spcPct val="20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0291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971600" y="224771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COMO FUNCIONA A COMPRA E VENDA DE AÇÕES PELO HOME BROKER</a:t>
            </a:r>
          </a:p>
        </p:txBody>
      </p:sp>
    </p:spTree>
    <p:extLst>
      <p:ext uri="{BB962C8B-B14F-4D97-AF65-F5344CB8AC3E}">
        <p14:creationId xmlns:p14="http://schemas.microsoft.com/office/powerpoint/2010/main" val="118114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/>
              <a:t>Operando no mercado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67594"/>
            <a:ext cx="8038728" cy="3888432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000" dirty="0"/>
              <a:t>Na Bovespa todas empresas são identificadas por um código, que traz quatro letras e um número </a:t>
            </a:r>
          </a:p>
          <a:p>
            <a:pPr eaLnBrk="1" hangingPunct="1"/>
            <a:r>
              <a:rPr lang="pt-BR" sz="2000" dirty="0"/>
              <a:t>EXEMPLOS</a:t>
            </a:r>
          </a:p>
          <a:p>
            <a:pPr lvl="1" eaLnBrk="1" hangingPunct="1"/>
            <a:r>
              <a:rPr lang="pt-BR" sz="2000" dirty="0">
                <a:latin typeface="Arial" charset="0"/>
                <a:cs typeface="Arial" charset="0"/>
              </a:rPr>
              <a:t>NATU3: Natura ON</a:t>
            </a:r>
          </a:p>
          <a:p>
            <a:pPr lvl="1" eaLnBrk="1" hangingPunct="1"/>
            <a:r>
              <a:rPr lang="pt-BR" sz="2000" dirty="0">
                <a:latin typeface="Arial" charset="0"/>
                <a:cs typeface="Arial" charset="0"/>
              </a:rPr>
              <a:t>PETR4: Petrobrás PN</a:t>
            </a:r>
          </a:p>
          <a:p>
            <a:pPr lvl="1" eaLnBrk="1" hangingPunct="1"/>
            <a:r>
              <a:rPr lang="pt-BR" sz="2000" dirty="0">
                <a:latin typeface="Arial" charset="0"/>
                <a:cs typeface="Arial" charset="0"/>
              </a:rPr>
              <a:t>VALE3: Vale do Rio Doce ON</a:t>
            </a:r>
          </a:p>
          <a:p>
            <a:pPr lvl="1" eaLnBrk="1" hangingPunct="1"/>
            <a:r>
              <a:rPr lang="pt-BR" sz="2000" dirty="0">
                <a:latin typeface="Arial" charset="0"/>
                <a:cs typeface="Arial" charset="0"/>
              </a:rPr>
              <a:t>BBDC3: Bradesco ON</a:t>
            </a:r>
          </a:p>
          <a:p>
            <a:pPr lvl="1" eaLnBrk="1" hangingPunct="1"/>
            <a:r>
              <a:rPr lang="pt-BR" sz="2000" dirty="0">
                <a:latin typeface="Arial" charset="0"/>
                <a:cs typeface="Arial" charset="0"/>
              </a:rPr>
              <a:t>AMAR3: Lojas Marisa ON</a:t>
            </a:r>
          </a:p>
          <a:p>
            <a:pPr lvl="1" eaLnBrk="1" hangingPunct="1"/>
            <a:endParaRPr lang="pt-BR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2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/>
              <a:t>Operando no mercado</a:t>
            </a:r>
          </a:p>
        </p:txBody>
      </p:sp>
      <p:sp>
        <p:nvSpPr>
          <p:cNvPr id="1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1"/>
            <a:ext cx="7867600" cy="3782393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dirty="0"/>
              <a:t>LOTE</a:t>
            </a:r>
          </a:p>
          <a:p>
            <a:pPr lvl="1" eaLnBrk="1" hangingPunct="1">
              <a:lnSpc>
                <a:spcPct val="200000"/>
              </a:lnSpc>
            </a:pPr>
            <a:r>
              <a:rPr lang="pt-BR" dirty="0"/>
              <a:t>Todas as ações são negociadas por lotes. Geralmente de 100 ações.</a:t>
            </a:r>
          </a:p>
          <a:p>
            <a:pPr lvl="1" eaLnBrk="1" hangingPunct="1">
              <a:lnSpc>
                <a:spcPct val="200000"/>
              </a:lnSpc>
            </a:pPr>
            <a:r>
              <a:rPr lang="pt-BR" dirty="0"/>
              <a:t>Os lotes servem para que se possa negociar valores mais altos. </a:t>
            </a:r>
          </a:p>
        </p:txBody>
      </p:sp>
    </p:spTree>
    <p:extLst>
      <p:ext uri="{BB962C8B-B14F-4D97-AF65-F5344CB8AC3E}">
        <p14:creationId xmlns:p14="http://schemas.microsoft.com/office/powerpoint/2010/main" val="291965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611560" y="843558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Conector de seta reta 4"/>
          <p:cNvCxnSpPr/>
          <p:nvPr/>
        </p:nvCxnSpPr>
        <p:spPr>
          <a:xfrm flipH="1" flipV="1">
            <a:off x="1348810" y="1203598"/>
            <a:ext cx="864096" cy="421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81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11510"/>
            <a:ext cx="7467600" cy="857250"/>
          </a:xfrm>
        </p:spPr>
        <p:txBody>
          <a:bodyPr/>
          <a:lstStyle/>
          <a:p>
            <a:pPr algn="ctr"/>
            <a:r>
              <a:rPr lang="pt-BR" dirty="0"/>
              <a:t>SISTEMA DE LEILÃO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23528" y="170765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- Livro de OFERTAS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23528" y="233121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- Melhor preço fica no TOPO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306651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- Ofertas iguais: negocia quem a colocou primeiro</a:t>
            </a:r>
          </a:p>
        </p:txBody>
      </p:sp>
    </p:spTree>
    <p:extLst>
      <p:ext uri="{BB962C8B-B14F-4D97-AF65-F5344CB8AC3E}">
        <p14:creationId xmlns:p14="http://schemas.microsoft.com/office/powerpoint/2010/main" val="411106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9495</TotalTime>
  <Words>451</Words>
  <Application>Microsoft Office PowerPoint</Application>
  <PresentationFormat>Apresentação na tela (16:9)</PresentationFormat>
  <Paragraphs>66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Schoolbook</vt:lpstr>
      <vt:lpstr>Wingdings</vt:lpstr>
      <vt:lpstr>Wingdings 2</vt:lpstr>
      <vt:lpstr>Balcão Envidraçado</vt:lpstr>
      <vt:lpstr>Aula 3: Mercado de Ações e Fundos Imobiliários</vt:lpstr>
      <vt:lpstr>Como surge o Mercado de Ações</vt:lpstr>
      <vt:lpstr>Quais empresas estão listadas na b3, por setor? Link no SITE</vt:lpstr>
      <vt:lpstr>Como investir em ações</vt:lpstr>
      <vt:lpstr>COMO FUNCIONA A COMPRA E VENDA DE AÇÕES PELO HOME BROKER</vt:lpstr>
      <vt:lpstr>Operando no mercado</vt:lpstr>
      <vt:lpstr>Operando no mercado</vt:lpstr>
      <vt:lpstr>Apresentação do PowerPoint</vt:lpstr>
      <vt:lpstr>SISTEMA DE LEILÃO</vt:lpstr>
      <vt:lpstr>Apresentação do PowerPoint</vt:lpstr>
      <vt:lpstr>Apresentação do PowerPoint</vt:lpstr>
      <vt:lpstr>Agora vamos acompanhar as cotações ao longo do tempo Link de vídeo no site</vt:lpstr>
      <vt:lpstr>RESULTADO ECONÔMICO</vt:lpstr>
      <vt:lpstr>Apresentação do PowerPoint</vt:lpstr>
      <vt:lpstr>IBOVESPA</vt:lpstr>
      <vt:lpstr>COMO ESCOLHER UMA AÇÃO</vt:lpstr>
      <vt:lpstr>ANÁLISE FUNDAMENTALISTA</vt:lpstr>
      <vt:lpstr>ANÁLISE TÉCNICA</vt:lpstr>
      <vt:lpstr>ETFs</vt:lpstr>
      <vt:lpstr>ETFs</vt:lpstr>
      <vt:lpstr>LEITURA: PRINCIPAIS ETFs da B3</vt:lpstr>
      <vt:lpstr>Falemos mais sobre o bova11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 andrade</cp:lastModifiedBy>
  <cp:revision>104</cp:revision>
  <dcterms:created xsi:type="dcterms:W3CDTF">2014-03-20T11:04:22Z</dcterms:created>
  <dcterms:modified xsi:type="dcterms:W3CDTF">2024-01-19T13:57:59Z</dcterms:modified>
</cp:coreProperties>
</file>