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sldIdLst>
    <p:sldId id="277" r:id="rId2"/>
    <p:sldId id="378" r:id="rId3"/>
    <p:sldId id="363" r:id="rId4"/>
    <p:sldId id="345" r:id="rId5"/>
    <p:sldId id="349" r:id="rId6"/>
    <p:sldId id="350" r:id="rId7"/>
    <p:sldId id="351" r:id="rId8"/>
    <p:sldId id="352" r:id="rId9"/>
    <p:sldId id="379" r:id="rId10"/>
    <p:sldId id="373" r:id="rId11"/>
    <p:sldId id="375" r:id="rId12"/>
    <p:sldId id="355" r:id="rId13"/>
    <p:sldId id="380" r:id="rId14"/>
    <p:sldId id="381" r:id="rId15"/>
    <p:sldId id="382" r:id="rId16"/>
    <p:sldId id="356" r:id="rId17"/>
    <p:sldId id="383" r:id="rId18"/>
    <p:sldId id="385" r:id="rId19"/>
    <p:sldId id="384" r:id="rId20"/>
    <p:sldId id="386" r:id="rId21"/>
    <p:sldId id="387" r:id="rId22"/>
    <p:sldId id="388" r:id="rId23"/>
    <p:sldId id="389" r:id="rId24"/>
    <p:sldId id="390" r:id="rId25"/>
    <p:sldId id="391" r:id="rId26"/>
    <p:sldId id="366" r:id="rId27"/>
    <p:sldId id="367" r:id="rId28"/>
    <p:sldId id="368" r:id="rId29"/>
    <p:sldId id="369" r:id="rId30"/>
    <p:sldId id="370" r:id="rId31"/>
    <p:sldId id="392" r:id="rId32"/>
    <p:sldId id="393" r:id="rId33"/>
    <p:sldId id="394" r:id="rId34"/>
    <p:sldId id="395" r:id="rId35"/>
    <p:sldId id="397" r:id="rId36"/>
    <p:sldId id="398" r:id="rId37"/>
    <p:sldId id="396" r:id="rId38"/>
    <p:sldId id="399" r:id="rId39"/>
    <p:sldId id="359" r:id="rId40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46" y="78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MBA%20Unimep%202017\Avalia&#231;&#227;o%20de%20Empresas%20e%20Investimentos\Aula%202%20-%20Custo%20de%20Capital%20e%20Risco\Exemplos%20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eus%20Documentos\Curso%20Online%202020\TURMA%205\correla&#231;&#227;o%20produtor%20rur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Meus%20Documentos\Curso%20Online%202020\TURMA%205\correla&#231;&#227;o%20produtor%20rur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v>Ativo 1</c:v>
          </c:tx>
          <c:marker>
            <c:symbol val="none"/>
          </c:marker>
          <c:val>
            <c:numRef>
              <c:f>Risco!$C$5:$C$24</c:f>
              <c:numCache>
                <c:formatCode>0.00%</c:formatCode>
                <c:ptCount val="20"/>
                <c:pt idx="0">
                  <c:v>0.01</c:v>
                </c:pt>
                <c:pt idx="1">
                  <c:v>-8.8999999999999999E-3</c:v>
                </c:pt>
                <c:pt idx="2">
                  <c:v>0.02</c:v>
                </c:pt>
                <c:pt idx="3">
                  <c:v>1.4999999999999999E-2</c:v>
                </c:pt>
                <c:pt idx="4">
                  <c:v>-3.0000000000000001E-3</c:v>
                </c:pt>
                <c:pt idx="5">
                  <c:v>0.03</c:v>
                </c:pt>
                <c:pt idx="6">
                  <c:v>8.0000000000000002E-3</c:v>
                </c:pt>
                <c:pt idx="7">
                  <c:v>0.03</c:v>
                </c:pt>
                <c:pt idx="8">
                  <c:v>-1.4999999999999999E-2</c:v>
                </c:pt>
                <c:pt idx="9">
                  <c:v>2.5000000000000001E-2</c:v>
                </c:pt>
                <c:pt idx="10">
                  <c:v>0.02</c:v>
                </c:pt>
                <c:pt idx="11">
                  <c:v>7.0000000000000001E-3</c:v>
                </c:pt>
                <c:pt idx="12">
                  <c:v>-5.0000000000000001E-3</c:v>
                </c:pt>
                <c:pt idx="13">
                  <c:v>0.01</c:v>
                </c:pt>
                <c:pt idx="14">
                  <c:v>1.4999999999999999E-2</c:v>
                </c:pt>
                <c:pt idx="15">
                  <c:v>2.1999999999999999E-2</c:v>
                </c:pt>
                <c:pt idx="16">
                  <c:v>-0.01</c:v>
                </c:pt>
                <c:pt idx="17">
                  <c:v>0</c:v>
                </c:pt>
                <c:pt idx="18">
                  <c:v>8.0000000000000002E-3</c:v>
                </c:pt>
                <c:pt idx="19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10-4117-AD91-732CF1FBEFD8}"/>
            </c:ext>
          </c:extLst>
        </c:ser>
        <c:ser>
          <c:idx val="1"/>
          <c:order val="1"/>
          <c:tx>
            <c:v>Ativo 2</c:v>
          </c:tx>
          <c:marker>
            <c:symbol val="none"/>
          </c:marker>
          <c:val>
            <c:numRef>
              <c:f>Risco!$G$5:$G$24</c:f>
              <c:numCache>
                <c:formatCode>0.00%</c:formatCode>
                <c:ptCount val="20"/>
                <c:pt idx="0">
                  <c:v>0.02</c:v>
                </c:pt>
                <c:pt idx="1">
                  <c:v>-0.03</c:v>
                </c:pt>
                <c:pt idx="2">
                  <c:v>0.05</c:v>
                </c:pt>
                <c:pt idx="3">
                  <c:v>0.06</c:v>
                </c:pt>
                <c:pt idx="4">
                  <c:v>-0.04</c:v>
                </c:pt>
                <c:pt idx="5">
                  <c:v>0</c:v>
                </c:pt>
                <c:pt idx="6">
                  <c:v>5.0000000000000001E-3</c:v>
                </c:pt>
                <c:pt idx="7">
                  <c:v>2.5000000000000001E-2</c:v>
                </c:pt>
                <c:pt idx="8">
                  <c:v>-0.04</c:v>
                </c:pt>
                <c:pt idx="9">
                  <c:v>7.0000000000000007E-2</c:v>
                </c:pt>
                <c:pt idx="10">
                  <c:v>0.03</c:v>
                </c:pt>
                <c:pt idx="11">
                  <c:v>-0.02</c:v>
                </c:pt>
                <c:pt idx="12">
                  <c:v>-0.03</c:v>
                </c:pt>
                <c:pt idx="13">
                  <c:v>0.08</c:v>
                </c:pt>
                <c:pt idx="14">
                  <c:v>-0.04</c:v>
                </c:pt>
                <c:pt idx="15">
                  <c:v>0.05</c:v>
                </c:pt>
                <c:pt idx="16">
                  <c:v>-0.02</c:v>
                </c:pt>
                <c:pt idx="17">
                  <c:v>0.03</c:v>
                </c:pt>
                <c:pt idx="18">
                  <c:v>0.04</c:v>
                </c:pt>
                <c:pt idx="19">
                  <c:v>-4.19E-2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10-4117-AD91-732CF1FBE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3145264"/>
        <c:axId val="273717040"/>
      </c:lineChart>
      <c:catAx>
        <c:axId val="273145264"/>
        <c:scaling>
          <c:orientation val="minMax"/>
        </c:scaling>
        <c:delete val="1"/>
        <c:axPos val="b"/>
        <c:majorTickMark val="out"/>
        <c:minorTickMark val="none"/>
        <c:tickLblPos val="nextTo"/>
        <c:crossAx val="273717040"/>
        <c:crosses val="autoZero"/>
        <c:auto val="1"/>
        <c:lblAlgn val="ctr"/>
        <c:lblOffset val="100"/>
        <c:noMultiLvlLbl val="0"/>
      </c:catAx>
      <c:valAx>
        <c:axId val="273717040"/>
        <c:scaling>
          <c:orientation val="minMax"/>
          <c:max val="0.1"/>
          <c:min val="-6.0000000000000012E-2"/>
        </c:scaling>
        <c:delete val="0"/>
        <c:axPos val="l"/>
        <c:numFmt formatCode="0.00%" sourceLinked="1"/>
        <c:majorTickMark val="out"/>
        <c:minorTickMark val="none"/>
        <c:tickLblPos val="nextTo"/>
        <c:crossAx val="273145264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Preço e Quantidade de Café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Plan1!$A$7</c:f>
              <c:strCache>
                <c:ptCount val="1"/>
                <c:pt idx="0">
                  <c:v>QUANTIDADE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Plan1!$B$5:$L$5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Plan1!$B$7:$L$7</c:f>
              <c:numCache>
                <c:formatCode>General</c:formatCode>
                <c:ptCount val="11"/>
                <c:pt idx="0">
                  <c:v>2000</c:v>
                </c:pt>
                <c:pt idx="1">
                  <c:v>3000</c:v>
                </c:pt>
                <c:pt idx="2">
                  <c:v>2454.5454545454545</c:v>
                </c:pt>
                <c:pt idx="3">
                  <c:v>1588.2352941176471</c:v>
                </c:pt>
                <c:pt idx="4">
                  <c:v>2700</c:v>
                </c:pt>
                <c:pt idx="5">
                  <c:v>1800</c:v>
                </c:pt>
                <c:pt idx="6">
                  <c:v>3176.4705882352941</c:v>
                </c:pt>
                <c:pt idx="7">
                  <c:v>1928.5714285714287</c:v>
                </c:pt>
                <c:pt idx="8">
                  <c:v>3000</c:v>
                </c:pt>
                <c:pt idx="9">
                  <c:v>2842.1052631578946</c:v>
                </c:pt>
                <c:pt idx="10">
                  <c:v>1500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AF-42DB-87A5-1374B7CA6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11864"/>
        <c:axId val="272912648"/>
      </c:lineChart>
      <c:lineChart>
        <c:grouping val="standard"/>
        <c:varyColors val="0"/>
        <c:ser>
          <c:idx val="0"/>
          <c:order val="0"/>
          <c:tx>
            <c:strRef>
              <c:f>Plan1!$A$6</c:f>
              <c:strCache>
                <c:ptCount val="1"/>
                <c:pt idx="0">
                  <c:v>PREÇO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Plan1!$B$5:$L$5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Plan1!$B$6:$L$6</c:f>
              <c:numCache>
                <c:formatCode>General</c:formatCode>
                <c:ptCount val="11"/>
                <c:pt idx="0">
                  <c:v>135</c:v>
                </c:pt>
                <c:pt idx="1">
                  <c:v>90</c:v>
                </c:pt>
                <c:pt idx="2">
                  <c:v>110</c:v>
                </c:pt>
                <c:pt idx="3">
                  <c:v>170</c:v>
                </c:pt>
                <c:pt idx="4">
                  <c:v>100</c:v>
                </c:pt>
                <c:pt idx="5">
                  <c:v>150</c:v>
                </c:pt>
                <c:pt idx="6">
                  <c:v>85</c:v>
                </c:pt>
                <c:pt idx="7">
                  <c:v>140</c:v>
                </c:pt>
                <c:pt idx="8">
                  <c:v>90</c:v>
                </c:pt>
                <c:pt idx="9">
                  <c:v>95</c:v>
                </c:pt>
                <c:pt idx="10">
                  <c:v>180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AF-42DB-87A5-1374B7CA6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13432"/>
        <c:axId val="272913040"/>
      </c:lineChart>
      <c:catAx>
        <c:axId val="272911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2648"/>
        <c:crosses val="autoZero"/>
        <c:auto val="1"/>
        <c:lblAlgn val="ctr"/>
        <c:lblOffset val="100"/>
        <c:noMultiLvlLbl val="0"/>
      </c:catAx>
      <c:valAx>
        <c:axId val="272912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Quantidade</a:t>
                </a:r>
                <a:r>
                  <a:rPr lang="pt-BR" baseline="0"/>
                  <a:t> Produzida</a:t>
                </a:r>
                <a:endParaRPr lang="pt-B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1864"/>
        <c:crosses val="autoZero"/>
        <c:crossBetween val="between"/>
      </c:valAx>
      <c:valAx>
        <c:axId val="27291304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Preço do Café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3432"/>
        <c:crosses val="max"/>
        <c:crossBetween val="between"/>
      </c:valAx>
      <c:catAx>
        <c:axId val="272913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2913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Preço e Quantidade de Café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301841171966899"/>
          <c:y val="0.14985640921293289"/>
          <c:w val="0.75128557892853265"/>
          <c:h val="0.69619998890119517"/>
        </c:manualLayout>
      </c:layout>
      <c:lineChart>
        <c:grouping val="standard"/>
        <c:varyColors val="0"/>
        <c:ser>
          <c:idx val="1"/>
          <c:order val="1"/>
          <c:tx>
            <c:strRef>
              <c:f>Plan1!$A$7</c:f>
              <c:strCache>
                <c:ptCount val="1"/>
                <c:pt idx="0">
                  <c:v>QUANTIDADE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Plan1!$B$5:$L$5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Plan1!$B$7:$L$7</c:f>
              <c:numCache>
                <c:formatCode>General</c:formatCode>
                <c:ptCount val="11"/>
                <c:pt idx="0">
                  <c:v>2000</c:v>
                </c:pt>
                <c:pt idx="1">
                  <c:v>3000</c:v>
                </c:pt>
                <c:pt idx="2">
                  <c:v>2454.5454545454545</c:v>
                </c:pt>
                <c:pt idx="3">
                  <c:v>1588.2352941176471</c:v>
                </c:pt>
                <c:pt idx="4">
                  <c:v>2700</c:v>
                </c:pt>
                <c:pt idx="5">
                  <c:v>1800</c:v>
                </c:pt>
                <c:pt idx="6">
                  <c:v>3176.4705882352941</c:v>
                </c:pt>
                <c:pt idx="7">
                  <c:v>1928.5714285714287</c:v>
                </c:pt>
                <c:pt idx="8">
                  <c:v>3000</c:v>
                </c:pt>
                <c:pt idx="9">
                  <c:v>2842.1052631578946</c:v>
                </c:pt>
                <c:pt idx="10">
                  <c:v>1500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12-4FE9-AEF4-E3CEB1ED8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15784"/>
        <c:axId val="272916176"/>
      </c:lineChart>
      <c:lineChart>
        <c:grouping val="standard"/>
        <c:varyColors val="0"/>
        <c:ser>
          <c:idx val="0"/>
          <c:order val="0"/>
          <c:tx>
            <c:strRef>
              <c:f>Plan1!$A$6</c:f>
              <c:strCache>
                <c:ptCount val="1"/>
                <c:pt idx="0">
                  <c:v>PREÇO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Plan1!$B$5:$L$5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Plan1!$B$6:$L$6</c:f>
              <c:numCache>
                <c:formatCode>General</c:formatCode>
                <c:ptCount val="11"/>
                <c:pt idx="0">
                  <c:v>135</c:v>
                </c:pt>
                <c:pt idx="1">
                  <c:v>90</c:v>
                </c:pt>
                <c:pt idx="2">
                  <c:v>110</c:v>
                </c:pt>
                <c:pt idx="3">
                  <c:v>170</c:v>
                </c:pt>
                <c:pt idx="4">
                  <c:v>100</c:v>
                </c:pt>
                <c:pt idx="5">
                  <c:v>150</c:v>
                </c:pt>
                <c:pt idx="6">
                  <c:v>85</c:v>
                </c:pt>
                <c:pt idx="7">
                  <c:v>140</c:v>
                </c:pt>
                <c:pt idx="8">
                  <c:v>90</c:v>
                </c:pt>
                <c:pt idx="9">
                  <c:v>95</c:v>
                </c:pt>
                <c:pt idx="10">
                  <c:v>180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12-4FE9-AEF4-E3CEB1ED8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4585504"/>
        <c:axId val="272916568"/>
      </c:lineChart>
      <c:catAx>
        <c:axId val="272915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6176"/>
        <c:crosses val="autoZero"/>
        <c:auto val="1"/>
        <c:lblAlgn val="ctr"/>
        <c:lblOffset val="100"/>
        <c:noMultiLvlLbl val="0"/>
      </c:catAx>
      <c:valAx>
        <c:axId val="27291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Quantidade</a:t>
                </a:r>
                <a:r>
                  <a:rPr lang="pt-BR" baseline="0"/>
                  <a:t> Produzida</a:t>
                </a:r>
                <a:endParaRPr lang="pt-B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915784"/>
        <c:crosses val="autoZero"/>
        <c:crossBetween val="between"/>
      </c:valAx>
      <c:valAx>
        <c:axId val="2729165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Preço do Café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4585504"/>
        <c:crosses val="max"/>
        <c:crossBetween val="between"/>
      </c:valAx>
      <c:catAx>
        <c:axId val="274585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29165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22/01/2024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chemeClr val="accent1"/>
                </a:solidFill>
              </a:rPr>
              <a:t>Aula 4</a:t>
            </a:r>
            <a:r>
              <a:rPr lang="pt-BR" sz="3200" dirty="0"/>
              <a:t>: </a:t>
            </a:r>
            <a:br>
              <a:rPr lang="pt-BR" sz="3200" dirty="0"/>
            </a:br>
            <a:r>
              <a:rPr lang="pt-BR" sz="3200" dirty="0"/>
              <a:t>Volatilidade e Diversificação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/>
              <a:t>Prof. </a:t>
            </a:r>
            <a:r>
              <a:rPr lang="pt-BR" sz="1600" dirty="0" err="1"/>
              <a:t>Elisson</a:t>
            </a:r>
            <a:r>
              <a:rPr lang="pt-BR" sz="1600" dirty="0"/>
              <a:t> de Andrade</a:t>
            </a:r>
          </a:p>
          <a:p>
            <a:pPr algn="ctr"/>
            <a:r>
              <a:rPr lang="pt-BR" sz="1600" dirty="0"/>
              <a:t>eapandra@gmail.com</a:t>
            </a:r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5E610FA-42BB-6202-D483-C91A747450BF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1275606"/>
          <a:ext cx="8280920" cy="3284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1217">
                  <a:extLst>
                    <a:ext uri="{9D8B030D-6E8A-4147-A177-3AD203B41FA5}">
                      <a16:colId xmlns:a16="http://schemas.microsoft.com/office/drawing/2014/main" val="2690983798"/>
                    </a:ext>
                  </a:extLst>
                </a:gridCol>
                <a:gridCol w="2111151">
                  <a:extLst>
                    <a:ext uri="{9D8B030D-6E8A-4147-A177-3AD203B41FA5}">
                      <a16:colId xmlns:a16="http://schemas.microsoft.com/office/drawing/2014/main" val="66788157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379465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01027164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375620280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Ano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Preço/saca na Região 1, em R$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Preço/saca na Região 2, em R$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Variação na Região 1, em 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Variação na Região 2, em %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175666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680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670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­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­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1719680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2011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550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-19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-10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5084248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2012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630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15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2750139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2013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700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650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8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47927126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500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550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-29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-15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0159084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700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650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40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18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45475946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2016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630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-14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-3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8110896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2017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730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680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22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8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004797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2018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530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600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-27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-12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7634369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2019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750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680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42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13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173477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2020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620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650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-17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-4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61650512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847F8401-6989-73BB-0AA7-A7A54BB28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950" y="485183"/>
            <a:ext cx="6656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</a:pPr>
            <a:r>
              <a:rPr kumimoji="0" lang="pt-BR" altLang="pt-BR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irka LT Pro" charset="0"/>
              </a:rPr>
              <a:t>Variações percentuais de preço de café em duas regiões</a:t>
            </a:r>
            <a:endParaRPr kumimoji="0" lang="pt-BR" altLang="pt-B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94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E1EDF5D-B91B-DF2D-D7D4-85CC9E073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3073" name="Imagem 192">
            <a:extLst>
              <a:ext uri="{FF2B5EF4-FFF2-40B4-BE49-F238E27FC236}">
                <a16:creationId xmlns:a16="http://schemas.microsoft.com/office/drawing/2014/main" id="{032CC19B-EE00-0F5A-9475-8A119B507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184" y="206519"/>
            <a:ext cx="5681631" cy="351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86EC762-E4B4-5855-4C33-369C6C441D92}"/>
              </a:ext>
            </a:extLst>
          </p:cNvPr>
          <p:cNvSpPr txBox="1"/>
          <p:nvPr/>
        </p:nvSpPr>
        <p:spPr>
          <a:xfrm>
            <a:off x="611560" y="4155926"/>
            <a:ext cx="8280920" cy="5931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79705" algn="just">
              <a:lnSpc>
                <a:spcPts val="1600"/>
              </a:lnSpc>
              <a:spcBef>
                <a:spcPts val="565"/>
              </a:spcBef>
              <a:tabLst>
                <a:tab pos="179705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•	Desvio padrão da Região 1: aproximadamente 27% em bases anuais.</a:t>
            </a:r>
          </a:p>
          <a:p>
            <a:pPr indent="-179705" algn="just">
              <a:lnSpc>
                <a:spcPts val="1600"/>
              </a:lnSpc>
              <a:spcBef>
                <a:spcPts val="565"/>
              </a:spcBef>
              <a:tabLst>
                <a:tab pos="179705" algn="l"/>
              </a:tabLst>
            </a:pPr>
            <a:r>
              <a:rPr lang="pt-BR" sz="1800" dirty="0">
                <a:solidFill>
                  <a:srgbClr val="000000"/>
                </a:solidFill>
                <a:effectLst/>
                <a:latin typeface="Adobe Garamond Pro"/>
                <a:ea typeface="Calibri" panose="020F0502020204030204" pitchFamily="34" charset="0"/>
                <a:cs typeface="Adobe Garamond Pro"/>
              </a:rPr>
              <a:t>•	Desvio padrão da Região 2: aproximadamente 11% em bases anuais.</a:t>
            </a:r>
          </a:p>
        </p:txBody>
      </p:sp>
    </p:spTree>
    <p:extLst>
      <p:ext uri="{BB962C8B-B14F-4D97-AF65-F5344CB8AC3E}">
        <p14:creationId xmlns:p14="http://schemas.microsoft.com/office/powerpoint/2010/main" val="426463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843558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CÁLCULO DA VOLATILIDADE EM INVESTIMENTOS FINANCEIROS</a:t>
            </a:r>
            <a:endParaRPr lang="pt-BR" sz="28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9BEC05E-F9C8-B82B-9D3B-E68D564F78D3}"/>
              </a:ext>
            </a:extLst>
          </p:cNvPr>
          <p:cNvSpPr txBox="1"/>
          <p:nvPr/>
        </p:nvSpPr>
        <p:spPr>
          <a:xfrm>
            <a:off x="1187624" y="2643758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Exemplo prático no Google Planilhas</a:t>
            </a:r>
          </a:p>
          <a:p>
            <a:pPr algn="ctr"/>
            <a:r>
              <a:rPr lang="pt-BR" sz="2800" dirty="0"/>
              <a:t>Lembrar: BOVA11, IFIX, QBTC11</a:t>
            </a:r>
          </a:p>
        </p:txBody>
      </p:sp>
    </p:spTree>
    <p:extLst>
      <p:ext uri="{BB962C8B-B14F-4D97-AF65-F5344CB8AC3E}">
        <p14:creationId xmlns:p14="http://schemas.microsoft.com/office/powerpoint/2010/main" val="334273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F51BC50-592D-A9C1-C468-BAD87D012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89332"/>
            <a:ext cx="5429431" cy="335715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C278E545-B013-0715-2B87-AF9D95514FDF}"/>
              </a:ext>
            </a:extLst>
          </p:cNvPr>
          <p:cNvSpPr txBox="1"/>
          <p:nvPr/>
        </p:nvSpPr>
        <p:spPr>
          <a:xfrm>
            <a:off x="1412776" y="3939902"/>
            <a:ext cx="63184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Comparação das volatilidades anuais de cinco ações em 2021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294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EEC5F04E-F048-A6FA-6F7A-3E5540D084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95486"/>
            <a:ext cx="6171381" cy="381563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B027F07-0336-A201-7A91-347DE325337F}"/>
              </a:ext>
            </a:extLst>
          </p:cNvPr>
          <p:cNvSpPr txBox="1"/>
          <p:nvPr/>
        </p:nvSpPr>
        <p:spPr>
          <a:xfrm>
            <a:off x="2286000" y="404494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Volatilidade anual de títulos públicos em 2021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503770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83690D7-9C0E-8AE9-8DF7-43CF4E0C2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23295"/>
            <a:ext cx="5754508" cy="3558506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F1B2EDA4-BD3E-86E7-91F7-93BC82160DEA}"/>
              </a:ext>
            </a:extLst>
          </p:cNvPr>
          <p:cNvSpPr txBox="1"/>
          <p:nvPr/>
        </p:nvSpPr>
        <p:spPr>
          <a:xfrm>
            <a:off x="2286000" y="433553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Volatilidade anual de diferentes </a:t>
            </a:r>
            <a:r>
              <a:rPr lang="pt-BR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ETFs</a:t>
            </a:r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em 2022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744628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1760" y="987574"/>
            <a:ext cx="6228184" cy="1843214"/>
          </a:xfrm>
        </p:spPr>
        <p:txBody>
          <a:bodyPr>
            <a:noAutofit/>
          </a:bodyPr>
          <a:lstStyle/>
          <a:p>
            <a:pPr algn="ctr"/>
            <a:r>
              <a:rPr lang="pt-BR" sz="4400" dirty="0">
                <a:solidFill>
                  <a:schemeClr val="tx1"/>
                </a:solidFill>
              </a:rPr>
              <a:t>DIVERSIFICAÇÃO</a:t>
            </a:r>
            <a:br>
              <a:rPr lang="pt-BR" sz="4400" dirty="0">
                <a:solidFill>
                  <a:schemeClr val="tx1"/>
                </a:solidFill>
              </a:rPr>
            </a:br>
            <a:r>
              <a:rPr lang="pt-BR" sz="4400" dirty="0">
                <a:solidFill>
                  <a:schemeClr val="tx1"/>
                </a:solidFill>
              </a:rPr>
              <a:t>(Importância)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783159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F51BC50-592D-A9C1-C468-BAD87D012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3478"/>
            <a:ext cx="5302331" cy="3278562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0863078-ED0C-3275-CB1D-E2B87CDEA3AE}"/>
              </a:ext>
            </a:extLst>
          </p:cNvPr>
          <p:cNvSpPr txBox="1"/>
          <p:nvPr/>
        </p:nvSpPr>
        <p:spPr>
          <a:xfrm>
            <a:off x="5724128" y="33950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Vamos voltar ao exemplo das 5 ações.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AE0B096-7546-C726-EFDE-BC2340EF9680}"/>
              </a:ext>
            </a:extLst>
          </p:cNvPr>
          <p:cNvSpPr txBox="1"/>
          <p:nvPr/>
        </p:nvSpPr>
        <p:spPr>
          <a:xfrm>
            <a:off x="5796136" y="1762759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Suponha que eu monte uma carteira com partes iguais de cada uma delas.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0E14C97-CE65-6908-358C-8C58994D49AC}"/>
              </a:ext>
            </a:extLst>
          </p:cNvPr>
          <p:cNvSpPr txBox="1"/>
          <p:nvPr/>
        </p:nvSpPr>
        <p:spPr>
          <a:xfrm>
            <a:off x="1043608" y="3339303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Como teria sido a rentabilidade dessa carteira?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D4BB2A85-0D13-9A9A-AACB-16FD7C375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43391"/>
              </p:ext>
            </p:extLst>
          </p:nvPr>
        </p:nvGraphicFramePr>
        <p:xfrm>
          <a:off x="1521998" y="3956511"/>
          <a:ext cx="5739963" cy="638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949">
                  <a:extLst>
                    <a:ext uri="{9D8B030D-6E8A-4147-A177-3AD203B41FA5}">
                      <a16:colId xmlns:a16="http://schemas.microsoft.com/office/drawing/2014/main" val="4252746853"/>
                    </a:ext>
                  </a:extLst>
                </a:gridCol>
                <a:gridCol w="1002199">
                  <a:extLst>
                    <a:ext uri="{9D8B030D-6E8A-4147-A177-3AD203B41FA5}">
                      <a16:colId xmlns:a16="http://schemas.microsoft.com/office/drawing/2014/main" val="4009474243"/>
                    </a:ext>
                  </a:extLst>
                </a:gridCol>
                <a:gridCol w="942430">
                  <a:extLst>
                    <a:ext uri="{9D8B030D-6E8A-4147-A177-3AD203B41FA5}">
                      <a16:colId xmlns:a16="http://schemas.microsoft.com/office/drawing/2014/main" val="1854578583"/>
                    </a:ext>
                  </a:extLst>
                </a:gridCol>
                <a:gridCol w="918949">
                  <a:extLst>
                    <a:ext uri="{9D8B030D-6E8A-4147-A177-3AD203B41FA5}">
                      <a16:colId xmlns:a16="http://schemas.microsoft.com/office/drawing/2014/main" val="3459330984"/>
                    </a:ext>
                  </a:extLst>
                </a:gridCol>
                <a:gridCol w="966978">
                  <a:extLst>
                    <a:ext uri="{9D8B030D-6E8A-4147-A177-3AD203B41FA5}">
                      <a16:colId xmlns:a16="http://schemas.microsoft.com/office/drawing/2014/main" val="3357783951"/>
                    </a:ext>
                  </a:extLst>
                </a:gridCol>
                <a:gridCol w="990458">
                  <a:extLst>
                    <a:ext uri="{9D8B030D-6E8A-4147-A177-3AD203B41FA5}">
                      <a16:colId xmlns:a16="http://schemas.microsoft.com/office/drawing/2014/main" val="2907083395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PETR4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WEGE3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BBDC4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ABEV3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MGLU3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Carteira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35332801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3,91%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6,14%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-0,71%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2,13%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-1,75%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36195" marR="36195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1,95%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36195" marR="36195" marT="36195" marB="36195" anchor="ctr"/>
                </a:tc>
                <a:extLst>
                  <a:ext uri="{0D108BD9-81ED-4DB2-BD59-A6C34878D82A}">
                    <a16:rowId xmlns:a16="http://schemas.microsoft.com/office/drawing/2014/main" val="2175569371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D7C5408-92B0-3198-FA3C-234582D1F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94" y="4635302"/>
            <a:ext cx="82084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</a:pPr>
            <a:r>
              <a:rPr kumimoji="0" lang="pt-BR" altLang="pt-BR" sz="16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irka LT Pro"/>
              </a:rPr>
              <a:t>A rentabilidade da carteira seria a média das rentabilidades</a:t>
            </a:r>
            <a:r>
              <a:rPr kumimoji="0" lang="pt-BR" altLang="pt-BR" sz="1600" b="0" i="1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Birka LT Pro"/>
              </a:rPr>
              <a:t> individuais!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F51BC50-592D-A9C1-C468-BAD87D012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3478"/>
            <a:ext cx="5302331" cy="3278562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0863078-ED0C-3275-CB1D-E2B87CDEA3AE}"/>
              </a:ext>
            </a:extLst>
          </p:cNvPr>
          <p:cNvSpPr txBox="1"/>
          <p:nvPr/>
        </p:nvSpPr>
        <p:spPr>
          <a:xfrm>
            <a:off x="5724128" y="163564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Mas e no caso da VOLATILIDADE?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894A3EB-FAA8-F8FB-08A5-2BFFF042BA81}"/>
              </a:ext>
            </a:extLst>
          </p:cNvPr>
          <p:cNvSpPr txBox="1"/>
          <p:nvPr/>
        </p:nvSpPr>
        <p:spPr>
          <a:xfrm>
            <a:off x="899592" y="3939902"/>
            <a:ext cx="7156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Se eu montasse uma carteira de investimentos com partes iguais dessas 5 ações, qual seria sua volatilidade?</a:t>
            </a:r>
          </a:p>
        </p:txBody>
      </p:sp>
    </p:spTree>
    <p:extLst>
      <p:ext uri="{BB962C8B-B14F-4D97-AF65-F5344CB8AC3E}">
        <p14:creationId xmlns:p14="http://schemas.microsoft.com/office/powerpoint/2010/main" val="43310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EE2050A-3556-3267-3AAF-046A25DD9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9502"/>
            <a:ext cx="5715000" cy="3533775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0AA6B36-FE18-125D-355C-15EFF3A853A1}"/>
              </a:ext>
            </a:extLst>
          </p:cNvPr>
          <p:cNvSpPr txBox="1"/>
          <p:nvPr/>
        </p:nvSpPr>
        <p:spPr>
          <a:xfrm>
            <a:off x="395536" y="4083918"/>
            <a:ext cx="7560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volatilidade da carteira não é uma média das volatilidades individuais. </a:t>
            </a:r>
            <a:r>
              <a:rPr lang="pt-BR" sz="2400" b="1" dirty="0">
                <a:solidFill>
                  <a:schemeClr val="accent3"/>
                </a:solidFill>
              </a:rPr>
              <a:t>Ela é MENOR!</a:t>
            </a:r>
            <a:endParaRPr lang="pt-B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9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80843AA-A0E9-FB8F-FA0A-6AF803DD324C}"/>
              </a:ext>
            </a:extLst>
          </p:cNvPr>
          <p:cNvSpPr txBox="1"/>
          <p:nvPr/>
        </p:nvSpPr>
        <p:spPr>
          <a:xfrm>
            <a:off x="1331640" y="48351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accent3"/>
                </a:solidFill>
              </a:rPr>
              <a:t>Reflexão Inicial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B9A8A75-B6F8-A761-0937-E72F87BC53C0}"/>
              </a:ext>
            </a:extLst>
          </p:cNvPr>
          <p:cNvSpPr txBox="1"/>
          <p:nvPr/>
        </p:nvSpPr>
        <p:spPr>
          <a:xfrm>
            <a:off x="1187624" y="228371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Texto Site: </a:t>
            </a:r>
            <a:r>
              <a:rPr lang="pt-BR" sz="3200" dirty="0" err="1"/>
              <a:t>Becoming</a:t>
            </a:r>
            <a:r>
              <a:rPr lang="pt-BR" sz="3200" dirty="0"/>
              <a:t> </a:t>
            </a:r>
            <a:r>
              <a:rPr lang="pt-BR" sz="3200" dirty="0" err="1"/>
              <a:t>an</a:t>
            </a:r>
            <a:r>
              <a:rPr lang="pt-BR" sz="3200" dirty="0"/>
              <a:t> Investor</a:t>
            </a:r>
          </a:p>
        </p:txBody>
      </p:sp>
    </p:spTree>
    <p:extLst>
      <p:ext uri="{BB962C8B-B14F-4D97-AF65-F5344CB8AC3E}">
        <p14:creationId xmlns:p14="http://schemas.microsoft.com/office/powerpoint/2010/main" val="420870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D70F1-DCA4-8AA7-B497-EA22FB52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06769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800" dirty="0"/>
              <a:t>Veja outros casos</a:t>
            </a:r>
          </a:p>
        </p:txBody>
      </p:sp>
    </p:spTree>
    <p:extLst>
      <p:ext uri="{BB962C8B-B14F-4D97-AF65-F5344CB8AC3E}">
        <p14:creationId xmlns:p14="http://schemas.microsoft.com/office/powerpoint/2010/main" val="3867764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1ECD41A-8DD0-5FA5-3188-1B0550B68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804862"/>
            <a:ext cx="57150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617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506C854-D06E-BB75-94CB-A44B1EB938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804862"/>
            <a:ext cx="571500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438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6874B-BCDF-E009-9AFC-0BCA75BAF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987574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/>
              <a:t>MAS POR QUAL RAZÃO ISSO OCORRE?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949AEB9-617E-C728-7E31-380F2BCAE47C}"/>
              </a:ext>
            </a:extLst>
          </p:cNvPr>
          <p:cNvSpPr txBox="1"/>
          <p:nvPr/>
        </p:nvSpPr>
        <p:spPr>
          <a:xfrm>
            <a:off x="1187435" y="2427734"/>
            <a:ext cx="619268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Para compreender, vamos estudar o que significa</a:t>
            </a:r>
          </a:p>
          <a:p>
            <a:pPr algn="ctr"/>
            <a:r>
              <a:rPr lang="pt-BR" sz="2800" b="1" dirty="0">
                <a:solidFill>
                  <a:schemeClr val="accent3"/>
                </a:solidFill>
              </a:rPr>
              <a:t>CORRELAÇÃO</a:t>
            </a:r>
          </a:p>
        </p:txBody>
      </p:sp>
    </p:spTree>
    <p:extLst>
      <p:ext uri="{BB962C8B-B14F-4D97-AF65-F5344CB8AC3E}">
        <p14:creationId xmlns:p14="http://schemas.microsoft.com/office/powerpoint/2010/main" val="109596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5BBCFDC-65B5-9D60-69EB-490556CAA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67494"/>
            <a:ext cx="5904552" cy="3656106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5007B75-2FE3-B87D-4457-796D4D7251F7}"/>
              </a:ext>
            </a:extLst>
          </p:cNvPr>
          <p:cNvSpPr txBox="1"/>
          <p:nvPr/>
        </p:nvSpPr>
        <p:spPr>
          <a:xfrm>
            <a:off x="1403648" y="429994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3"/>
                </a:solidFill>
              </a:rPr>
              <a:t>CORRELAÇÃO NEGATIVA</a:t>
            </a:r>
          </a:p>
        </p:txBody>
      </p:sp>
    </p:spTree>
    <p:extLst>
      <p:ext uri="{BB962C8B-B14F-4D97-AF65-F5344CB8AC3E}">
        <p14:creationId xmlns:p14="http://schemas.microsoft.com/office/powerpoint/2010/main" val="349574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BA2A45F3-DFD6-C034-39C2-4D4F7C60B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5486"/>
            <a:ext cx="6259586" cy="387045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3BB7443-83DF-7725-024D-63ED90CAEA64}"/>
              </a:ext>
            </a:extLst>
          </p:cNvPr>
          <p:cNvSpPr txBox="1"/>
          <p:nvPr/>
        </p:nvSpPr>
        <p:spPr>
          <a:xfrm>
            <a:off x="1403648" y="429994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3"/>
                </a:solidFill>
              </a:rPr>
              <a:t>CORRELAÇÃO POSITIVA</a:t>
            </a:r>
          </a:p>
        </p:txBody>
      </p:sp>
    </p:spTree>
    <p:extLst>
      <p:ext uri="{BB962C8B-B14F-4D97-AF65-F5344CB8AC3E}">
        <p14:creationId xmlns:p14="http://schemas.microsoft.com/office/powerpoint/2010/main" val="103796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339502"/>
            <a:ext cx="6332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Como essa correlação é mensurada?</a:t>
            </a:r>
          </a:p>
        </p:txBody>
      </p:sp>
      <p:grpSp>
        <p:nvGrpSpPr>
          <p:cNvPr id="24" name="Grupo 23"/>
          <p:cNvGrpSpPr/>
          <p:nvPr/>
        </p:nvGrpSpPr>
        <p:grpSpPr>
          <a:xfrm>
            <a:off x="611560" y="1707654"/>
            <a:ext cx="7776864" cy="2448272"/>
            <a:chOff x="611560" y="1707654"/>
            <a:chExt cx="7776864" cy="2448272"/>
          </a:xfrm>
        </p:grpSpPr>
        <p:cxnSp>
          <p:nvCxnSpPr>
            <p:cNvPr id="6" name="Conector reto 5"/>
            <p:cNvCxnSpPr/>
            <p:nvPr/>
          </p:nvCxnSpPr>
          <p:spPr>
            <a:xfrm>
              <a:off x="1290454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to 6"/>
            <p:cNvCxnSpPr/>
            <p:nvPr/>
          </p:nvCxnSpPr>
          <p:spPr>
            <a:xfrm>
              <a:off x="4355976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>
              <a:off x="7668344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/>
            <p:cNvSpPr txBox="1"/>
            <p:nvPr/>
          </p:nvSpPr>
          <p:spPr>
            <a:xfrm>
              <a:off x="1080616" y="192367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-1</a:t>
              </a: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4241234" y="193373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0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7520416" y="193373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1</a:t>
              </a:r>
            </a:p>
          </p:txBody>
        </p:sp>
        <p:cxnSp>
          <p:nvCxnSpPr>
            <p:cNvPr id="16" name="Conector reto 15"/>
            <p:cNvCxnSpPr/>
            <p:nvPr/>
          </p:nvCxnSpPr>
          <p:spPr>
            <a:xfrm>
              <a:off x="1296640" y="1779662"/>
              <a:ext cx="6371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de seta reta 17"/>
            <p:cNvCxnSpPr/>
            <p:nvPr/>
          </p:nvCxnSpPr>
          <p:spPr>
            <a:xfrm>
              <a:off x="4457258" y="2643758"/>
              <a:ext cx="0" cy="792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/>
            <p:cNvSpPr txBox="1"/>
            <p:nvPr/>
          </p:nvSpPr>
          <p:spPr>
            <a:xfrm>
              <a:off x="3779912" y="3507854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Não há correlação</a:t>
              </a:r>
            </a:p>
          </p:txBody>
        </p:sp>
        <p:cxnSp>
          <p:nvCxnSpPr>
            <p:cNvPr id="20" name="Conector de seta reta 19"/>
            <p:cNvCxnSpPr/>
            <p:nvPr/>
          </p:nvCxnSpPr>
          <p:spPr>
            <a:xfrm>
              <a:off x="1288906" y="2645499"/>
              <a:ext cx="0" cy="792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611560" y="3509595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Correlação Negativa</a:t>
              </a:r>
            </a:p>
          </p:txBody>
        </p:sp>
        <p:cxnSp>
          <p:nvCxnSpPr>
            <p:cNvPr id="22" name="Conector de seta reta 21"/>
            <p:cNvCxnSpPr/>
            <p:nvPr/>
          </p:nvCxnSpPr>
          <p:spPr>
            <a:xfrm>
              <a:off x="7697618" y="2643758"/>
              <a:ext cx="0" cy="792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/>
            <p:cNvSpPr txBox="1"/>
            <p:nvPr/>
          </p:nvSpPr>
          <p:spPr>
            <a:xfrm>
              <a:off x="7020272" y="3507854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Correlação Positiva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0769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CORRELAÇÃO X VOLATILIDADE</a:t>
            </a:r>
          </a:p>
        </p:txBody>
      </p:sp>
    </p:spTree>
    <p:extLst>
      <p:ext uri="{BB962C8B-B14F-4D97-AF65-F5344CB8AC3E}">
        <p14:creationId xmlns:p14="http://schemas.microsoft.com/office/powerpoint/2010/main" val="2418807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264487" y="535108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Suponha que um produtor rural anotou quanto produziu de café, ano a ano, e o preço de cada saca.</a:t>
            </a:r>
          </a:p>
        </p:txBody>
      </p:sp>
      <p:graphicFrame>
        <p:nvGraphicFramePr>
          <p:cNvPr id="3" name="Gráfico 2"/>
          <p:cNvGraphicFramePr>
            <a:graphicFrameLocks/>
          </p:cNvGraphicFramePr>
          <p:nvPr/>
        </p:nvGraphicFramePr>
        <p:xfrm>
          <a:off x="15911" y="267494"/>
          <a:ext cx="5454352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796136" y="1814030"/>
            <a:ext cx="289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Como você acha que é a correlação?</a:t>
            </a:r>
          </a:p>
        </p:txBody>
      </p:sp>
      <p:grpSp>
        <p:nvGrpSpPr>
          <p:cNvPr id="18" name="Grupo 17"/>
          <p:cNvGrpSpPr/>
          <p:nvPr/>
        </p:nvGrpSpPr>
        <p:grpSpPr>
          <a:xfrm>
            <a:off x="551330" y="4399730"/>
            <a:ext cx="7721678" cy="574493"/>
            <a:chOff x="611560" y="1707654"/>
            <a:chExt cx="7776864" cy="6510919"/>
          </a:xfrm>
        </p:grpSpPr>
        <p:cxnSp>
          <p:nvCxnSpPr>
            <p:cNvPr id="19" name="Conector reto 18"/>
            <p:cNvCxnSpPr/>
            <p:nvPr/>
          </p:nvCxnSpPr>
          <p:spPr>
            <a:xfrm>
              <a:off x="1290454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>
              <a:off x="4355976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>
              <a:off x="7668344" y="1707654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aixaDeTexto 21"/>
            <p:cNvSpPr txBox="1"/>
            <p:nvPr/>
          </p:nvSpPr>
          <p:spPr>
            <a:xfrm>
              <a:off x="1080616" y="1923679"/>
              <a:ext cx="432047" cy="287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dirty="0"/>
                <a:t>-1</a:t>
              </a: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4241233" y="1933731"/>
              <a:ext cx="432047" cy="287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dirty="0"/>
                <a:t>0</a:t>
              </a: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7520416" y="1933731"/>
              <a:ext cx="432047" cy="287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50" dirty="0"/>
                <a:t>1</a:t>
              </a:r>
            </a:p>
          </p:txBody>
        </p:sp>
        <p:cxnSp>
          <p:nvCxnSpPr>
            <p:cNvPr id="25" name="Conector reto 24"/>
            <p:cNvCxnSpPr/>
            <p:nvPr/>
          </p:nvCxnSpPr>
          <p:spPr>
            <a:xfrm>
              <a:off x="1296640" y="1779662"/>
              <a:ext cx="6371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ixaDeTexto 26"/>
            <p:cNvSpPr txBox="1"/>
            <p:nvPr/>
          </p:nvSpPr>
          <p:spPr>
            <a:xfrm>
              <a:off x="3779912" y="3507852"/>
              <a:ext cx="1368153" cy="2877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50" dirty="0"/>
                <a:t>Não há correlação</a:t>
              </a:r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611560" y="3509597"/>
              <a:ext cx="1368153" cy="4708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50" dirty="0"/>
                <a:t>Correlação Negativa</a:t>
              </a:r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7020271" y="3507852"/>
              <a:ext cx="1368153" cy="4708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050" dirty="0"/>
                <a:t>Correlação Positiva</a:t>
              </a:r>
            </a:p>
          </p:txBody>
        </p:sp>
      </p:grpSp>
      <p:sp>
        <p:nvSpPr>
          <p:cNvPr id="32" name="CaixaDeTexto 31"/>
          <p:cNvSpPr txBox="1"/>
          <p:nvPr/>
        </p:nvSpPr>
        <p:spPr>
          <a:xfrm>
            <a:off x="5776702" y="2704294"/>
            <a:ext cx="2897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Calculando no Excel a correlação deu: </a:t>
            </a:r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-0,98</a:t>
            </a:r>
          </a:p>
        </p:txBody>
      </p:sp>
    </p:spTree>
    <p:extLst>
      <p:ext uri="{BB962C8B-B14F-4D97-AF65-F5344CB8AC3E}">
        <p14:creationId xmlns:p14="http://schemas.microsoft.com/office/powerpoint/2010/main" val="378603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4" grpId="0"/>
      <p:bldP spid="3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264487" y="535108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Quando juntamos duas variáveis com correlação negativa, o que acontece?</a:t>
            </a:r>
          </a:p>
        </p:txBody>
      </p:sp>
      <p:graphicFrame>
        <p:nvGraphicFramePr>
          <p:cNvPr id="3" name="Gráfico 2"/>
          <p:cNvGraphicFramePr>
            <a:graphicFrameLocks/>
          </p:cNvGraphicFramePr>
          <p:nvPr/>
        </p:nvGraphicFramePr>
        <p:xfrm>
          <a:off x="0" y="195486"/>
          <a:ext cx="5454352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796136" y="1814030"/>
            <a:ext cx="28971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No caso do produtor, juntar preço e quantidade chegamos à RECEITA. Vejamos como ela se comporta.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67544" y="3795886"/>
          <a:ext cx="8100392" cy="84859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28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83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21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2011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2013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2014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2015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2016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2017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2018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2019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2020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1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PREÇO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135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170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150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85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140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95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180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1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QUANTIDADE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2454,5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1588,2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1800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3176,5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1928,6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3000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2842,1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1500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1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RECEITA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270000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270000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270000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86" marR="8486" marT="848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323528" y="4443958"/>
            <a:ext cx="8496944" cy="288032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23528" y="480399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 RECEITA NÃO TEVE VOLATILIDADE ALGUMA</a:t>
            </a:r>
          </a:p>
        </p:txBody>
      </p:sp>
    </p:spTree>
    <p:extLst>
      <p:ext uri="{BB962C8B-B14F-4D97-AF65-F5344CB8AC3E}">
        <p14:creationId xmlns:p14="http://schemas.microsoft.com/office/powerpoint/2010/main" val="204058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779662"/>
            <a:ext cx="7467600" cy="24482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3200" dirty="0"/>
              <a:t>Investir não é uma tentativa de adivinhar o que mais vai render no futuro, mas a arte de </a:t>
            </a:r>
            <a:r>
              <a:rPr lang="pt-BR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administrar riscos</a:t>
            </a:r>
            <a:r>
              <a:rPr lang="pt-BR" sz="3200" dirty="0"/>
              <a:t>, através de uma boa estratégia e </a:t>
            </a:r>
            <a:r>
              <a:rPr lang="pt-BR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diversificação</a:t>
            </a:r>
            <a:r>
              <a:rPr 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9461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555526"/>
            <a:ext cx="7416824" cy="253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2800" dirty="0"/>
              <a:t>Quando juntamos duas variáveis negativamente correlacionadas, o risco resultante abaixa bastante... </a:t>
            </a:r>
          </a:p>
        </p:txBody>
      </p:sp>
    </p:spTree>
    <p:extLst>
      <p:ext uri="{BB962C8B-B14F-4D97-AF65-F5344CB8AC3E}">
        <p14:creationId xmlns:p14="http://schemas.microsoft.com/office/powerpoint/2010/main" val="14691858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7312D-47C3-7702-28A0-BDCE4C69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143125"/>
            <a:ext cx="7467600" cy="857250"/>
          </a:xfrm>
        </p:spPr>
        <p:txBody>
          <a:bodyPr/>
          <a:lstStyle/>
          <a:p>
            <a:r>
              <a:rPr lang="pt-BR" dirty="0"/>
              <a:t>Carteira com apenas dois investimentos (ativos)</a:t>
            </a:r>
          </a:p>
        </p:txBody>
      </p:sp>
    </p:spTree>
    <p:extLst>
      <p:ext uri="{BB962C8B-B14F-4D97-AF65-F5344CB8AC3E}">
        <p14:creationId xmlns:p14="http://schemas.microsoft.com/office/powerpoint/2010/main" val="4053985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A0AD534-88F7-9C37-5AB7-F14F6C740F27}"/>
              </a:ext>
            </a:extLst>
          </p:cNvPr>
          <p:cNvSpPr txBox="1"/>
          <p:nvPr/>
        </p:nvSpPr>
        <p:spPr>
          <a:xfrm>
            <a:off x="395536" y="33950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Para iniciar, consideremos que na economia exista 6 ativos apenas.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3E8D50D-E913-5C0B-D0A7-BC6E9FDE6B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11839"/>
              </p:ext>
            </p:extLst>
          </p:nvPr>
        </p:nvGraphicFramePr>
        <p:xfrm>
          <a:off x="323528" y="915566"/>
          <a:ext cx="7560840" cy="3688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375715301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9946041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33318917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8755324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9604076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6127259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68300673"/>
                    </a:ext>
                  </a:extLst>
                </a:gridCol>
              </a:tblGrid>
              <a:tr h="47709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Ano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Ativo 1, em 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Ativo 2, em 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Ativo 3, em 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Ativo 4, em 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Ativo 5, em 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Ativo 6, em %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291849527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10,0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7,0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9,0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9,0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4,0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-10,0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73438573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3,5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10,0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-5,0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440391927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3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-3,0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-2,1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9,0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3,0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797229092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-2,0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-1,4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-5,0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-3,0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3,0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400002217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4,0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2,8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-8,0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-3,0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-4,0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284776257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8,0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5,6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-7,0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-8,0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-8,0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281271820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7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-10,0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-7,0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3,0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-1,0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10,0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236812729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8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7,0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4,9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4,0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-7,0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-5,0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-7,0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949550040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9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6,0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4,2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5,0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9,0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4,0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-6,0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794699379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-2,0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-1,4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-6,0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10,0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7,0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2,0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702051481"/>
                  </a:ext>
                </a:extLst>
              </a:tr>
              <a:tr h="26505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11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1,0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0,7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-1,0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3,0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>
                          <a:effectLst/>
                        </a:rPr>
                        <a:t>8,0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-1,0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576887763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AF6884E1-D9C0-65B3-7631-33E4EDB81DB0}"/>
              </a:ext>
            </a:extLst>
          </p:cNvPr>
          <p:cNvSpPr txBox="1"/>
          <p:nvPr/>
        </p:nvSpPr>
        <p:spPr>
          <a:xfrm>
            <a:off x="1421904" y="4639016"/>
            <a:ext cx="6462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Rentabilidades anuais de seis ativos ao longo de 11 anos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190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75C1E35-6AB7-085C-ABBD-0A43685B1723}"/>
              </a:ext>
            </a:extLst>
          </p:cNvPr>
          <p:cNvSpPr txBox="1"/>
          <p:nvPr/>
        </p:nvSpPr>
        <p:spPr>
          <a:xfrm>
            <a:off x="611560" y="62753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Com todas essas rentabilidades é possível calcular a VOLATILIDADE.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422E3EE2-609F-CE61-9AA7-C743BBF22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530334"/>
              </p:ext>
            </p:extLst>
          </p:nvPr>
        </p:nvGraphicFramePr>
        <p:xfrm>
          <a:off x="395536" y="1275606"/>
          <a:ext cx="8136905" cy="933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415">
                  <a:extLst>
                    <a:ext uri="{9D8B030D-6E8A-4147-A177-3AD203B41FA5}">
                      <a16:colId xmlns:a16="http://schemas.microsoft.com/office/drawing/2014/main" val="4105512805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3664616617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2954605059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4188343926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1143970759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2154716490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1970849957"/>
                    </a:ext>
                  </a:extLst>
                </a:gridCol>
              </a:tblGrid>
              <a:tr h="50920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Ano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Ativo 1, em %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Ativo 2, em %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Ativo 3, em %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Ativo 4, em %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Ativo 5, em %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Ativo 6, em %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759117529"/>
                  </a:ext>
                </a:extLst>
              </a:tr>
              <a:tr h="282888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1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6,0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4,2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6,0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6,2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5,5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6,0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396270255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71D886E-B239-FDA6-89F2-DDFF39C7C70F}"/>
              </a:ext>
            </a:extLst>
          </p:cNvPr>
          <p:cNvSpPr txBox="1"/>
          <p:nvPr/>
        </p:nvSpPr>
        <p:spPr>
          <a:xfrm>
            <a:off x="1259632" y="3147814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Em seguida, vamos construir carteiras de apenas 2 ativos, utilizando sempre o ATIVO 1. Vejamos o comportamento de cada carteira.</a:t>
            </a:r>
          </a:p>
        </p:txBody>
      </p:sp>
    </p:spTree>
    <p:extLst>
      <p:ext uri="{BB962C8B-B14F-4D97-AF65-F5344CB8AC3E}">
        <p14:creationId xmlns:p14="http://schemas.microsoft.com/office/powerpoint/2010/main" val="421544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894C62F-E7DC-D980-5739-39DDF953F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539351"/>
              </p:ext>
            </p:extLst>
          </p:nvPr>
        </p:nvGraphicFramePr>
        <p:xfrm>
          <a:off x="143508" y="411510"/>
          <a:ext cx="8856984" cy="37994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76164">
                  <a:extLst>
                    <a:ext uri="{9D8B030D-6E8A-4147-A177-3AD203B41FA5}">
                      <a16:colId xmlns:a16="http://schemas.microsoft.com/office/drawing/2014/main" val="3258819818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1565033505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1288469519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518827977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3674866059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58650958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endParaRPr lang="pt-BR" sz="2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Carteira com Ativos 1 e 2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Carteira com Ativos 1 e 3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Carteira com Ativos 1 e 4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Carteira com Ativos 1 e 5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Carteira com Ativos 1 e 6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662897720"/>
                  </a:ext>
                </a:extLst>
              </a:tr>
              <a:tr h="70567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Volatilidade, em 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5,07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5,11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4,27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2,80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0,00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728833345"/>
                  </a:ext>
                </a:extLst>
              </a:tr>
              <a:tr h="104283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Desvio médio, em %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5,07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6,00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6,07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5,75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5,96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027303102"/>
                  </a:ext>
                </a:extLst>
              </a:tr>
              <a:tr h="104283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600" dirty="0">
                          <a:effectLst/>
                        </a:rPr>
                        <a:t>Correlação com o Ativo 1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1,00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0,45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-0,01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>
                          <a:effectLst/>
                        </a:rPr>
                        <a:t>-0,53</a:t>
                      </a:r>
                      <a:endParaRPr lang="pt-BR" sz="18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800" dirty="0">
                          <a:effectLst/>
                        </a:rPr>
                        <a:t>-1,00</a:t>
                      </a:r>
                      <a:endParaRPr lang="pt-BR" sz="18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153676758"/>
                  </a:ext>
                </a:extLst>
              </a:tr>
            </a:tbl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AFDAD3FC-6FED-1A30-6843-6740F0C7070B}"/>
              </a:ext>
            </a:extLst>
          </p:cNvPr>
          <p:cNvSpPr/>
          <p:nvPr/>
        </p:nvSpPr>
        <p:spPr>
          <a:xfrm>
            <a:off x="1619672" y="1419622"/>
            <a:ext cx="1512168" cy="2791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8C838ED-567F-1BC8-2D8F-751395F6C382}"/>
              </a:ext>
            </a:extLst>
          </p:cNvPr>
          <p:cNvSpPr/>
          <p:nvPr/>
        </p:nvSpPr>
        <p:spPr>
          <a:xfrm>
            <a:off x="3059832" y="1419622"/>
            <a:ext cx="1512168" cy="2791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D75F42B-C186-6260-AEC4-DC8ACFC7E8F1}"/>
              </a:ext>
            </a:extLst>
          </p:cNvPr>
          <p:cNvSpPr/>
          <p:nvPr/>
        </p:nvSpPr>
        <p:spPr>
          <a:xfrm>
            <a:off x="4568516" y="1419621"/>
            <a:ext cx="1512168" cy="2791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697D302-3069-C2CA-AAEA-9CFFDA0F3657}"/>
              </a:ext>
            </a:extLst>
          </p:cNvPr>
          <p:cNvSpPr/>
          <p:nvPr/>
        </p:nvSpPr>
        <p:spPr>
          <a:xfrm>
            <a:off x="6030162" y="1419621"/>
            <a:ext cx="1512168" cy="2791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DAFBB81-5D6D-C932-D75D-A87FF2395AD7}"/>
              </a:ext>
            </a:extLst>
          </p:cNvPr>
          <p:cNvSpPr/>
          <p:nvPr/>
        </p:nvSpPr>
        <p:spPr>
          <a:xfrm>
            <a:off x="7503814" y="1420482"/>
            <a:ext cx="1512168" cy="2791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26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3BBAA-A80A-F2C0-0C9B-7F4A81492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203598"/>
            <a:ext cx="7467600" cy="2444849"/>
          </a:xfrm>
        </p:spPr>
        <p:txBody>
          <a:bodyPr>
            <a:normAutofit/>
          </a:bodyPr>
          <a:lstStyle/>
          <a:p>
            <a:pPr algn="ctr"/>
            <a:r>
              <a:rPr lang="pt-BR" sz="4000" dirty="0"/>
              <a:t>CORRELAÇÃO ENTRE DIVERSOS ATIVOS FINANCEIROS</a:t>
            </a:r>
          </a:p>
        </p:txBody>
      </p:sp>
    </p:spTree>
    <p:extLst>
      <p:ext uri="{BB962C8B-B14F-4D97-AF65-F5344CB8AC3E}">
        <p14:creationId xmlns:p14="http://schemas.microsoft.com/office/powerpoint/2010/main" val="13066099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0132B0E-C9F6-6E26-B7E5-A8E2A031A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708329"/>
              </p:ext>
            </p:extLst>
          </p:nvPr>
        </p:nvGraphicFramePr>
        <p:xfrm>
          <a:off x="683568" y="411510"/>
          <a:ext cx="7467600" cy="1912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865383101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356791925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671975156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805063195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86821317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endParaRPr lang="pt-BR" sz="3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WEGE3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BBDC4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ABEV3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MGLU3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71488176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PETR4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0,23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0,50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0,34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0,16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8560952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WEGE3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0,20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0,28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0,27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8508247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BBDC4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0,45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0,23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5470171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ABEV3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0,19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805319897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977C7CFB-9B4B-AB15-561E-FE39D2E27A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140" y="2571750"/>
            <a:ext cx="4104456" cy="253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61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5807EE3-DE2E-AAB2-3BAB-479304DD6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719842"/>
              </p:ext>
            </p:extLst>
          </p:nvPr>
        </p:nvGraphicFramePr>
        <p:xfrm>
          <a:off x="838200" y="195486"/>
          <a:ext cx="7467600" cy="1912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3027092426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691113446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946134615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94918366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371047872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endParaRPr lang="pt-BR" sz="3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XFIX11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GOLD11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IVVB11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NASD11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3738218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BOVA11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0,17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-0,43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0,03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7649635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XFIX11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-0,13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0,03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-0,02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2949222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GOLD11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0,34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0,26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955495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IVVB11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0,92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017339836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6D3EF891-75CA-2ACF-7CE5-21717900E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580" y="2304738"/>
            <a:ext cx="4274840" cy="264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8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4CC9606-CC14-DAB2-B6C1-91DAF18AA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238252"/>
              </p:ext>
            </p:extLst>
          </p:nvPr>
        </p:nvGraphicFramePr>
        <p:xfrm>
          <a:off x="107504" y="627534"/>
          <a:ext cx="8640958" cy="3147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0958">
                  <a:extLst>
                    <a:ext uri="{9D8B030D-6E8A-4147-A177-3AD203B41FA5}">
                      <a16:colId xmlns:a16="http://schemas.microsoft.com/office/drawing/2014/main" val="2227352994"/>
                    </a:ext>
                  </a:extLst>
                </a:gridCol>
                <a:gridCol w="1051330">
                  <a:extLst>
                    <a:ext uri="{9D8B030D-6E8A-4147-A177-3AD203B41FA5}">
                      <a16:colId xmlns:a16="http://schemas.microsoft.com/office/drawing/2014/main" val="25476592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1374203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88686147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9789418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41463916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29403020"/>
                    </a:ext>
                  </a:extLst>
                </a:gridCol>
                <a:gridCol w="1224134">
                  <a:extLst>
                    <a:ext uri="{9D8B030D-6E8A-4147-A177-3AD203B41FA5}">
                      <a16:colId xmlns:a16="http://schemas.microsoft.com/office/drawing/2014/main" val="3475340060"/>
                    </a:ext>
                  </a:extLst>
                </a:gridCol>
              </a:tblGrid>
              <a:tr h="909223">
                <a:tc>
                  <a:txBody>
                    <a:bodyPr/>
                    <a:lstStyle/>
                    <a:p>
                      <a:endParaRPr lang="pt-BR" sz="2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Prefixado 2025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Prefixado 2029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IPCA 2029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 dirty="0">
                          <a:effectLst/>
                        </a:rPr>
                        <a:t>IPCA 2045</a:t>
                      </a:r>
                      <a:endParaRPr lang="pt-BR" sz="1400" dirty="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IBOV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IFIX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QBTC11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extLst>
                  <a:ext uri="{0D108BD9-81ED-4DB2-BD59-A6C34878D82A}">
                    <a16:rowId xmlns:a16="http://schemas.microsoft.com/office/drawing/2014/main" val="3638465855"/>
                  </a:ext>
                </a:extLst>
              </a:tr>
              <a:tr h="38692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Selic 2026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0,03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-0,01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-0,01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0,11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0,14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-0,07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extLst>
                  <a:ext uri="{0D108BD9-81ED-4DB2-BD59-A6C34878D82A}">
                    <a16:rowId xmlns:a16="http://schemas.microsoft.com/office/drawing/2014/main" val="3982024469"/>
                  </a:ext>
                </a:extLst>
              </a:tr>
              <a:tr h="27713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Prefixado 2025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0,82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0,75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0,63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0,08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extLst>
                  <a:ext uri="{0D108BD9-81ED-4DB2-BD59-A6C34878D82A}">
                    <a16:rowId xmlns:a16="http://schemas.microsoft.com/office/drawing/2014/main" val="1563202220"/>
                  </a:ext>
                </a:extLst>
              </a:tr>
              <a:tr h="27713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Prefixado 2029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0,88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0,79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-0,04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0,03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-0,05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extLst>
                  <a:ext uri="{0D108BD9-81ED-4DB2-BD59-A6C34878D82A}">
                    <a16:rowId xmlns:a16="http://schemas.microsoft.com/office/drawing/2014/main" val="4056369907"/>
                  </a:ext>
                </a:extLst>
              </a:tr>
              <a:tr h="27713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IPCA 2029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0,90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0,02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-0,05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extLst>
                  <a:ext uri="{0D108BD9-81ED-4DB2-BD59-A6C34878D82A}">
                    <a16:rowId xmlns:a16="http://schemas.microsoft.com/office/drawing/2014/main" val="1493960910"/>
                  </a:ext>
                </a:extLst>
              </a:tr>
              <a:tr h="27713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IPCA 2045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0,01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0,00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-0,05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extLst>
                  <a:ext uri="{0D108BD9-81ED-4DB2-BD59-A6C34878D82A}">
                    <a16:rowId xmlns:a16="http://schemas.microsoft.com/office/drawing/2014/main" val="1486349417"/>
                  </a:ext>
                </a:extLst>
              </a:tr>
              <a:tr h="27713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IBOV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0,10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0,01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extLst>
                  <a:ext uri="{0D108BD9-81ED-4DB2-BD59-A6C34878D82A}">
                    <a16:rowId xmlns:a16="http://schemas.microsoft.com/office/drawing/2014/main" val="4106009744"/>
                  </a:ext>
                </a:extLst>
              </a:tr>
              <a:tr h="27713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1400">
                          <a:effectLst/>
                        </a:rPr>
                        <a:t>IFIX</a:t>
                      </a:r>
                      <a:endParaRPr lang="pt-BR" sz="1400">
                        <a:solidFill>
                          <a:srgbClr val="000000"/>
                        </a:solidFill>
                        <a:effectLst/>
                        <a:latin typeface="Myriad Pro Light Cond"/>
                        <a:ea typeface="Calibri" panose="020F0502020204030204" pitchFamily="34" charset="0"/>
                        <a:cs typeface="Myriad Pro Light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>
                          <a:effectLst/>
                        </a:rPr>
                        <a:t>–</a:t>
                      </a:r>
                      <a:endParaRPr lang="pt-BR" sz="200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–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pt-BR" sz="2000" dirty="0">
                          <a:effectLst/>
                        </a:rPr>
                        <a:t>-0,09</a:t>
                      </a:r>
                      <a:endParaRPr lang="pt-BR" sz="2000" dirty="0">
                        <a:solidFill>
                          <a:srgbClr val="000000"/>
                        </a:solidFill>
                        <a:effectLst/>
                        <a:latin typeface="Myriad Pro Cond"/>
                        <a:ea typeface="Calibri" panose="020F0502020204030204" pitchFamily="34" charset="0"/>
                        <a:cs typeface="Myriad Pro Cond"/>
                      </a:endParaRPr>
                    </a:p>
                  </a:txBody>
                  <a:tcPr marL="40970" marR="40970" marT="0" marB="0" anchor="b"/>
                </a:tc>
                <a:extLst>
                  <a:ext uri="{0D108BD9-81ED-4DB2-BD59-A6C34878D82A}">
                    <a16:rowId xmlns:a16="http://schemas.microsoft.com/office/drawing/2014/main" val="4025268622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A23B9D0-540B-C045-8ED5-F6D9BAE3F2FF}"/>
              </a:ext>
            </a:extLst>
          </p:cNvPr>
          <p:cNvSpPr txBox="1"/>
          <p:nvPr/>
        </p:nvSpPr>
        <p:spPr>
          <a:xfrm>
            <a:off x="1187624" y="3939902"/>
            <a:ext cx="7830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Correlação entre renda variável e renda fixa (10/01/2023 a 04/07/2023)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3319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995686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Você vai precisar fazer essas contas para aprender a investir? </a:t>
            </a:r>
          </a:p>
        </p:txBody>
      </p:sp>
    </p:spTree>
    <p:extLst>
      <p:ext uri="{BB962C8B-B14F-4D97-AF65-F5344CB8AC3E}">
        <p14:creationId xmlns:p14="http://schemas.microsoft.com/office/powerpoint/2010/main" val="37236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39752" y="1419622"/>
            <a:ext cx="6228184" cy="1843214"/>
          </a:xfrm>
        </p:spPr>
        <p:txBody>
          <a:bodyPr>
            <a:noAutofit/>
          </a:bodyPr>
          <a:lstStyle/>
          <a:p>
            <a:pPr algn="ctr"/>
            <a:r>
              <a:rPr lang="pt-BR" sz="4400" dirty="0">
                <a:solidFill>
                  <a:schemeClr val="tx1"/>
                </a:solidFill>
              </a:rPr>
              <a:t>Risco</a:t>
            </a:r>
            <a:br>
              <a:rPr lang="pt-BR" sz="4400" dirty="0">
                <a:solidFill>
                  <a:schemeClr val="tx1"/>
                </a:solidFill>
              </a:rPr>
            </a:br>
            <a:r>
              <a:rPr lang="pt-BR" sz="4400" dirty="0">
                <a:solidFill>
                  <a:schemeClr val="tx1"/>
                </a:solidFill>
              </a:rPr>
              <a:t>(Volatilidade)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5493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611560" y="141480"/>
          <a:ext cx="3312368" cy="4860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8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2669" y="1707654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Em uma análise VISUAL, qual dos ATIVOS possui maior risco (volatilidade)?</a:t>
            </a:r>
          </a:p>
        </p:txBody>
      </p:sp>
    </p:spTree>
    <p:extLst>
      <p:ext uri="{BB962C8B-B14F-4D97-AF65-F5344CB8AC3E}">
        <p14:creationId xmlns:p14="http://schemas.microsoft.com/office/powerpoint/2010/main" val="68128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1707654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/>
              <a:t>Vejamos os retornos em forma de gráfico...</a:t>
            </a:r>
          </a:p>
        </p:txBody>
      </p:sp>
    </p:spTree>
    <p:extLst>
      <p:ext uri="{BB962C8B-B14F-4D97-AF65-F5344CB8AC3E}">
        <p14:creationId xmlns:p14="http://schemas.microsoft.com/office/powerpoint/2010/main" val="227585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627784" y="141481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/>
              <a:t>Em termos Gráficos, qual ativo tem maior volatilidade?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539552" y="1059582"/>
          <a:ext cx="820891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2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611560" y="141480"/>
          <a:ext cx="3312368" cy="4860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8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5" marR="9525" marT="7144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42998" y="77155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Porém, esse comportamento pode ser expresso em termos de desvio padrão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42999" y="2733768"/>
          <a:ext cx="3529401" cy="1242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6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6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097"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Média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err="1">
                          <a:effectLst/>
                        </a:rPr>
                        <a:t>DesvioP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ATIVO 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0,9905%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1,3061%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ATIVO 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0,9905%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3,9714%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7020272" y="2679762"/>
            <a:ext cx="1152128" cy="13501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1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43C9C-02C4-3045-3CAD-9064143FB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555526"/>
            <a:ext cx="7467600" cy="1656184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Vamos compreender volatilidade de outra forma...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8C6492C-F5C2-69F9-704C-0C9F9817BE3D}"/>
              </a:ext>
            </a:extLst>
          </p:cNvPr>
          <p:cNvSpPr txBox="1"/>
          <p:nvPr/>
        </p:nvSpPr>
        <p:spPr>
          <a:xfrm>
            <a:off x="683568" y="3147814"/>
            <a:ext cx="725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Exemplo: preço de saca de café em duas regiões</a:t>
            </a:r>
          </a:p>
        </p:txBody>
      </p:sp>
    </p:spTree>
    <p:extLst>
      <p:ext uri="{BB962C8B-B14F-4D97-AF65-F5344CB8AC3E}">
        <p14:creationId xmlns:p14="http://schemas.microsoft.com/office/powerpoint/2010/main" val="157350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11862</TotalTime>
  <Words>1336</Words>
  <Application>Microsoft Office PowerPoint</Application>
  <PresentationFormat>Apresentação na tela (16:9)</PresentationFormat>
  <Paragraphs>557</Paragraphs>
  <Slides>39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9" baseType="lpstr">
      <vt:lpstr>Adobe Garamond Pro</vt:lpstr>
      <vt:lpstr>Arial</vt:lpstr>
      <vt:lpstr>Calibri</vt:lpstr>
      <vt:lpstr>Century Schoolbook</vt:lpstr>
      <vt:lpstr>Myriad Pro Cond</vt:lpstr>
      <vt:lpstr>Myriad Pro Light Cond</vt:lpstr>
      <vt:lpstr>Times New Roman</vt:lpstr>
      <vt:lpstr>Wingdings</vt:lpstr>
      <vt:lpstr>Wingdings 2</vt:lpstr>
      <vt:lpstr>Balcão Envidraçado</vt:lpstr>
      <vt:lpstr>Aula 4:  Volatilidade e Diversificação</vt:lpstr>
      <vt:lpstr>Apresentação do PowerPoint</vt:lpstr>
      <vt:lpstr>Investir não é uma tentativa de adivinhar o que mais vai render no futuro, mas a arte de administrar riscos, através de uma boa estratégia e diversificação.</vt:lpstr>
      <vt:lpstr>Risco (Volatilidade)</vt:lpstr>
      <vt:lpstr>Apresentação do PowerPoint</vt:lpstr>
      <vt:lpstr>Apresentação do PowerPoint</vt:lpstr>
      <vt:lpstr>Apresentação do PowerPoint</vt:lpstr>
      <vt:lpstr>Apresentação do PowerPoint</vt:lpstr>
      <vt:lpstr>Vamos compreender volatilidade de outra forma...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DIVERSIFICAÇÃO (Importância)</vt:lpstr>
      <vt:lpstr>Apresentação do PowerPoint</vt:lpstr>
      <vt:lpstr>Apresentação do PowerPoint</vt:lpstr>
      <vt:lpstr>Apresentação do PowerPoint</vt:lpstr>
      <vt:lpstr>Veja outros casos</vt:lpstr>
      <vt:lpstr>Apresentação do PowerPoint</vt:lpstr>
      <vt:lpstr>Apresentação do PowerPoint</vt:lpstr>
      <vt:lpstr>MAS POR QUAL RAZÃO ISSO OCORRE?</vt:lpstr>
      <vt:lpstr>Apresentação do PowerPoint</vt:lpstr>
      <vt:lpstr>Apresentação do PowerPoint</vt:lpstr>
      <vt:lpstr>Apresentação do PowerPoint</vt:lpstr>
      <vt:lpstr>CORRELAÇÃO X VOLATILIDADE</vt:lpstr>
      <vt:lpstr>Apresentação do PowerPoint</vt:lpstr>
      <vt:lpstr>Apresentação do PowerPoint</vt:lpstr>
      <vt:lpstr>Apresentação do PowerPoint</vt:lpstr>
      <vt:lpstr>Carteira com apenas dois investimentos (ativos)</vt:lpstr>
      <vt:lpstr>Apresentação do PowerPoint</vt:lpstr>
      <vt:lpstr>Apresentação do PowerPoint</vt:lpstr>
      <vt:lpstr>Apresentação do PowerPoint</vt:lpstr>
      <vt:lpstr>CORRELAÇÃO ENTRE DIVERSOS ATIVOS FINANCEIROS</vt:lpstr>
      <vt:lpstr>Apresentação do PowerPoint</vt:lpstr>
      <vt:lpstr>Apresentação do PowerPoint</vt:lpstr>
      <vt:lpstr>Apresentação do PowerPoint</vt:lpstr>
      <vt:lpstr>Você vai precisar fazer essas contas para aprender a investir?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 andrade</cp:lastModifiedBy>
  <cp:revision>150</cp:revision>
  <dcterms:created xsi:type="dcterms:W3CDTF">2014-03-20T11:04:22Z</dcterms:created>
  <dcterms:modified xsi:type="dcterms:W3CDTF">2024-01-22T21:53:12Z</dcterms:modified>
</cp:coreProperties>
</file>