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77" r:id="rId2"/>
    <p:sldId id="379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60" r:id="rId18"/>
    <p:sldId id="361" r:id="rId19"/>
    <p:sldId id="362" r:id="rId20"/>
    <p:sldId id="363" r:id="rId21"/>
    <p:sldId id="394" r:id="rId22"/>
    <p:sldId id="395" r:id="rId23"/>
    <p:sldId id="396" r:id="rId24"/>
    <p:sldId id="397" r:id="rId25"/>
    <p:sldId id="398" r:id="rId26"/>
    <p:sldId id="401" r:id="rId27"/>
    <p:sldId id="399" r:id="rId28"/>
    <p:sldId id="400" r:id="rId29"/>
    <p:sldId id="402" r:id="rId30"/>
    <p:sldId id="403" r:id="rId31"/>
    <p:sldId id="404" r:id="rId32"/>
    <p:sldId id="405" r:id="rId33"/>
    <p:sldId id="407" r:id="rId34"/>
    <p:sldId id="406" r:id="rId35"/>
    <p:sldId id="409" r:id="rId36"/>
    <p:sldId id="408" r:id="rId37"/>
    <p:sldId id="410" r:id="rId38"/>
    <p:sldId id="411" r:id="rId39"/>
    <p:sldId id="412" r:id="rId40"/>
    <p:sldId id="413" r:id="rId41"/>
    <p:sldId id="414" r:id="rId42"/>
    <p:sldId id="415" r:id="rId43"/>
    <p:sldId id="416" r:id="rId44"/>
    <p:sldId id="417" r:id="rId45"/>
    <p:sldId id="418" r:id="rId46"/>
    <p:sldId id="419" r:id="rId47"/>
    <p:sldId id="420" r:id="rId48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288" y="78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astoralsj.org/ser/957-me-pregunto-si-te-pregunta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astoralsj.org/ser/957-me-pregunto-si-te-pregunta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tadsistemica.com/mesa-redonda-psicoterapia-espiritualidad-meditacio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2800" dirty="0">
                <a:solidFill>
                  <a:schemeClr val="accent1"/>
                </a:solidFill>
              </a:rPr>
              <a:t>Aula 5</a:t>
            </a:r>
            <a:r>
              <a:rPr lang="pt-BR" sz="2800" dirty="0"/>
              <a:t>: </a:t>
            </a:r>
            <a:br>
              <a:rPr lang="pt-BR" sz="2800" dirty="0"/>
            </a:br>
            <a:r>
              <a:rPr lang="pt-BR" sz="2800" dirty="0"/>
              <a:t>Objetivos e Perfil de Risco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/>
              <a:t>Prof. </a:t>
            </a:r>
            <a:r>
              <a:rPr lang="pt-BR" sz="1600" dirty="0" err="1"/>
              <a:t>Elisson</a:t>
            </a:r>
            <a:r>
              <a:rPr lang="pt-BR" sz="1600" dirty="0"/>
              <a:t> de Andrade</a:t>
            </a:r>
          </a:p>
          <a:p>
            <a:pPr algn="ctr"/>
            <a:r>
              <a:rPr lang="pt-BR" sz="1600" dirty="0"/>
              <a:t>eapandra@gmail.com</a:t>
            </a:r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F8526A5-6504-8BD3-9658-DD1AFF629176}"/>
              </a:ext>
            </a:extLst>
          </p:cNvPr>
          <p:cNvSpPr txBox="1"/>
          <p:nvPr/>
        </p:nvSpPr>
        <p:spPr>
          <a:xfrm>
            <a:off x="1239481" y="2067694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Para refletir!!!!!!!!!!!!!!!</a:t>
            </a:r>
          </a:p>
        </p:txBody>
      </p:sp>
    </p:spTree>
    <p:extLst>
      <p:ext uri="{BB962C8B-B14F-4D97-AF65-F5344CB8AC3E}">
        <p14:creationId xmlns:p14="http://schemas.microsoft.com/office/powerpoint/2010/main" val="228880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12EE0FF-37B9-A65F-5019-9A29FA3D3F88}"/>
              </a:ext>
            </a:extLst>
          </p:cNvPr>
          <p:cNvSpPr txBox="1"/>
          <p:nvPr/>
        </p:nvSpPr>
        <p:spPr>
          <a:xfrm>
            <a:off x="251520" y="267494"/>
            <a:ext cx="7920880" cy="579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79705" algn="just">
              <a:lnSpc>
                <a:spcPts val="1600"/>
              </a:lnSpc>
              <a:spcBef>
                <a:spcPts val="565"/>
              </a:spcBef>
              <a:tabLst>
                <a:tab pos="179705" algn="l"/>
              </a:tabLst>
            </a:pPr>
            <a:r>
              <a:rPr lang="pt-BR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dobe Garamond Pro"/>
              </a:rPr>
              <a:t>•	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dobe Garamond Pro"/>
              </a:rPr>
              <a:t>Investidor A:</a:t>
            </a:r>
            <a:r>
              <a:rPr lang="pt-BR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dobe Garamond Pro"/>
              </a:rPr>
              <a:t> rentabilidade de 1% a.m. aplicando R$500 por mês.</a:t>
            </a:r>
          </a:p>
          <a:p>
            <a:pPr indent="-179705" algn="just">
              <a:lnSpc>
                <a:spcPts val="1600"/>
              </a:lnSpc>
              <a:spcBef>
                <a:spcPts val="565"/>
              </a:spcBef>
              <a:tabLst>
                <a:tab pos="179705" algn="l"/>
              </a:tabLst>
            </a:pPr>
            <a:r>
              <a:rPr lang="pt-BR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dobe Garamond Pro"/>
              </a:rPr>
              <a:t>•	</a:t>
            </a:r>
            <a:r>
              <a:rPr lang="pt-BR" sz="1600" b="1" i="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dobe Garamond Pro"/>
              </a:rPr>
              <a:t>Investidor B:</a:t>
            </a:r>
            <a:r>
              <a:rPr lang="pt-BR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dobe Garamond Pro"/>
              </a:rPr>
              <a:t> rentabilidade de 0,5% a.m., aplicando R$1 mil por mês.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FFD7D4D-A4A5-C610-6046-1CF3F4872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987574"/>
            <a:ext cx="5715000" cy="353377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61D1FF02-9C09-FBC7-E0C5-6F14A641F0DD}"/>
              </a:ext>
            </a:extLst>
          </p:cNvPr>
          <p:cNvSpPr txBox="1"/>
          <p:nvPr/>
        </p:nvSpPr>
        <p:spPr>
          <a:xfrm>
            <a:off x="6876256" y="2754461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Mais de 18 anos</a:t>
            </a: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4A16491C-46DC-F434-CC0A-0E3404C30027}"/>
              </a:ext>
            </a:extLst>
          </p:cNvPr>
          <p:cNvCxnSpPr>
            <a:endCxn id="4" idx="3"/>
          </p:cNvCxnSpPr>
          <p:nvPr/>
        </p:nvCxnSpPr>
        <p:spPr>
          <a:xfrm>
            <a:off x="6516216" y="2139702"/>
            <a:ext cx="674440" cy="614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64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590500A-1BB1-4AF4-E53C-FD865F13BCBD}"/>
              </a:ext>
            </a:extLst>
          </p:cNvPr>
          <p:cNvSpPr txBox="1"/>
          <p:nvPr/>
        </p:nvSpPr>
        <p:spPr>
          <a:xfrm>
            <a:off x="1187624" y="267494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accent3"/>
                </a:solidFill>
              </a:rPr>
              <a:t>EXERCÍCIO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41D4019-DE4F-1A2F-7280-995715B76BF3}"/>
              </a:ext>
            </a:extLst>
          </p:cNvPr>
          <p:cNvSpPr txBox="1"/>
          <p:nvPr/>
        </p:nvSpPr>
        <p:spPr>
          <a:xfrm>
            <a:off x="611560" y="1563638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Defina 3 objetivos pessoais (familiares): não precisa colocar o valor deles.</a:t>
            </a:r>
          </a:p>
          <a:p>
            <a:endParaRPr lang="pt-BR" sz="2800" dirty="0"/>
          </a:p>
          <a:p>
            <a:r>
              <a:rPr lang="pt-BR" sz="2800" dirty="0"/>
              <a:t>Basta que um seja de curto prazo, outro de médio prazo e o terceiro de longo prazo</a:t>
            </a:r>
          </a:p>
        </p:txBody>
      </p:sp>
    </p:spTree>
    <p:extLst>
      <p:ext uri="{BB962C8B-B14F-4D97-AF65-F5344CB8AC3E}">
        <p14:creationId xmlns:p14="http://schemas.microsoft.com/office/powerpoint/2010/main" val="391562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2847D-2F70-33BC-E12F-D1BAF33F4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06769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/>
              <a:t>PERFIL DE RISCO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94F17EB-CA66-57D9-DA3E-4C45E3C6D8D7}"/>
              </a:ext>
            </a:extLst>
          </p:cNvPr>
          <p:cNvSpPr txBox="1"/>
          <p:nvPr/>
        </p:nvSpPr>
        <p:spPr>
          <a:xfrm>
            <a:off x="1115616" y="3363838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Como você lida com o risco?</a:t>
            </a:r>
          </a:p>
        </p:txBody>
      </p:sp>
    </p:spTree>
    <p:extLst>
      <p:ext uri="{BB962C8B-B14F-4D97-AF65-F5344CB8AC3E}">
        <p14:creationId xmlns:p14="http://schemas.microsoft.com/office/powerpoint/2010/main" val="521769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44181D0-7A81-8E38-3BD3-DC82A67CB516}"/>
              </a:ext>
            </a:extLst>
          </p:cNvPr>
          <p:cNvSpPr txBox="1"/>
          <p:nvPr/>
        </p:nvSpPr>
        <p:spPr>
          <a:xfrm>
            <a:off x="251520" y="19548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3"/>
                </a:solidFill>
              </a:rPr>
              <a:t>Qual das duas opções abaixo você escolheria para si?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ACDBB27-3A76-786A-F477-F7A7A8B3C9C4}"/>
              </a:ext>
            </a:extLst>
          </p:cNvPr>
          <p:cNvSpPr txBox="1"/>
          <p:nvPr/>
        </p:nvSpPr>
        <p:spPr>
          <a:xfrm>
            <a:off x="1475656" y="1275606"/>
            <a:ext cx="5886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OPÇÃO 1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ativo com expectativa de retorno de 10% a.a. 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AF6B7E1-390A-1AD5-358D-E31A543447D5}"/>
              </a:ext>
            </a:extLst>
          </p:cNvPr>
          <p:cNvSpPr txBox="1"/>
          <p:nvPr/>
        </p:nvSpPr>
        <p:spPr>
          <a:xfrm>
            <a:off x="1482929" y="2227010"/>
            <a:ext cx="5886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latin typeface="Times New Roman" panose="02020603050405020304" pitchFamily="18" charset="0"/>
              </a:rPr>
              <a:t>OU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5B2D322-445D-95A0-994C-FE9E42BAD50F}"/>
              </a:ext>
            </a:extLst>
          </p:cNvPr>
          <p:cNvSpPr txBox="1"/>
          <p:nvPr/>
        </p:nvSpPr>
        <p:spPr>
          <a:xfrm>
            <a:off x="1482929" y="3219822"/>
            <a:ext cx="5886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OPÇÃO 2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ativo com expectativa de retorno de 8% a.a.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930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44181D0-7A81-8E38-3BD3-DC82A67CB516}"/>
              </a:ext>
            </a:extLst>
          </p:cNvPr>
          <p:cNvSpPr txBox="1"/>
          <p:nvPr/>
        </p:nvSpPr>
        <p:spPr>
          <a:xfrm>
            <a:off x="251520" y="19548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3"/>
                </a:solidFill>
              </a:rPr>
              <a:t>E se apresentarmos da seguinte forma: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ACDBB27-3A76-786A-F477-F7A7A8B3C9C4}"/>
              </a:ext>
            </a:extLst>
          </p:cNvPr>
          <p:cNvSpPr txBox="1"/>
          <p:nvPr/>
        </p:nvSpPr>
        <p:spPr>
          <a:xfrm>
            <a:off x="1475656" y="1275606"/>
            <a:ext cx="5886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OPÇÃO 1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ativo com expectativa de retorno de 10% a.a.</a:t>
            </a:r>
          </a:p>
          <a:p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Retorno máximo esperado: </a:t>
            </a:r>
            <a:r>
              <a:rPr lang="pt-BR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18%</a:t>
            </a:r>
          </a:p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Retorno mínimo esperado: </a:t>
            </a:r>
            <a:r>
              <a:rPr lang="pt-BR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-10%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AF6B7E1-390A-1AD5-358D-E31A543447D5}"/>
              </a:ext>
            </a:extLst>
          </p:cNvPr>
          <p:cNvSpPr txBox="1"/>
          <p:nvPr/>
        </p:nvSpPr>
        <p:spPr>
          <a:xfrm>
            <a:off x="1482929" y="2227010"/>
            <a:ext cx="5886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latin typeface="Times New Roman" panose="02020603050405020304" pitchFamily="18" charset="0"/>
              </a:rPr>
              <a:t>OU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5B2D322-445D-95A0-994C-FE9E42BAD50F}"/>
              </a:ext>
            </a:extLst>
          </p:cNvPr>
          <p:cNvSpPr txBox="1"/>
          <p:nvPr/>
        </p:nvSpPr>
        <p:spPr>
          <a:xfrm>
            <a:off x="1482929" y="3219822"/>
            <a:ext cx="588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OPÇÃO 2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ativo com expectativa de retorno de 8% a.a. com certeza (sem risco)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208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0439F1-3895-332C-68F4-54DD1334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714500"/>
            <a:ext cx="7467600" cy="857250"/>
          </a:xfrm>
        </p:spPr>
        <p:txBody>
          <a:bodyPr/>
          <a:lstStyle/>
          <a:p>
            <a:pPr algn="ctr"/>
            <a:r>
              <a:rPr lang="pt-BR" b="1" dirty="0"/>
              <a:t>Primeira classificação: </a:t>
            </a:r>
            <a:r>
              <a:rPr lang="pt-BR" b="1" dirty="0">
                <a:solidFill>
                  <a:schemeClr val="accent3"/>
                </a:solidFill>
              </a:rPr>
              <a:t>PERFIL DE RISCO</a:t>
            </a:r>
          </a:p>
        </p:txBody>
      </p:sp>
    </p:spTree>
    <p:extLst>
      <p:ext uri="{BB962C8B-B14F-4D97-AF65-F5344CB8AC3E}">
        <p14:creationId xmlns:p14="http://schemas.microsoft.com/office/powerpoint/2010/main" val="2269705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3 Estratégias Básicas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63638"/>
            <a:ext cx="7467600" cy="3291826"/>
          </a:xfrm>
        </p:spPr>
        <p:txBody>
          <a:bodyPr>
            <a:normAutofit/>
          </a:bodyPr>
          <a:lstStyle/>
          <a:p>
            <a:r>
              <a:rPr lang="pt-BR" sz="2400" dirty="0"/>
              <a:t>Preservação do Capital</a:t>
            </a:r>
          </a:p>
          <a:p>
            <a:endParaRPr lang="pt-BR" sz="2400" dirty="0"/>
          </a:p>
          <a:p>
            <a:r>
              <a:rPr lang="pt-BR" sz="2400" dirty="0"/>
              <a:t>Sonhador</a:t>
            </a:r>
          </a:p>
          <a:p>
            <a:endParaRPr lang="pt-BR" sz="2400" dirty="0"/>
          </a:p>
          <a:p>
            <a:r>
              <a:rPr lang="pt-BR" sz="2400" dirty="0"/>
              <a:t>Diversificação</a:t>
            </a:r>
          </a:p>
        </p:txBody>
      </p:sp>
    </p:spTree>
    <p:extLst>
      <p:ext uri="{BB962C8B-B14F-4D97-AF65-F5344CB8AC3E}">
        <p14:creationId xmlns:p14="http://schemas.microsoft.com/office/powerpoint/2010/main" val="1524150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Preservação do capital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/>
              <a:t>Preocupado em “ganhar da inflação” e fazer crescer o patrimônio “sem riscos”</a:t>
            </a:r>
          </a:p>
          <a:p>
            <a:pPr>
              <a:lnSpc>
                <a:spcPct val="200000"/>
              </a:lnSpc>
            </a:pPr>
            <a:r>
              <a:rPr lang="pt-BR" dirty="0"/>
              <a:t>Ativos indexados à Selic ou CDI:</a:t>
            </a:r>
          </a:p>
          <a:p>
            <a:pPr lvl="1">
              <a:lnSpc>
                <a:spcPct val="200000"/>
              </a:lnSpc>
            </a:pPr>
            <a:r>
              <a:rPr lang="pt-BR" dirty="0"/>
              <a:t>Tesouro Selic</a:t>
            </a:r>
          </a:p>
          <a:p>
            <a:pPr lvl="1">
              <a:lnSpc>
                <a:spcPct val="200000"/>
              </a:lnSpc>
            </a:pPr>
            <a:r>
              <a:rPr lang="pt-BR" dirty="0"/>
              <a:t>CDBs que rendam acima de 100% do CDI</a:t>
            </a:r>
          </a:p>
          <a:p>
            <a:pPr lvl="1">
              <a:lnSpc>
                <a:spcPct val="200000"/>
              </a:lnSpc>
            </a:pPr>
            <a:r>
              <a:rPr lang="pt-BR" dirty="0" err="1"/>
              <a:t>LCIs</a:t>
            </a:r>
            <a:r>
              <a:rPr lang="pt-BR" dirty="0"/>
              <a:t> que rendam acima de 90% do CDI</a:t>
            </a:r>
          </a:p>
          <a:p>
            <a:pPr lvl="1">
              <a:lnSpc>
                <a:spcPct val="20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5015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Sonhador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000" dirty="0"/>
              <a:t>Faz apostas, quer acertar o </a:t>
            </a:r>
            <a:r>
              <a:rPr lang="pt-BR" sz="2000" i="1" dirty="0"/>
              <a:t>timing</a:t>
            </a:r>
          </a:p>
          <a:p>
            <a:pPr>
              <a:lnSpc>
                <a:spcPct val="200000"/>
              </a:lnSpc>
            </a:pPr>
            <a:r>
              <a:rPr lang="pt-BR" sz="2000" dirty="0"/>
              <a:t>Acha que pode “bater o mercado” sistematicamente</a:t>
            </a:r>
          </a:p>
          <a:p>
            <a:pPr>
              <a:lnSpc>
                <a:spcPct val="200000"/>
              </a:lnSpc>
            </a:pPr>
            <a:r>
              <a:rPr lang="pt-BR" sz="2000" dirty="0"/>
              <a:t>Quer achar um método infalível de ganhar dinheiro acima da média</a:t>
            </a:r>
          </a:p>
          <a:p>
            <a:pPr>
              <a:lnSpc>
                <a:spcPct val="200000"/>
              </a:lnSpc>
            </a:pPr>
            <a:r>
              <a:rPr lang="pt-BR" sz="2000" dirty="0"/>
              <a:t>Se envolve emocionalmente com a grana</a:t>
            </a:r>
          </a:p>
        </p:txBody>
      </p:sp>
    </p:spTree>
    <p:extLst>
      <p:ext uri="{BB962C8B-B14F-4D97-AF65-F5344CB8AC3E}">
        <p14:creationId xmlns:p14="http://schemas.microsoft.com/office/powerpoint/2010/main" val="407472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D3F659B-EC7F-C34C-DB11-C2E0541DFAF9}"/>
              </a:ext>
            </a:extLst>
          </p:cNvPr>
          <p:cNvSpPr txBox="1"/>
          <p:nvPr/>
        </p:nvSpPr>
        <p:spPr>
          <a:xfrm>
            <a:off x="1547664" y="339502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3"/>
                </a:solidFill>
              </a:rPr>
              <a:t>Nosso Método: em 3 passos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4802CA5-EA6D-F4C5-B366-D8407E563B82}"/>
              </a:ext>
            </a:extLst>
          </p:cNvPr>
          <p:cNvSpPr txBox="1"/>
          <p:nvPr/>
        </p:nvSpPr>
        <p:spPr>
          <a:xfrm>
            <a:off x="395536" y="1275606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Passo 1</a:t>
            </a:r>
            <a:r>
              <a:rPr lang="pt-BR" sz="2800" dirty="0"/>
              <a:t>: CONHECER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7824DA-31C8-C5E9-576A-3F65E6B44B76}"/>
              </a:ext>
            </a:extLst>
          </p:cNvPr>
          <p:cNvSpPr txBox="1"/>
          <p:nvPr/>
        </p:nvSpPr>
        <p:spPr>
          <a:xfrm>
            <a:off x="971600" y="221171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RENDA FIXA</a:t>
            </a:r>
            <a:r>
              <a:rPr lang="pt-BR" dirty="0"/>
              <a:t>: Tesouro Direto, CDBs, </a:t>
            </a:r>
            <a:r>
              <a:rPr lang="pt-BR" dirty="0" err="1"/>
              <a:t>LCIs</a:t>
            </a:r>
            <a:r>
              <a:rPr lang="pt-BR" dirty="0"/>
              <a:t>/</a:t>
            </a:r>
            <a:r>
              <a:rPr lang="pt-BR" dirty="0" err="1"/>
              <a:t>LCAs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DDA6B9A-2C6A-A629-08C3-9AF13DA5878B}"/>
              </a:ext>
            </a:extLst>
          </p:cNvPr>
          <p:cNvSpPr txBox="1"/>
          <p:nvPr/>
        </p:nvSpPr>
        <p:spPr>
          <a:xfrm>
            <a:off x="1011334" y="3160009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RENDA VARIÁVEL</a:t>
            </a:r>
            <a:r>
              <a:rPr lang="pt-BR" dirty="0"/>
              <a:t>: ações e fundos imobiliários</a:t>
            </a:r>
          </a:p>
        </p:txBody>
      </p:sp>
    </p:spTree>
    <p:extLst>
      <p:ext uri="{BB962C8B-B14F-4D97-AF65-F5344CB8AC3E}">
        <p14:creationId xmlns:p14="http://schemas.microsoft.com/office/powerpoint/2010/main" val="294876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Diversificação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000" dirty="0"/>
              <a:t>É um meio termo entre as duas estratégias</a:t>
            </a:r>
          </a:p>
          <a:p>
            <a:pPr>
              <a:lnSpc>
                <a:spcPct val="200000"/>
              </a:lnSpc>
            </a:pPr>
            <a:r>
              <a:rPr lang="pt-BR" sz="2000" dirty="0"/>
              <a:t>Não é extremamente conservador como o </a:t>
            </a:r>
            <a:r>
              <a:rPr lang="pt-BR" sz="2000" b="1" dirty="0"/>
              <a:t>preservador de capital</a:t>
            </a:r>
            <a:r>
              <a:rPr lang="pt-BR" sz="2000" dirty="0"/>
              <a:t>, mas não fica </a:t>
            </a:r>
            <a:r>
              <a:rPr lang="pt-BR" sz="2000" b="1" dirty="0"/>
              <a:t>sonhando</a:t>
            </a:r>
            <a:r>
              <a:rPr lang="pt-BR" sz="2000" dirty="0"/>
              <a:t> com grandes sacadas</a:t>
            </a:r>
          </a:p>
          <a:p>
            <a:pPr>
              <a:lnSpc>
                <a:spcPct val="200000"/>
              </a:lnSpc>
            </a:pPr>
            <a:r>
              <a:rPr lang="pt-BR" sz="2000" dirty="0"/>
              <a:t>Deve existir uma técnica por detrás</a:t>
            </a:r>
          </a:p>
        </p:txBody>
      </p:sp>
    </p:spTree>
    <p:extLst>
      <p:ext uri="{BB962C8B-B14F-4D97-AF65-F5344CB8AC3E}">
        <p14:creationId xmlns:p14="http://schemas.microsoft.com/office/powerpoint/2010/main" val="2653074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56A06-0AF9-A906-ABEB-38DCF166D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203598"/>
            <a:ext cx="7467600" cy="1649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200" dirty="0"/>
              <a:t>CLASSIFICAÇÃO CVM: </a:t>
            </a:r>
            <a:br>
              <a:rPr lang="pt-BR" sz="3200" dirty="0"/>
            </a:br>
            <a:r>
              <a:rPr lang="pt-BR" sz="3200" b="1" dirty="0">
                <a:solidFill>
                  <a:schemeClr val="accent3"/>
                </a:solidFill>
              </a:rPr>
              <a:t>PERFIL DE RISCO</a:t>
            </a:r>
          </a:p>
        </p:txBody>
      </p:sp>
    </p:spTree>
    <p:extLst>
      <p:ext uri="{BB962C8B-B14F-4D97-AF65-F5344CB8AC3E}">
        <p14:creationId xmlns:p14="http://schemas.microsoft.com/office/powerpoint/2010/main" val="25139896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AD6056F-636F-EA76-B0D4-19BE4CD02BB2}"/>
              </a:ext>
            </a:extLst>
          </p:cNvPr>
          <p:cNvSpPr txBox="1"/>
          <p:nvPr/>
        </p:nvSpPr>
        <p:spPr>
          <a:xfrm>
            <a:off x="467544" y="1131590"/>
            <a:ext cx="7488832" cy="3404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79705" algn="just">
              <a:lnSpc>
                <a:spcPct val="200000"/>
              </a:lnSpc>
              <a:spcBef>
                <a:spcPts val="565"/>
              </a:spcBef>
              <a:tabLst>
                <a:tab pos="179705" algn="l"/>
              </a:tabLst>
            </a:pPr>
            <a:r>
              <a:rPr lang="pt-BR" b="1" dirty="0"/>
              <a:t>Perfil 1</a:t>
            </a:r>
            <a:r>
              <a:rPr lang="pt-BR" dirty="0"/>
              <a:t>: investidores com baixa tolerância ao risco e priorizam investimentos com alta liquidez e segurança.</a:t>
            </a:r>
          </a:p>
          <a:p>
            <a:pPr indent="-179705" algn="just">
              <a:lnSpc>
                <a:spcPct val="200000"/>
              </a:lnSpc>
              <a:spcBef>
                <a:spcPts val="285"/>
              </a:spcBef>
            </a:pPr>
            <a:r>
              <a:rPr lang="pt-BR" b="1" dirty="0"/>
              <a:t>Perfil 2</a:t>
            </a:r>
            <a:r>
              <a:rPr lang="pt-BR" dirty="0"/>
              <a:t>: investidores com média tolerância ao risco, que aceitam ativos com maiores volatilidades</a:t>
            </a:r>
          </a:p>
          <a:p>
            <a:pPr indent="-179705" algn="just">
              <a:lnSpc>
                <a:spcPct val="200000"/>
              </a:lnSpc>
              <a:spcBef>
                <a:spcPts val="285"/>
              </a:spcBef>
            </a:pPr>
            <a:r>
              <a:rPr lang="pt-BR" b="1" dirty="0"/>
              <a:t>Perfil 3</a:t>
            </a:r>
            <a:r>
              <a:rPr lang="pt-BR" dirty="0"/>
              <a:t>: investidores com alta tolerância ao risco, aceitando assumir potenciais perdas em busca de maiores retornos.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EAB3BB8-89E7-FEF3-37AF-39912CC7D53C}"/>
              </a:ext>
            </a:extLst>
          </p:cNvPr>
          <p:cNvSpPr txBox="1"/>
          <p:nvPr/>
        </p:nvSpPr>
        <p:spPr>
          <a:xfrm>
            <a:off x="2051720" y="267494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Resolução CVM 30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66504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56A06-0AF9-A906-ABEB-38DCF166D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203598"/>
            <a:ext cx="7467600" cy="1649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200" dirty="0"/>
              <a:t>CLASSIFICAÇÃO MERCADO: </a:t>
            </a:r>
            <a:br>
              <a:rPr lang="pt-BR" sz="3200" dirty="0"/>
            </a:br>
            <a:r>
              <a:rPr lang="pt-BR" sz="3200" b="1" dirty="0">
                <a:solidFill>
                  <a:schemeClr val="accent3"/>
                </a:solidFill>
              </a:rPr>
              <a:t>PERFIL DE RISCO</a:t>
            </a:r>
          </a:p>
        </p:txBody>
      </p:sp>
    </p:spTree>
    <p:extLst>
      <p:ext uri="{BB962C8B-B14F-4D97-AF65-F5344CB8AC3E}">
        <p14:creationId xmlns:p14="http://schemas.microsoft.com/office/powerpoint/2010/main" val="1816780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AD6056F-636F-EA76-B0D4-19BE4CD02BB2}"/>
              </a:ext>
            </a:extLst>
          </p:cNvPr>
          <p:cNvSpPr txBox="1"/>
          <p:nvPr/>
        </p:nvSpPr>
        <p:spPr>
          <a:xfrm>
            <a:off x="467544" y="1131590"/>
            <a:ext cx="7488832" cy="2928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79705" algn="ctr">
              <a:lnSpc>
                <a:spcPct val="200000"/>
              </a:lnSpc>
              <a:spcBef>
                <a:spcPts val="565"/>
              </a:spcBef>
              <a:tabLst>
                <a:tab pos="179705" algn="l"/>
              </a:tabLst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CONSERVADOR</a:t>
            </a:r>
            <a:endParaRPr lang="pt-BR" dirty="0">
              <a:solidFill>
                <a:schemeClr val="accent2">
                  <a:lumMod val="75000"/>
                </a:schemeClr>
              </a:solidFill>
            </a:endParaRPr>
          </a:p>
          <a:p>
            <a:pPr indent="-179705" algn="ctr">
              <a:lnSpc>
                <a:spcPct val="200000"/>
              </a:lnSpc>
              <a:spcBef>
                <a:spcPts val="285"/>
              </a:spcBef>
            </a:pPr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indent="-179705" algn="ctr">
              <a:lnSpc>
                <a:spcPct val="200000"/>
              </a:lnSpc>
              <a:spcBef>
                <a:spcPts val="285"/>
              </a:spcBef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MODERADO</a:t>
            </a:r>
          </a:p>
          <a:p>
            <a:pPr indent="-179705" algn="ctr">
              <a:lnSpc>
                <a:spcPct val="200000"/>
              </a:lnSpc>
              <a:spcBef>
                <a:spcPts val="285"/>
              </a:spcBef>
            </a:pPr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indent="-179705" algn="ctr">
              <a:lnSpc>
                <a:spcPct val="200000"/>
              </a:lnSpc>
              <a:spcBef>
                <a:spcPts val="285"/>
              </a:spcBef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ARROJADO</a:t>
            </a:r>
            <a:endParaRPr lang="pt-B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EAB3BB8-89E7-FEF3-37AF-39912CC7D53C}"/>
              </a:ext>
            </a:extLst>
          </p:cNvPr>
          <p:cNvSpPr txBox="1"/>
          <p:nvPr/>
        </p:nvSpPr>
        <p:spPr>
          <a:xfrm>
            <a:off x="2051720" y="267494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latin typeface="Times New Roman" panose="02020603050405020304" pitchFamily="18" charset="0"/>
              </a:rPr>
              <a:t>Mercado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6437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91FA4D2-0817-3750-F55F-C851A9B02508}"/>
              </a:ext>
            </a:extLst>
          </p:cNvPr>
          <p:cNvSpPr txBox="1"/>
          <p:nvPr/>
        </p:nvSpPr>
        <p:spPr>
          <a:xfrm>
            <a:off x="1115616" y="77155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3"/>
                </a:solidFill>
              </a:rPr>
              <a:t>Como descobrir o seu perfil de risco?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8E343EA-3973-B535-FA05-DAF41FA31A9B}"/>
              </a:ext>
            </a:extLst>
          </p:cNvPr>
          <p:cNvSpPr txBox="1"/>
          <p:nvPr/>
        </p:nvSpPr>
        <p:spPr>
          <a:xfrm>
            <a:off x="1961964" y="1615292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Análise do Perfil do Investidor (API)</a:t>
            </a:r>
          </a:p>
          <a:p>
            <a:pPr algn="ctr"/>
            <a:r>
              <a:rPr lang="pt-BR" i="1" dirty="0"/>
              <a:t>Questionário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F29179B-E3C4-5B7A-C2A6-8B420866662D}"/>
              </a:ext>
            </a:extLst>
          </p:cNvPr>
          <p:cNvSpPr txBox="1"/>
          <p:nvPr/>
        </p:nvSpPr>
        <p:spPr>
          <a:xfrm>
            <a:off x="683568" y="2571750"/>
            <a:ext cx="7560840" cy="129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9705" algn="just">
              <a:lnSpc>
                <a:spcPct val="150000"/>
              </a:lnSpc>
              <a:spcBef>
                <a:spcPts val="285"/>
              </a:spcBef>
              <a:tabLst>
                <a:tab pos="43180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</a:tabLst>
            </a:pPr>
            <a:r>
              <a:rPr lang="pt-BR" sz="1800" b="1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RESOLUÇÃO 30 CVM</a:t>
            </a: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: as instituições financeiras precisam se assegurar de que o investimento oferecido é adequado ao </a:t>
            </a:r>
            <a:r>
              <a:rPr lang="pt-BR" sz="1800" b="0" i="1" dirty="0">
                <a:solidFill>
                  <a:srgbClr val="538135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objetivo do cliente, sua situação financeira e nível de conhecimento necessário para compreender riscos</a:t>
            </a: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27522FA-CA2E-43E3-F686-EE6CFC5B2B43}"/>
              </a:ext>
            </a:extLst>
          </p:cNvPr>
          <p:cNvSpPr txBox="1"/>
          <p:nvPr/>
        </p:nvSpPr>
        <p:spPr>
          <a:xfrm>
            <a:off x="1835696" y="408391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3"/>
                </a:solidFill>
              </a:rPr>
              <a:t>SUITABILITY (adequação)</a:t>
            </a:r>
          </a:p>
        </p:txBody>
      </p:sp>
    </p:spTree>
    <p:extLst>
      <p:ext uri="{BB962C8B-B14F-4D97-AF65-F5344CB8AC3E}">
        <p14:creationId xmlns:p14="http://schemas.microsoft.com/office/powerpoint/2010/main" val="138823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C4FFD2-233B-6EEF-3AA5-176E0AB7B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/>
          <a:lstStyle/>
          <a:p>
            <a:pPr algn="ctr"/>
            <a:r>
              <a:rPr lang="pt-BR" dirty="0"/>
              <a:t>LER TEXTO ANBIMA (SITE)</a:t>
            </a:r>
          </a:p>
        </p:txBody>
      </p:sp>
    </p:spTree>
    <p:extLst>
      <p:ext uri="{BB962C8B-B14F-4D97-AF65-F5344CB8AC3E}">
        <p14:creationId xmlns:p14="http://schemas.microsoft.com/office/powerpoint/2010/main" val="2105657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96FD904-C4B8-38CE-64D5-5732DF9E9193}"/>
              </a:ext>
            </a:extLst>
          </p:cNvPr>
          <p:cNvSpPr txBox="1"/>
          <p:nvPr/>
        </p:nvSpPr>
        <p:spPr>
          <a:xfrm>
            <a:off x="1475656" y="1995686"/>
            <a:ext cx="6048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VAMOS PARA UM EXEMPLO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3721C31-B740-294A-0143-A30FFCE3FCDB}"/>
              </a:ext>
            </a:extLst>
          </p:cNvPr>
          <p:cNvSpPr txBox="1"/>
          <p:nvPr/>
        </p:nvSpPr>
        <p:spPr>
          <a:xfrm>
            <a:off x="1043608" y="365187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Anote suas respostas para as perguntas a seguir.</a:t>
            </a:r>
          </a:p>
        </p:txBody>
      </p:sp>
    </p:spTree>
    <p:extLst>
      <p:ext uri="{BB962C8B-B14F-4D97-AF65-F5344CB8AC3E}">
        <p14:creationId xmlns:p14="http://schemas.microsoft.com/office/powerpoint/2010/main" val="154841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72B2904-02F7-AE8D-BD94-BD11EBEAA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1273"/>
            <a:ext cx="8352928" cy="478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2636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F6C0153-B213-4392-B7B6-6756139B6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7472"/>
            <a:ext cx="7881134" cy="471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790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D3F659B-EC7F-C34C-DB11-C2E0541DFAF9}"/>
              </a:ext>
            </a:extLst>
          </p:cNvPr>
          <p:cNvSpPr txBox="1"/>
          <p:nvPr/>
        </p:nvSpPr>
        <p:spPr>
          <a:xfrm>
            <a:off x="1547664" y="339502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accent3"/>
                </a:solidFill>
              </a:rPr>
              <a:t>Nosso Método: em 3 passos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4802CA5-EA6D-F4C5-B366-D8407E563B82}"/>
              </a:ext>
            </a:extLst>
          </p:cNvPr>
          <p:cNvSpPr txBox="1"/>
          <p:nvPr/>
        </p:nvSpPr>
        <p:spPr>
          <a:xfrm>
            <a:off x="359532" y="1200434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70C0"/>
                </a:solidFill>
              </a:rPr>
              <a:t>Passo 2</a:t>
            </a:r>
            <a:r>
              <a:rPr lang="pt-BR" sz="2800" dirty="0"/>
              <a:t>: ESCOLHER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DD78211-35B5-C26C-D95A-F42AF7F8AFA3}"/>
              </a:ext>
            </a:extLst>
          </p:cNvPr>
          <p:cNvSpPr txBox="1"/>
          <p:nvPr/>
        </p:nvSpPr>
        <p:spPr>
          <a:xfrm>
            <a:off x="912280" y="1723654"/>
            <a:ext cx="6912768" cy="3242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5900" marR="215900" algn="ctr">
              <a:lnSpc>
                <a:spcPct val="150000"/>
              </a:lnSpc>
              <a:spcBef>
                <a:spcPts val="565"/>
              </a:spcBef>
              <a:spcAft>
                <a:spcPts val="285"/>
              </a:spcAft>
              <a:tabLst>
                <a:tab pos="988695" algn="l"/>
                <a:tab pos="1438275" algn="l"/>
                <a:tab pos="1887855" algn="l"/>
                <a:tab pos="2337435" algn="l"/>
                <a:tab pos="2787015" algn="l"/>
                <a:tab pos="3236595" algn="l"/>
                <a:tab pos="3686175" algn="l"/>
              </a:tabLst>
            </a:pPr>
            <a:r>
              <a:rPr lang="pt-BR" sz="28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dobe Garamond Pro"/>
              </a:rPr>
              <a:t>Não existe uma carteira de investimentos que seja ideal para todos. Existe aquela que atende as suas necessidades e lhe traz segurança financeira.</a:t>
            </a:r>
          </a:p>
        </p:txBody>
      </p:sp>
    </p:spTree>
    <p:extLst>
      <p:ext uri="{BB962C8B-B14F-4D97-AF65-F5344CB8AC3E}">
        <p14:creationId xmlns:p14="http://schemas.microsoft.com/office/powerpoint/2010/main" val="208282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EB686EA-4368-5706-BD28-1BF515775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7534"/>
            <a:ext cx="889500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17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F44D0B7-4A66-6FAD-DDA2-283CBDEF6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89" y="153856"/>
            <a:ext cx="7277621" cy="483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1453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F277D89-ACD7-A398-D186-864299E14F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347"/>
          <a:stretch/>
        </p:blipFill>
        <p:spPr>
          <a:xfrm>
            <a:off x="0" y="339502"/>
            <a:ext cx="9002381" cy="64807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774AFDB-6757-90CB-5744-B33069EDF2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7" t="34040" r="25513"/>
          <a:stretch/>
        </p:blipFill>
        <p:spPr>
          <a:xfrm>
            <a:off x="107503" y="1779662"/>
            <a:ext cx="8627073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642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3471526-EB24-7236-D87F-B2D7E37C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r="72997"/>
          <a:stretch/>
        </p:blipFill>
        <p:spPr>
          <a:xfrm>
            <a:off x="2051720" y="1059581"/>
            <a:ext cx="3960440" cy="317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2772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3471526-EB24-7236-D87F-B2D7E37C69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03" t="18941"/>
          <a:stretch/>
        </p:blipFill>
        <p:spPr>
          <a:xfrm>
            <a:off x="278713" y="2427734"/>
            <a:ext cx="8586574" cy="244827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B9596BA-DFDC-DCF9-B178-0AE585CB9E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0" t="15784" r="72997"/>
          <a:stretch/>
        </p:blipFill>
        <p:spPr>
          <a:xfrm>
            <a:off x="3707904" y="16090"/>
            <a:ext cx="1334060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8499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BB6DEA3-30F4-883D-001D-9AADF6424F15}"/>
              </a:ext>
            </a:extLst>
          </p:cNvPr>
          <p:cNvSpPr txBox="1"/>
          <p:nvPr/>
        </p:nvSpPr>
        <p:spPr>
          <a:xfrm>
            <a:off x="1907704" y="1419622"/>
            <a:ext cx="54726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</a:t>
            </a:r>
            <a:r>
              <a:rPr lang="pt-BR" sz="4400" b="1" dirty="0"/>
              <a:t>: Faça o TESTE API 2</a:t>
            </a:r>
          </a:p>
        </p:txBody>
      </p:sp>
    </p:spTree>
    <p:extLst>
      <p:ext uri="{BB962C8B-B14F-4D97-AF65-F5344CB8AC3E}">
        <p14:creationId xmlns:p14="http://schemas.microsoft.com/office/powerpoint/2010/main" val="42695040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92EE9-CF37-5901-986F-2A27F84A2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143125"/>
            <a:ext cx="7467600" cy="857250"/>
          </a:xfrm>
        </p:spPr>
        <p:txBody>
          <a:bodyPr/>
          <a:lstStyle/>
          <a:p>
            <a:pPr algn="ctr"/>
            <a:r>
              <a:rPr lang="pt-BR" dirty="0"/>
              <a:t>OUTROS 2 EXEMPLOS NO SITE</a:t>
            </a:r>
          </a:p>
        </p:txBody>
      </p:sp>
    </p:spTree>
    <p:extLst>
      <p:ext uri="{BB962C8B-B14F-4D97-AF65-F5344CB8AC3E}">
        <p14:creationId xmlns:p14="http://schemas.microsoft.com/office/powerpoint/2010/main" val="38519967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7E17CDD-1562-12EE-5A3C-6E3FDCDAF22B}"/>
              </a:ext>
            </a:extLst>
          </p:cNvPr>
          <p:cNvSpPr txBox="1"/>
          <p:nvPr/>
        </p:nvSpPr>
        <p:spPr>
          <a:xfrm>
            <a:off x="1259632" y="915566"/>
            <a:ext cx="62646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Ler artigo</a:t>
            </a:r>
            <a:r>
              <a:rPr lang="pt-BR" sz="4800" dirty="0"/>
              <a:t>: composição da carteira para cada perfil</a:t>
            </a:r>
          </a:p>
        </p:txBody>
      </p:sp>
    </p:spTree>
    <p:extLst>
      <p:ext uri="{BB962C8B-B14F-4D97-AF65-F5344CB8AC3E}">
        <p14:creationId xmlns:p14="http://schemas.microsoft.com/office/powerpoint/2010/main" val="39760004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13B3799-B5B3-F4BD-146D-A39C03214C45}"/>
              </a:ext>
            </a:extLst>
          </p:cNvPr>
          <p:cNvSpPr txBox="1"/>
          <p:nvPr/>
        </p:nvSpPr>
        <p:spPr>
          <a:xfrm>
            <a:off x="611560" y="634076"/>
            <a:ext cx="7344816" cy="1128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Outra forma de compreender a carteira adequada para cada perfil de risco poderia ser...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455F50-8FFA-DDD1-24E0-91AF8A35BD52}"/>
              </a:ext>
            </a:extLst>
          </p:cNvPr>
          <p:cNvSpPr txBox="1"/>
          <p:nvPr/>
        </p:nvSpPr>
        <p:spPr>
          <a:xfrm>
            <a:off x="827584" y="2283718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i="1" dirty="0">
                <a:solidFill>
                  <a:schemeClr val="accent2"/>
                </a:solidFill>
              </a:rPr>
              <a:t>Análise da volatilidade de uma carteira para diferentes combinações de ativos</a:t>
            </a:r>
          </a:p>
        </p:txBody>
      </p:sp>
    </p:spTree>
    <p:extLst>
      <p:ext uri="{BB962C8B-B14F-4D97-AF65-F5344CB8AC3E}">
        <p14:creationId xmlns:p14="http://schemas.microsoft.com/office/powerpoint/2010/main" val="364743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9110BC8-A45D-02F1-E12A-0486B43F2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884358"/>
              </p:ext>
            </p:extLst>
          </p:nvPr>
        </p:nvGraphicFramePr>
        <p:xfrm>
          <a:off x="251519" y="1707654"/>
          <a:ext cx="8640961" cy="10299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81934">
                  <a:extLst>
                    <a:ext uri="{9D8B030D-6E8A-4147-A177-3AD203B41FA5}">
                      <a16:colId xmlns:a16="http://schemas.microsoft.com/office/drawing/2014/main" val="483827480"/>
                    </a:ext>
                  </a:extLst>
                </a:gridCol>
                <a:gridCol w="1615356">
                  <a:extLst>
                    <a:ext uri="{9D8B030D-6E8A-4147-A177-3AD203B41FA5}">
                      <a16:colId xmlns:a16="http://schemas.microsoft.com/office/drawing/2014/main" val="619752522"/>
                    </a:ext>
                  </a:extLst>
                </a:gridCol>
                <a:gridCol w="1755448">
                  <a:extLst>
                    <a:ext uri="{9D8B030D-6E8A-4147-A177-3AD203B41FA5}">
                      <a16:colId xmlns:a16="http://schemas.microsoft.com/office/drawing/2014/main" val="1108305695"/>
                    </a:ext>
                  </a:extLst>
                </a:gridCol>
                <a:gridCol w="1086434">
                  <a:extLst>
                    <a:ext uri="{9D8B030D-6E8A-4147-A177-3AD203B41FA5}">
                      <a16:colId xmlns:a16="http://schemas.microsoft.com/office/drawing/2014/main" val="1356339948"/>
                    </a:ext>
                  </a:extLst>
                </a:gridCol>
                <a:gridCol w="1486699">
                  <a:extLst>
                    <a:ext uri="{9D8B030D-6E8A-4147-A177-3AD203B41FA5}">
                      <a16:colId xmlns:a16="http://schemas.microsoft.com/office/drawing/2014/main" val="2887886748"/>
                    </a:ext>
                  </a:extLst>
                </a:gridCol>
                <a:gridCol w="1215090">
                  <a:extLst>
                    <a:ext uri="{9D8B030D-6E8A-4147-A177-3AD203B41FA5}">
                      <a16:colId xmlns:a16="http://schemas.microsoft.com/office/drawing/2014/main" val="75703389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Ativo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Selic 2026, em 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Prefixado 2029, em 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IFIX, em 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Ibovespa, em 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QBTC11, em 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72172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Volatilidade anual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0,08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11,41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4,72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18,27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53,40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24490911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94A5CBF7-0679-C4F6-5F35-09E53824BA1A}"/>
              </a:ext>
            </a:extLst>
          </p:cNvPr>
          <p:cNvSpPr txBox="1"/>
          <p:nvPr/>
        </p:nvSpPr>
        <p:spPr>
          <a:xfrm>
            <a:off x="1268759" y="2859782"/>
            <a:ext cx="6606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Volatilidade anualizada de cinco ativos (10/01/2023 a 04/07/2023)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95309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52A2594-FAF9-DC0B-1313-3C64A0013514}"/>
              </a:ext>
            </a:extLst>
          </p:cNvPr>
          <p:cNvSpPr txBox="1"/>
          <p:nvPr/>
        </p:nvSpPr>
        <p:spPr>
          <a:xfrm>
            <a:off x="683568" y="339502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EXISTEM </a:t>
            </a:r>
            <a:r>
              <a:rPr lang="pt-BR" sz="2800" b="1" dirty="0">
                <a:solidFill>
                  <a:schemeClr val="accent3"/>
                </a:solidFill>
              </a:rPr>
              <a:t>2 FORMAS </a:t>
            </a:r>
            <a:r>
              <a:rPr lang="pt-BR" sz="2800" dirty="0"/>
              <a:t>DE ESCOLHER INVESTIMENTOS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6157FFA-B2CD-7C7C-8E94-5BD6857960A3}"/>
              </a:ext>
            </a:extLst>
          </p:cNvPr>
          <p:cNvSpPr txBox="1"/>
          <p:nvPr/>
        </p:nvSpPr>
        <p:spPr>
          <a:xfrm>
            <a:off x="323528" y="163564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Possibilidade 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857BED9-B456-72D9-CD0E-00F81DB8F7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9198" y="2538784"/>
            <a:ext cx="3106738" cy="207115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4299378D-8295-1E5D-8A21-A2E3F52FC333}"/>
              </a:ext>
            </a:extLst>
          </p:cNvPr>
          <p:cNvSpPr txBox="1"/>
          <p:nvPr/>
        </p:nvSpPr>
        <p:spPr>
          <a:xfrm>
            <a:off x="4896038" y="182603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Tesouro Direto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95B1178-EDA4-C725-D445-20036673BA40}"/>
              </a:ext>
            </a:extLst>
          </p:cNvPr>
          <p:cNvSpPr txBox="1"/>
          <p:nvPr/>
        </p:nvSpPr>
        <p:spPr>
          <a:xfrm>
            <a:off x="6728262" y="18209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CDB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F253582-B3FC-F881-F078-43D925954C10}"/>
              </a:ext>
            </a:extLst>
          </p:cNvPr>
          <p:cNvSpPr txBox="1"/>
          <p:nvPr/>
        </p:nvSpPr>
        <p:spPr>
          <a:xfrm>
            <a:off x="5148066" y="231013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LCI/LCA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D829D69-577F-A802-877A-8176555E2AB9}"/>
              </a:ext>
            </a:extLst>
          </p:cNvPr>
          <p:cNvSpPr txBox="1"/>
          <p:nvPr/>
        </p:nvSpPr>
        <p:spPr>
          <a:xfrm>
            <a:off x="6624228" y="231013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Ações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6CF89F8-7F7C-0980-1106-09C67D3F0E84}"/>
              </a:ext>
            </a:extLst>
          </p:cNvPr>
          <p:cNvSpPr txBox="1"/>
          <p:nvPr/>
        </p:nvSpPr>
        <p:spPr>
          <a:xfrm>
            <a:off x="5049634" y="2816402"/>
            <a:ext cx="265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Fundos Imobiliários</a:t>
            </a:r>
          </a:p>
        </p:txBody>
      </p:sp>
      <p:sp>
        <p:nvSpPr>
          <p:cNvPr id="12" name="Pentágono 11">
            <a:extLst>
              <a:ext uri="{FF2B5EF4-FFF2-40B4-BE49-F238E27FC236}">
                <a16:creationId xmlns:a16="http://schemas.microsoft.com/office/drawing/2014/main" id="{2261AD7A-21B7-880D-4B4D-574F520927F6}"/>
              </a:ext>
            </a:extLst>
          </p:cNvPr>
          <p:cNvSpPr/>
          <p:nvPr/>
        </p:nvSpPr>
        <p:spPr>
          <a:xfrm>
            <a:off x="4499992" y="1203598"/>
            <a:ext cx="3384376" cy="2214245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95CD902-B3F2-3D42-2489-97C683831F6C}"/>
              </a:ext>
            </a:extLst>
          </p:cNvPr>
          <p:cNvSpPr txBox="1"/>
          <p:nvPr/>
        </p:nvSpPr>
        <p:spPr>
          <a:xfrm>
            <a:off x="4427984" y="3867894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tx2"/>
                </a:solidFill>
              </a:rPr>
              <a:t>O que vai render mais no futuro?</a:t>
            </a:r>
          </a:p>
        </p:txBody>
      </p:sp>
    </p:spTree>
    <p:extLst>
      <p:ext uri="{BB962C8B-B14F-4D97-AF65-F5344CB8AC3E}">
        <p14:creationId xmlns:p14="http://schemas.microsoft.com/office/powerpoint/2010/main" val="415041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 animBg="1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F58D1BE-54D8-3AEE-EAF6-D5A2ABC1B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011891"/>
              </p:ext>
            </p:extLst>
          </p:nvPr>
        </p:nvGraphicFramePr>
        <p:xfrm>
          <a:off x="0" y="0"/>
          <a:ext cx="9144001" cy="51434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28256">
                  <a:extLst>
                    <a:ext uri="{9D8B030D-6E8A-4147-A177-3AD203B41FA5}">
                      <a16:colId xmlns:a16="http://schemas.microsoft.com/office/drawing/2014/main" val="2649503279"/>
                    </a:ext>
                  </a:extLst>
                </a:gridCol>
                <a:gridCol w="1485362">
                  <a:extLst>
                    <a:ext uri="{9D8B030D-6E8A-4147-A177-3AD203B41FA5}">
                      <a16:colId xmlns:a16="http://schemas.microsoft.com/office/drawing/2014/main" val="2650274779"/>
                    </a:ext>
                  </a:extLst>
                </a:gridCol>
                <a:gridCol w="1584449">
                  <a:extLst>
                    <a:ext uri="{9D8B030D-6E8A-4147-A177-3AD203B41FA5}">
                      <a16:colId xmlns:a16="http://schemas.microsoft.com/office/drawing/2014/main" val="1019177980"/>
                    </a:ext>
                  </a:extLst>
                </a:gridCol>
                <a:gridCol w="1065648">
                  <a:extLst>
                    <a:ext uri="{9D8B030D-6E8A-4147-A177-3AD203B41FA5}">
                      <a16:colId xmlns:a16="http://schemas.microsoft.com/office/drawing/2014/main" val="939289724"/>
                    </a:ext>
                  </a:extLst>
                </a:gridCol>
                <a:gridCol w="1191842">
                  <a:extLst>
                    <a:ext uri="{9D8B030D-6E8A-4147-A177-3AD203B41FA5}">
                      <a16:colId xmlns:a16="http://schemas.microsoft.com/office/drawing/2014/main" val="4258033233"/>
                    </a:ext>
                  </a:extLst>
                </a:gridCol>
                <a:gridCol w="1065648">
                  <a:extLst>
                    <a:ext uri="{9D8B030D-6E8A-4147-A177-3AD203B41FA5}">
                      <a16:colId xmlns:a16="http://schemas.microsoft.com/office/drawing/2014/main" val="4228457787"/>
                    </a:ext>
                  </a:extLst>
                </a:gridCol>
                <a:gridCol w="1722796">
                  <a:extLst>
                    <a:ext uri="{9D8B030D-6E8A-4147-A177-3AD203B41FA5}">
                      <a16:colId xmlns:a16="http://schemas.microsoft.com/office/drawing/2014/main" val="3707126615"/>
                    </a:ext>
                  </a:extLst>
                </a:gridCol>
              </a:tblGrid>
              <a:tr h="55392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Carteira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Selic 2026, em 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Prefixado 2029, em 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IFIX, em 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Ibovespa, em 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QBTC11, em 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Volatilidade anual, em %</a:t>
                      </a:r>
                      <a:endParaRPr lang="pt-BR" sz="14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08995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effectLst/>
                        </a:rPr>
                        <a:t>1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100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0,08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29642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effectLst/>
                        </a:rPr>
                        <a:t>80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2,28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375599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3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70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effectLst/>
                        </a:rPr>
                        <a:t>20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10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2,35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136458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4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50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effectLst/>
                        </a:rPr>
                        <a:t>25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3,12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589049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50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3,76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541268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6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50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30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10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effectLst/>
                        </a:rPr>
                        <a:t>10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3,89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186445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7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effectLst/>
                        </a:rPr>
                        <a:t>50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8,47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668274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8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50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15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effectLst/>
                        </a:rPr>
                        <a:t>15</a:t>
                      </a:r>
                      <a:endParaRPr lang="pt-BR" sz="1400" b="1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8,50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494194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9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11,42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444981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10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50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14,23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052015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11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14,28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286995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12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50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16,29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322931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13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25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50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26,72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17757"/>
                  </a:ext>
                </a:extLst>
              </a:tr>
              <a:tr h="32782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14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pt-BR" sz="2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50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>
                          <a:effectLst/>
                        </a:rPr>
                        <a:t>50</a:t>
                      </a:r>
                      <a:endParaRPr lang="pt-BR" sz="1400" b="1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b="1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28,33</a:t>
                      </a:r>
                      <a:endParaRPr lang="pt-BR" sz="1400" b="1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4450" marR="4445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013228"/>
                  </a:ext>
                </a:extLst>
              </a:tr>
            </a:tbl>
          </a:graphicData>
        </a:graphic>
      </p:graphicFrame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0C8085E2-F08B-4F18-F6FD-0A330F12DDAD}"/>
              </a:ext>
            </a:extLst>
          </p:cNvPr>
          <p:cNvSpPr/>
          <p:nvPr/>
        </p:nvSpPr>
        <p:spPr>
          <a:xfrm>
            <a:off x="7812360" y="915566"/>
            <a:ext cx="936104" cy="1656184"/>
          </a:xfrm>
          <a:prstGeom prst="roundRect">
            <a:avLst/>
          </a:prstGeom>
          <a:noFill/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D04B70C-B4C3-FAD1-D0C5-0214ECD12C36}"/>
              </a:ext>
            </a:extLst>
          </p:cNvPr>
          <p:cNvSpPr/>
          <p:nvPr/>
        </p:nvSpPr>
        <p:spPr>
          <a:xfrm>
            <a:off x="6156176" y="1491630"/>
            <a:ext cx="16561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Conservador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979B1D0F-E84F-87E8-9625-7464D8AC7477}"/>
              </a:ext>
            </a:extLst>
          </p:cNvPr>
          <p:cNvSpPr/>
          <p:nvPr/>
        </p:nvSpPr>
        <p:spPr>
          <a:xfrm>
            <a:off x="7812360" y="2603534"/>
            <a:ext cx="936104" cy="976328"/>
          </a:xfrm>
          <a:prstGeom prst="roundRect">
            <a:avLst/>
          </a:prstGeom>
          <a:noFill/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F8EAC55-6A7E-BC3B-58B7-1258AD5EF9CE}"/>
              </a:ext>
            </a:extLst>
          </p:cNvPr>
          <p:cNvSpPr/>
          <p:nvPr/>
        </p:nvSpPr>
        <p:spPr>
          <a:xfrm>
            <a:off x="6156176" y="2931790"/>
            <a:ext cx="16561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Moderado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9A533964-F3BE-CAD9-B558-530AB76DA3D9}"/>
              </a:ext>
            </a:extLst>
          </p:cNvPr>
          <p:cNvSpPr/>
          <p:nvPr/>
        </p:nvSpPr>
        <p:spPr>
          <a:xfrm>
            <a:off x="7812360" y="3519098"/>
            <a:ext cx="936104" cy="1656184"/>
          </a:xfrm>
          <a:prstGeom prst="roundRect">
            <a:avLst/>
          </a:prstGeom>
          <a:noFill/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70CA50F-4480-5024-3477-293ED2197CDB}"/>
              </a:ext>
            </a:extLst>
          </p:cNvPr>
          <p:cNvSpPr/>
          <p:nvPr/>
        </p:nvSpPr>
        <p:spPr>
          <a:xfrm>
            <a:off x="6156176" y="4145656"/>
            <a:ext cx="16561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Arrojado</a:t>
            </a:r>
          </a:p>
        </p:txBody>
      </p:sp>
    </p:spTree>
    <p:extLst>
      <p:ext uri="{BB962C8B-B14F-4D97-AF65-F5344CB8AC3E}">
        <p14:creationId xmlns:p14="http://schemas.microsoft.com/office/powerpoint/2010/main" val="129341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DD5BCB5-0650-D0D8-1299-DA9C068BA1E1}"/>
              </a:ext>
            </a:extLst>
          </p:cNvPr>
          <p:cNvSpPr txBox="1"/>
          <p:nvPr/>
        </p:nvSpPr>
        <p:spPr>
          <a:xfrm>
            <a:off x="683568" y="1563638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que apresentamos não é uma ciência exata.</a:t>
            </a:r>
          </a:p>
          <a:p>
            <a:endParaRPr lang="pt-BR" dirty="0"/>
          </a:p>
          <a:p>
            <a:r>
              <a:rPr lang="pt-BR" dirty="0"/>
              <a:t>Não dá para prever qual será o comportamento da volatilidade no futuro (ou seja, qual será o risco da carteira)</a:t>
            </a:r>
          </a:p>
          <a:p>
            <a:endParaRPr lang="pt-BR" dirty="0"/>
          </a:p>
          <a:p>
            <a:r>
              <a:rPr lang="pt-BR" dirty="0"/>
              <a:t>Confira alguns históricos de volatilidade.</a:t>
            </a:r>
          </a:p>
        </p:txBody>
      </p:sp>
    </p:spTree>
    <p:extLst>
      <p:ext uri="{BB962C8B-B14F-4D97-AF65-F5344CB8AC3E}">
        <p14:creationId xmlns:p14="http://schemas.microsoft.com/office/powerpoint/2010/main" val="307314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4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Gráfico, Gráfico de barras&#10;&#10;Descrição gerada automaticamente">
            <a:extLst>
              <a:ext uri="{FF2B5EF4-FFF2-40B4-BE49-F238E27FC236}">
                <a16:creationId xmlns:a16="http://schemas.microsoft.com/office/drawing/2014/main" id="{7B170EDC-488F-B071-D723-38324F22F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39502"/>
            <a:ext cx="5930974" cy="366723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6D68815E-26D9-C0D8-D34A-92A9390A31C8}"/>
              </a:ext>
            </a:extLst>
          </p:cNvPr>
          <p:cNvSpPr txBox="1"/>
          <p:nvPr/>
        </p:nvSpPr>
        <p:spPr>
          <a:xfrm>
            <a:off x="1641959" y="3982594"/>
            <a:ext cx="545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Volatilidade anual do Ibovespa entre 2018 e 2022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8047066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60CEFED-6A38-B7B6-23CE-A34F9FBD7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95486"/>
            <a:ext cx="5947231" cy="367737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143FFB9B-CE90-E033-8289-69E6CE3E82B4}"/>
              </a:ext>
            </a:extLst>
          </p:cNvPr>
          <p:cNvSpPr txBox="1"/>
          <p:nvPr/>
        </p:nvSpPr>
        <p:spPr>
          <a:xfrm>
            <a:off x="2163271" y="387286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Volatilidade anual do IFIX entre 2018 e 2022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4895621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2D20793-932A-984B-47E6-6A3874FB5045}"/>
              </a:ext>
            </a:extLst>
          </p:cNvPr>
          <p:cNvSpPr txBox="1"/>
          <p:nvPr/>
        </p:nvSpPr>
        <p:spPr>
          <a:xfrm>
            <a:off x="1259632" y="1707654"/>
            <a:ext cx="66247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Como escolher meus investimentos?</a:t>
            </a:r>
          </a:p>
        </p:txBody>
      </p:sp>
    </p:spTree>
    <p:extLst>
      <p:ext uri="{BB962C8B-B14F-4D97-AF65-F5344CB8AC3E}">
        <p14:creationId xmlns:p14="http://schemas.microsoft.com/office/powerpoint/2010/main" val="42441732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B5865D1-9A0E-D099-E294-0F4F3F3DACE7}"/>
              </a:ext>
            </a:extLst>
          </p:cNvPr>
          <p:cNvSpPr txBox="1"/>
          <p:nvPr/>
        </p:nvSpPr>
        <p:spPr>
          <a:xfrm>
            <a:off x="827584" y="1275606"/>
            <a:ext cx="7272808" cy="2895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São seus </a:t>
            </a:r>
            <a:r>
              <a:rPr lang="pt-BR" sz="3200" b="1" i="1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objetivos e perfil de risco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 devem definir suas escolhas de ativos. Não inverta essa ordem, ou terá problemas.</a:t>
            </a:r>
            <a:endParaRPr lang="pt-BR" sz="3200" i="1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2C5077D-DF35-CAF7-D51B-61D89755E6D2}"/>
              </a:ext>
            </a:extLst>
          </p:cNvPr>
          <p:cNvSpPr txBox="1"/>
          <p:nvPr/>
        </p:nvSpPr>
        <p:spPr>
          <a:xfrm>
            <a:off x="2195736" y="33950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2"/>
                </a:solidFill>
              </a:rPr>
              <a:t>DICA DE OURO</a:t>
            </a:r>
          </a:p>
        </p:txBody>
      </p:sp>
    </p:spTree>
    <p:extLst>
      <p:ext uri="{BB962C8B-B14F-4D97-AF65-F5344CB8AC3E}">
        <p14:creationId xmlns:p14="http://schemas.microsoft.com/office/powerpoint/2010/main" val="12667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3028BCD-A148-CC5E-12F0-B9CBA19C3983}"/>
              </a:ext>
            </a:extLst>
          </p:cNvPr>
          <p:cNvSpPr txBox="1"/>
          <p:nvPr/>
        </p:nvSpPr>
        <p:spPr>
          <a:xfrm>
            <a:off x="395536" y="267494"/>
            <a:ext cx="8136904" cy="4512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79705">
              <a:lnSpc>
                <a:spcPct val="200000"/>
              </a:lnSpc>
              <a:spcBef>
                <a:spcPts val="565"/>
              </a:spcBef>
              <a:tabLst>
                <a:tab pos="179705" algn="l"/>
              </a:tabLst>
            </a:pPr>
            <a:r>
              <a:rPr lang="pt-BR" b="1" dirty="0"/>
              <a:t>1.</a:t>
            </a:r>
            <a:r>
              <a:rPr lang="pt-BR" dirty="0"/>
              <a:t> Defina seus objetivos (com prazo, valor e propósito).</a:t>
            </a:r>
          </a:p>
          <a:p>
            <a:pPr indent="-179705">
              <a:lnSpc>
                <a:spcPct val="200000"/>
              </a:lnSpc>
              <a:spcBef>
                <a:spcPts val="285"/>
              </a:spcBef>
            </a:pPr>
            <a:r>
              <a:rPr lang="pt-BR" b="1" dirty="0"/>
              <a:t>2.</a:t>
            </a:r>
            <a:r>
              <a:rPr lang="pt-BR" dirty="0"/>
              <a:t> Busque compreender qual seu perfil de investidor: conservador, moderado ou arrojado</a:t>
            </a:r>
          </a:p>
          <a:p>
            <a:pPr indent="-179705">
              <a:lnSpc>
                <a:spcPct val="200000"/>
              </a:lnSpc>
              <a:spcBef>
                <a:spcPts val="285"/>
              </a:spcBef>
            </a:pPr>
            <a:r>
              <a:rPr lang="pt-BR" b="1" dirty="0"/>
              <a:t>3.</a:t>
            </a:r>
            <a:r>
              <a:rPr lang="pt-BR" dirty="0"/>
              <a:t> Estude poucos e bons investimentos. Poucos para não complicar. Bons, são aqueles que entende e que possuem as características adequadas ao perfil e objetivos. </a:t>
            </a:r>
          </a:p>
          <a:p>
            <a:pPr>
              <a:lnSpc>
                <a:spcPct val="200000"/>
              </a:lnSpc>
            </a:pPr>
            <a:r>
              <a:rPr lang="pt-BR" b="1" dirty="0"/>
              <a:t>4.</a:t>
            </a:r>
            <a:r>
              <a:rPr lang="pt-BR" dirty="0"/>
              <a:t> Escolha os investimentos e a proporção deles em sua carteira de investimentos, seguindo a lógica dos três passos anteriores.</a:t>
            </a:r>
          </a:p>
        </p:txBody>
      </p:sp>
    </p:spTree>
    <p:extLst>
      <p:ext uri="{BB962C8B-B14F-4D97-AF65-F5344CB8AC3E}">
        <p14:creationId xmlns:p14="http://schemas.microsoft.com/office/powerpoint/2010/main" val="308548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C32B194-E028-1EBD-8AA6-FAD6663B278A}"/>
              </a:ext>
            </a:extLst>
          </p:cNvPr>
          <p:cNvSpPr txBox="1"/>
          <p:nvPr/>
        </p:nvSpPr>
        <p:spPr>
          <a:xfrm>
            <a:off x="1331640" y="483518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EXERCÍCIO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A9B2DCC-6846-1B9C-E4D8-AE2E105835F2}"/>
              </a:ext>
            </a:extLst>
          </p:cNvPr>
          <p:cNvSpPr txBox="1"/>
          <p:nvPr/>
        </p:nvSpPr>
        <p:spPr>
          <a:xfrm>
            <a:off x="395536" y="1450109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Lembra-se dos 3 objetivos que você definiu no início dessa aula?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08F363-3BFC-B5EB-8097-154BC70A09EC}"/>
              </a:ext>
            </a:extLst>
          </p:cNvPr>
          <p:cNvSpPr txBox="1"/>
          <p:nvPr/>
        </p:nvSpPr>
        <p:spPr>
          <a:xfrm>
            <a:off x="395536" y="2139701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Defina qual (ou quais) investimentos estudados ao longo do curso poderiam ser os mais interessantes para cada </a:t>
            </a:r>
            <a:r>
              <a:rPr lang="pt-BR"/>
              <a:t>um deles.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2A570D-2EBC-EC9B-224B-477B08A488C3}"/>
              </a:ext>
            </a:extLst>
          </p:cNvPr>
          <p:cNvSpPr txBox="1"/>
          <p:nvPr/>
        </p:nvSpPr>
        <p:spPr>
          <a:xfrm>
            <a:off x="422394" y="307972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Pensando apenas na carteira de longo prazo, defina as porcentagens de cada ativo, conforme seu perfil de risco.</a:t>
            </a:r>
          </a:p>
        </p:txBody>
      </p:sp>
    </p:spTree>
    <p:extLst>
      <p:ext uri="{BB962C8B-B14F-4D97-AF65-F5344CB8AC3E}">
        <p14:creationId xmlns:p14="http://schemas.microsoft.com/office/powerpoint/2010/main" val="247050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52A2594-FAF9-DC0B-1313-3C64A0013514}"/>
              </a:ext>
            </a:extLst>
          </p:cNvPr>
          <p:cNvSpPr txBox="1"/>
          <p:nvPr/>
        </p:nvSpPr>
        <p:spPr>
          <a:xfrm>
            <a:off x="683568" y="339502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EXISTEM </a:t>
            </a:r>
            <a:r>
              <a:rPr lang="pt-BR" sz="2800" b="1" dirty="0">
                <a:solidFill>
                  <a:schemeClr val="accent3"/>
                </a:solidFill>
              </a:rPr>
              <a:t>2 FORMAS </a:t>
            </a:r>
            <a:r>
              <a:rPr lang="pt-BR" sz="2800" dirty="0"/>
              <a:t>DE ESCOLHER INVESTIMENTOS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6157FFA-B2CD-7C7C-8E94-5BD6857960A3}"/>
              </a:ext>
            </a:extLst>
          </p:cNvPr>
          <p:cNvSpPr txBox="1"/>
          <p:nvPr/>
        </p:nvSpPr>
        <p:spPr>
          <a:xfrm>
            <a:off x="323528" y="163564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Possibilidade 2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857BED9-B456-72D9-CD0E-00F81DB8F7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9198" y="2538784"/>
            <a:ext cx="3106738" cy="207115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4299378D-8295-1E5D-8A21-A2E3F52FC333}"/>
              </a:ext>
            </a:extLst>
          </p:cNvPr>
          <p:cNvSpPr txBox="1"/>
          <p:nvPr/>
        </p:nvSpPr>
        <p:spPr>
          <a:xfrm>
            <a:off x="4896038" y="182603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Tesouro Direto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95B1178-EDA4-C725-D445-20036673BA40}"/>
              </a:ext>
            </a:extLst>
          </p:cNvPr>
          <p:cNvSpPr txBox="1"/>
          <p:nvPr/>
        </p:nvSpPr>
        <p:spPr>
          <a:xfrm>
            <a:off x="6728262" y="18209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CDB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F253582-B3FC-F881-F078-43D925954C10}"/>
              </a:ext>
            </a:extLst>
          </p:cNvPr>
          <p:cNvSpPr txBox="1"/>
          <p:nvPr/>
        </p:nvSpPr>
        <p:spPr>
          <a:xfrm>
            <a:off x="5148066" y="231013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LCI/LCA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D829D69-577F-A802-877A-8176555E2AB9}"/>
              </a:ext>
            </a:extLst>
          </p:cNvPr>
          <p:cNvSpPr txBox="1"/>
          <p:nvPr/>
        </p:nvSpPr>
        <p:spPr>
          <a:xfrm>
            <a:off x="6624228" y="231013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Ações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6CF89F8-7F7C-0980-1106-09C67D3F0E84}"/>
              </a:ext>
            </a:extLst>
          </p:cNvPr>
          <p:cNvSpPr txBox="1"/>
          <p:nvPr/>
        </p:nvSpPr>
        <p:spPr>
          <a:xfrm>
            <a:off x="5049634" y="2816402"/>
            <a:ext cx="265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Fundos Imobiliários</a:t>
            </a:r>
          </a:p>
        </p:txBody>
      </p:sp>
      <p:sp>
        <p:nvSpPr>
          <p:cNvPr id="12" name="Pentágono 11">
            <a:extLst>
              <a:ext uri="{FF2B5EF4-FFF2-40B4-BE49-F238E27FC236}">
                <a16:creationId xmlns:a16="http://schemas.microsoft.com/office/drawing/2014/main" id="{2261AD7A-21B7-880D-4B4D-574F520927F6}"/>
              </a:ext>
            </a:extLst>
          </p:cNvPr>
          <p:cNvSpPr/>
          <p:nvPr/>
        </p:nvSpPr>
        <p:spPr>
          <a:xfrm>
            <a:off x="4499992" y="1203598"/>
            <a:ext cx="3384376" cy="2214245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95CD902-B3F2-3D42-2489-97C683831F6C}"/>
              </a:ext>
            </a:extLst>
          </p:cNvPr>
          <p:cNvSpPr txBox="1"/>
          <p:nvPr/>
        </p:nvSpPr>
        <p:spPr>
          <a:xfrm>
            <a:off x="3503660" y="3386903"/>
            <a:ext cx="51845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tx2"/>
                </a:solidFill>
              </a:rPr>
              <a:t>Quais os melhores investimentos para meus objetivos e perfil de risco?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D3741BF-0B33-2421-1F93-496122B664AE}"/>
              </a:ext>
            </a:extLst>
          </p:cNvPr>
          <p:cNvSpPr/>
          <p:nvPr/>
        </p:nvSpPr>
        <p:spPr>
          <a:xfrm>
            <a:off x="611560" y="4771898"/>
            <a:ext cx="7956884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Vamos seguir nessa linha...</a:t>
            </a:r>
          </a:p>
        </p:txBody>
      </p:sp>
    </p:spTree>
    <p:extLst>
      <p:ext uri="{BB962C8B-B14F-4D97-AF65-F5344CB8AC3E}">
        <p14:creationId xmlns:p14="http://schemas.microsoft.com/office/powerpoint/2010/main" val="178406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D290326-66FB-677B-E4B2-E5463ADD401C}"/>
              </a:ext>
            </a:extLst>
          </p:cNvPr>
          <p:cNvSpPr txBox="1"/>
          <p:nvPr/>
        </p:nvSpPr>
        <p:spPr>
          <a:xfrm>
            <a:off x="755576" y="33950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Educação Financeira </a:t>
            </a:r>
            <a:r>
              <a:rPr lang="pt-BR" sz="2800" dirty="0"/>
              <a:t>nada mais é do que um processo de </a:t>
            </a:r>
            <a:r>
              <a:rPr lang="pt-BR" sz="2800" b="1" dirty="0">
                <a:solidFill>
                  <a:schemeClr val="accent3"/>
                </a:solidFill>
              </a:rPr>
              <a:t>autoconhecimento</a:t>
            </a:r>
            <a:r>
              <a:rPr lang="pt-BR" sz="2800" dirty="0"/>
              <a:t>, tendo o dinheiro como pano de fundo.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E0D9F64-6C58-65B2-B3B7-5178136197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95536" y="1955936"/>
            <a:ext cx="4289673" cy="285978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00CD932-C55F-43C1-391B-A9402D4ADBAB}"/>
              </a:ext>
            </a:extLst>
          </p:cNvPr>
          <p:cNvSpPr txBox="1"/>
          <p:nvPr/>
        </p:nvSpPr>
        <p:spPr>
          <a:xfrm>
            <a:off x="4860032" y="1955936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que me motiva guardar dinheiro? Quais são meus </a:t>
            </a:r>
            <a:r>
              <a:rPr lang="pt-BR" b="1" dirty="0">
                <a:solidFill>
                  <a:srgbClr val="0070C0"/>
                </a:solidFill>
              </a:rPr>
              <a:t>objetivos</a:t>
            </a:r>
            <a:r>
              <a:rPr lang="pt-BR" dirty="0"/>
              <a:t>?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65D3EB6-8BBA-6F0E-4C7A-A2CE6E84C56E}"/>
              </a:ext>
            </a:extLst>
          </p:cNvPr>
          <p:cNvSpPr txBox="1"/>
          <p:nvPr/>
        </p:nvSpPr>
        <p:spPr>
          <a:xfrm>
            <a:off x="4860032" y="3291830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Quanto de risco estou disposto(a) assumir em busca de rentabilidade? Qual meu </a:t>
            </a:r>
            <a:r>
              <a:rPr lang="pt-BR" b="1" dirty="0">
                <a:solidFill>
                  <a:srgbClr val="0070C0"/>
                </a:solidFill>
              </a:rPr>
              <a:t>perfil de risco</a:t>
            </a:r>
            <a:r>
              <a:rPr lang="pt-B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3238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9BDB3-2BDE-42CC-A846-1121AEEFB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143125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DEFININDO OBJETIVOS</a:t>
            </a:r>
          </a:p>
        </p:txBody>
      </p:sp>
    </p:spTree>
    <p:extLst>
      <p:ext uri="{BB962C8B-B14F-4D97-AF65-F5344CB8AC3E}">
        <p14:creationId xmlns:p14="http://schemas.microsoft.com/office/powerpoint/2010/main" val="129021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C7C16B-BE45-F91B-4800-9288174AD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8"/>
            <a:ext cx="7467600" cy="1357659"/>
          </a:xfrm>
        </p:spPr>
        <p:txBody>
          <a:bodyPr>
            <a:normAutofit/>
          </a:bodyPr>
          <a:lstStyle/>
          <a:p>
            <a:r>
              <a:rPr lang="pt-BR" sz="3200" dirty="0"/>
              <a:t>As </a:t>
            </a:r>
            <a:r>
              <a:rPr lang="pt-BR" sz="3200" b="1" dirty="0">
                <a:solidFill>
                  <a:schemeClr val="accent3"/>
                </a:solidFill>
              </a:rPr>
              <a:t>3 características essenciais</a:t>
            </a:r>
            <a:r>
              <a:rPr lang="pt-BR" sz="3200" dirty="0">
                <a:solidFill>
                  <a:schemeClr val="accent3"/>
                </a:solidFill>
              </a:rPr>
              <a:t> </a:t>
            </a:r>
            <a:r>
              <a:rPr lang="pt-BR" sz="3200" dirty="0"/>
              <a:t>de um bom 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D2627B-31E4-6392-A9F4-C636C30A0B9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851670"/>
            <a:ext cx="7467600" cy="3003794"/>
          </a:xfrm>
        </p:spPr>
        <p:txBody>
          <a:bodyPr>
            <a:normAutofit/>
          </a:bodyPr>
          <a:lstStyle/>
          <a:p>
            <a:r>
              <a:rPr lang="pt-BR" sz="2800" dirty="0"/>
              <a:t>Prazo</a:t>
            </a:r>
          </a:p>
          <a:p>
            <a:endParaRPr lang="pt-BR" sz="2800" dirty="0"/>
          </a:p>
          <a:p>
            <a:r>
              <a:rPr lang="pt-BR" sz="2800" dirty="0"/>
              <a:t>Valor</a:t>
            </a:r>
          </a:p>
          <a:p>
            <a:endParaRPr lang="pt-BR" sz="2800" dirty="0"/>
          </a:p>
          <a:p>
            <a:r>
              <a:rPr lang="pt-BR" sz="2800" dirty="0"/>
              <a:t>Propósito</a:t>
            </a:r>
          </a:p>
        </p:txBody>
      </p:sp>
    </p:spTree>
    <p:extLst>
      <p:ext uri="{BB962C8B-B14F-4D97-AF65-F5344CB8AC3E}">
        <p14:creationId xmlns:p14="http://schemas.microsoft.com/office/powerpoint/2010/main" val="534060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C7C16B-BE45-F91B-4800-9288174AD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565572"/>
          </a:xfrm>
        </p:spPr>
        <p:txBody>
          <a:bodyPr>
            <a:normAutofit fontScale="90000"/>
          </a:bodyPr>
          <a:lstStyle/>
          <a:p>
            <a:r>
              <a:rPr lang="pt-BR" sz="3200" dirty="0"/>
              <a:t>Dicas para atingir objetivos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D2627B-31E4-6392-A9F4-C636C30A0B9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059582"/>
            <a:ext cx="7467600" cy="3795882"/>
          </a:xfrm>
        </p:spPr>
        <p:txBody>
          <a:bodyPr>
            <a:normAutofit/>
          </a:bodyPr>
          <a:lstStyle/>
          <a:p>
            <a:r>
              <a:rPr lang="pt-BR" sz="2400" dirty="0"/>
              <a:t> Aumente receitas e diminua despesas</a:t>
            </a:r>
          </a:p>
          <a:p>
            <a:endParaRPr lang="pt-BR" sz="2400" dirty="0"/>
          </a:p>
          <a:p>
            <a:r>
              <a:rPr lang="pt-BR" sz="2400" dirty="0"/>
              <a:t> Dê um bom prazo para realizá-los (paciência)</a:t>
            </a:r>
          </a:p>
          <a:p>
            <a:endParaRPr lang="pt-BR" sz="2400" dirty="0"/>
          </a:p>
          <a:p>
            <a:r>
              <a:rPr lang="pt-BR" sz="2400" dirty="0"/>
              <a:t> Avalie o valor monetário dos objetivos</a:t>
            </a:r>
          </a:p>
          <a:p>
            <a:endParaRPr lang="pt-BR" sz="2400" dirty="0"/>
          </a:p>
          <a:p>
            <a:r>
              <a:rPr lang="pt-BR" sz="2400" dirty="0"/>
              <a:t> </a:t>
            </a:r>
            <a:r>
              <a:rPr lang="pt-BR" sz="4000" b="1" dirty="0"/>
              <a:t>Invista bem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647159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11886</TotalTime>
  <Words>1112</Words>
  <Application>Microsoft Office PowerPoint</Application>
  <PresentationFormat>Apresentação na tela (16:9)</PresentationFormat>
  <Paragraphs>224</Paragraphs>
  <Slides>47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8" baseType="lpstr">
      <vt:lpstr>Adobe Garamond Pro</vt:lpstr>
      <vt:lpstr>Arial</vt:lpstr>
      <vt:lpstr>Calibri</vt:lpstr>
      <vt:lpstr>Century Gothic</vt:lpstr>
      <vt:lpstr>Century Schoolbook</vt:lpstr>
      <vt:lpstr>Myriad Pro Cond</vt:lpstr>
      <vt:lpstr>Myriad Pro Light Cond</vt:lpstr>
      <vt:lpstr>Times New Roman</vt:lpstr>
      <vt:lpstr>Wingdings</vt:lpstr>
      <vt:lpstr>Wingdings 2</vt:lpstr>
      <vt:lpstr>Balcão Envidraçado</vt:lpstr>
      <vt:lpstr>Aula 5:  Objetivos e Perfil de Risco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DEFININDO OBJETIVOS</vt:lpstr>
      <vt:lpstr>As 3 características essenciais de um bom objetivo</vt:lpstr>
      <vt:lpstr>Dicas para atingir objetivos</vt:lpstr>
      <vt:lpstr>Apresentação do PowerPoint</vt:lpstr>
      <vt:lpstr>Apresentação do PowerPoint</vt:lpstr>
      <vt:lpstr>Apresentação do PowerPoint</vt:lpstr>
      <vt:lpstr>PERFIL DE RISCO</vt:lpstr>
      <vt:lpstr>Apresentação do PowerPoint</vt:lpstr>
      <vt:lpstr>Apresentação do PowerPoint</vt:lpstr>
      <vt:lpstr>Primeira classificação: PERFIL DE RISCO</vt:lpstr>
      <vt:lpstr>3 Estratégias Básicas</vt:lpstr>
      <vt:lpstr>Preservação do capital</vt:lpstr>
      <vt:lpstr>Sonhador</vt:lpstr>
      <vt:lpstr>Diversificação</vt:lpstr>
      <vt:lpstr>CLASSIFICAÇÃO CVM:  PERFIL DE RISCO</vt:lpstr>
      <vt:lpstr>Apresentação do PowerPoint</vt:lpstr>
      <vt:lpstr>CLASSIFICAÇÃO MERCADO:  PERFIL DE RISCO</vt:lpstr>
      <vt:lpstr>Apresentação do PowerPoint</vt:lpstr>
      <vt:lpstr>Apresentação do PowerPoint</vt:lpstr>
      <vt:lpstr>LER TEXTO ANBIMA (SITE)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OUTROS 2 EXEMPLOS NO SITE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 andrade</cp:lastModifiedBy>
  <cp:revision>153</cp:revision>
  <dcterms:created xsi:type="dcterms:W3CDTF">2014-03-20T11:04:22Z</dcterms:created>
  <dcterms:modified xsi:type="dcterms:W3CDTF">2024-01-23T20:12:12Z</dcterms:modified>
</cp:coreProperties>
</file>