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77" r:id="rId2"/>
    <p:sldId id="381" r:id="rId3"/>
    <p:sldId id="385" r:id="rId4"/>
    <p:sldId id="387" r:id="rId5"/>
    <p:sldId id="388" r:id="rId6"/>
    <p:sldId id="386" r:id="rId7"/>
    <p:sldId id="389" r:id="rId8"/>
    <p:sldId id="390" r:id="rId9"/>
    <p:sldId id="379" r:id="rId10"/>
    <p:sldId id="380" r:id="rId11"/>
    <p:sldId id="382" r:id="rId12"/>
    <p:sldId id="367" r:id="rId13"/>
    <p:sldId id="383" r:id="rId14"/>
    <p:sldId id="384" r:id="rId15"/>
    <p:sldId id="366" r:id="rId16"/>
    <p:sldId id="346" r:id="rId17"/>
    <p:sldId id="347" r:id="rId18"/>
    <p:sldId id="348" r:id="rId19"/>
    <p:sldId id="350" r:id="rId20"/>
    <p:sldId id="349" r:id="rId21"/>
    <p:sldId id="351" r:id="rId22"/>
    <p:sldId id="352" r:id="rId23"/>
    <p:sldId id="356" r:id="rId24"/>
    <p:sldId id="357" r:id="rId25"/>
    <p:sldId id="359" r:id="rId26"/>
    <p:sldId id="360" r:id="rId27"/>
    <p:sldId id="391" r:id="rId28"/>
    <p:sldId id="392" r:id="rId29"/>
    <p:sldId id="393" r:id="rId30"/>
    <p:sldId id="394" r:id="rId31"/>
    <p:sldId id="395" r:id="rId32"/>
    <p:sldId id="396" r:id="rId33"/>
    <p:sldId id="397" r:id="rId34"/>
    <p:sldId id="398" r:id="rId35"/>
    <p:sldId id="399" r:id="rId36"/>
    <p:sldId id="400" r:id="rId37"/>
    <p:sldId id="354" r:id="rId38"/>
    <p:sldId id="353" r:id="rId39"/>
    <p:sldId id="402" r:id="rId40"/>
    <p:sldId id="403" r:id="rId41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288" y="78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24/01/2024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K43_LBsneI" TargetMode="External"/><Relationship Id="rId7" Type="http://schemas.openxmlformats.org/officeDocument/2006/relationships/hyperlink" Target="https://www.youtube.com/watch?v=N1kywbhoYDs" TargetMode="External"/><Relationship Id="rId2" Type="http://schemas.openxmlformats.org/officeDocument/2006/relationships/hyperlink" Target="https://www.youtube.com/watch?v=lD_HjT-CKlI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TfxcIsJ20Cg" TargetMode="External"/><Relationship Id="rId5" Type="http://schemas.openxmlformats.org/officeDocument/2006/relationships/hyperlink" Target="https://www.youtube.com/watch?v=jxiHTyPYYRM" TargetMode="External"/><Relationship Id="rId4" Type="http://schemas.openxmlformats.org/officeDocument/2006/relationships/hyperlink" Target="https://www.youtube.com/watch?v=OSulXUNm99I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1563638"/>
            <a:ext cx="6820272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solidFill>
                  <a:schemeClr val="accent1"/>
                </a:solidFill>
              </a:rPr>
              <a:t>Aula 6</a:t>
            </a:r>
            <a:r>
              <a:rPr lang="pt-BR" sz="3200" dirty="0"/>
              <a:t>: </a:t>
            </a:r>
            <a:br>
              <a:rPr lang="pt-BR" sz="3200" dirty="0"/>
            </a:br>
            <a:r>
              <a:rPr lang="pt-BR" sz="3200" dirty="0"/>
              <a:t>(RE)Balanceamento de carteiras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/>
              <a:t>Prof. </a:t>
            </a:r>
            <a:r>
              <a:rPr lang="pt-BR" sz="1600" dirty="0" err="1"/>
              <a:t>Elisson</a:t>
            </a:r>
            <a:r>
              <a:rPr lang="pt-BR" sz="1600" dirty="0"/>
              <a:t> de Andrade</a:t>
            </a:r>
          </a:p>
          <a:p>
            <a:pPr algn="ctr"/>
            <a:r>
              <a:rPr lang="pt-BR" sz="1600" dirty="0"/>
              <a:t>eapandra@gmail.com</a:t>
            </a:r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D3F659B-EC7F-C34C-DB11-C2E0541DFAF9}"/>
              </a:ext>
            </a:extLst>
          </p:cNvPr>
          <p:cNvSpPr txBox="1"/>
          <p:nvPr/>
        </p:nvSpPr>
        <p:spPr>
          <a:xfrm>
            <a:off x="1547664" y="339502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3"/>
                </a:solidFill>
              </a:rPr>
              <a:t>Nosso Método: em 3 passos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4802CA5-EA6D-F4C5-B366-D8407E563B82}"/>
              </a:ext>
            </a:extLst>
          </p:cNvPr>
          <p:cNvSpPr txBox="1"/>
          <p:nvPr/>
        </p:nvSpPr>
        <p:spPr>
          <a:xfrm>
            <a:off x="449542" y="1779662"/>
            <a:ext cx="82449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Passo 2</a:t>
            </a:r>
            <a:r>
              <a:rPr lang="pt-BR" sz="2800" dirty="0"/>
              <a:t>: ESCOLHER</a:t>
            </a:r>
          </a:p>
          <a:p>
            <a:endParaRPr lang="pt-BR" sz="2800" dirty="0"/>
          </a:p>
          <a:p>
            <a:r>
              <a:rPr lang="pt-BR" sz="2800" dirty="0"/>
              <a:t>Objetivos e Perfil de Risco</a:t>
            </a:r>
          </a:p>
        </p:txBody>
      </p:sp>
    </p:spTree>
    <p:extLst>
      <p:ext uri="{BB962C8B-B14F-4D97-AF65-F5344CB8AC3E}">
        <p14:creationId xmlns:p14="http://schemas.microsoft.com/office/powerpoint/2010/main" val="208282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D3F659B-EC7F-C34C-DB11-C2E0541DFAF9}"/>
              </a:ext>
            </a:extLst>
          </p:cNvPr>
          <p:cNvSpPr txBox="1"/>
          <p:nvPr/>
        </p:nvSpPr>
        <p:spPr>
          <a:xfrm>
            <a:off x="1547664" y="339502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3"/>
                </a:solidFill>
              </a:rPr>
              <a:t>Nosso Método: em 3 passos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4802CA5-EA6D-F4C5-B366-D8407E563B82}"/>
              </a:ext>
            </a:extLst>
          </p:cNvPr>
          <p:cNvSpPr txBox="1"/>
          <p:nvPr/>
        </p:nvSpPr>
        <p:spPr>
          <a:xfrm>
            <a:off x="449542" y="1779662"/>
            <a:ext cx="82449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Passo 3</a:t>
            </a:r>
            <a:r>
              <a:rPr lang="pt-BR" sz="2800" dirty="0"/>
              <a:t>: GERENCIAR</a:t>
            </a:r>
          </a:p>
          <a:p>
            <a:endParaRPr lang="pt-BR" sz="2800" dirty="0"/>
          </a:p>
          <a:p>
            <a:r>
              <a:rPr lang="pt-BR" sz="2800" dirty="0"/>
              <a:t>Como administrar a carteira ao longo do tempo?</a:t>
            </a:r>
          </a:p>
        </p:txBody>
      </p:sp>
    </p:spTree>
    <p:extLst>
      <p:ext uri="{BB962C8B-B14F-4D97-AF65-F5344CB8AC3E}">
        <p14:creationId xmlns:p14="http://schemas.microsoft.com/office/powerpoint/2010/main" val="210986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2E25044-3BDD-C788-723E-243A767D35A0}"/>
              </a:ext>
            </a:extLst>
          </p:cNvPr>
          <p:cNvSpPr txBox="1"/>
          <p:nvPr/>
        </p:nvSpPr>
        <p:spPr>
          <a:xfrm>
            <a:off x="1736812" y="843558"/>
            <a:ext cx="5670376" cy="2957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b="1" i="0" dirty="0">
                <a:solidFill>
                  <a:srgbClr val="777777"/>
                </a:solidFill>
                <a:effectLst/>
                <a:latin typeface="Source Sans Pro" panose="020B0604020202020204" pitchFamily="34" charset="0"/>
              </a:rPr>
              <a:t>MINICURSO: CARTEIRAS DE INVESTIMENTOS</a:t>
            </a:r>
            <a:endParaRPr lang="pt-BR" b="0" i="0" dirty="0">
              <a:solidFill>
                <a:srgbClr val="777777"/>
              </a:solidFill>
              <a:effectLst/>
              <a:latin typeface="Source Sans Pro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777777"/>
                </a:solidFill>
                <a:effectLst/>
                <a:latin typeface="Source Sans Pro" panose="020B0604020202020204" pitchFamily="34" charset="0"/>
              </a:rPr>
              <a:t>1. </a:t>
            </a:r>
            <a:r>
              <a:rPr lang="pt-BR" b="1" i="0" u="none" strike="noStrike" dirty="0">
                <a:solidFill>
                  <a:srgbClr val="EFB121"/>
                </a:solidFill>
                <a:effectLst/>
                <a:latin typeface="Source Sans Pro" panose="020B0604020202020204" pitchFamily="34" charset="0"/>
                <a:hlinkClick r:id="rId2"/>
              </a:rPr>
              <a:t>4 passos para criar uma carteira de investimentos</a:t>
            </a:r>
            <a:endParaRPr lang="pt-BR" b="0" i="0" dirty="0">
              <a:solidFill>
                <a:srgbClr val="777777"/>
              </a:solidFill>
              <a:effectLst/>
              <a:latin typeface="Source Sans Pro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777777"/>
                </a:solidFill>
                <a:effectLst/>
                <a:latin typeface="Source Sans Pro" panose="020B0604020202020204" pitchFamily="34" charset="0"/>
              </a:rPr>
              <a:t>2. </a:t>
            </a:r>
            <a:r>
              <a:rPr lang="pt-BR" b="1" i="0" u="none" strike="noStrike" dirty="0">
                <a:solidFill>
                  <a:srgbClr val="EFB121"/>
                </a:solidFill>
                <a:effectLst/>
                <a:latin typeface="Source Sans Pro" panose="020B0604020202020204" pitchFamily="34" charset="0"/>
                <a:hlinkClick r:id="rId3"/>
              </a:rPr>
              <a:t>Gestão Ativa e Passiva</a:t>
            </a:r>
            <a:endParaRPr lang="pt-BR" b="0" i="0" dirty="0">
              <a:solidFill>
                <a:srgbClr val="777777"/>
              </a:solidFill>
              <a:effectLst/>
              <a:latin typeface="Source Sans Pro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777777"/>
                </a:solidFill>
                <a:effectLst/>
                <a:latin typeface="Source Sans Pro" panose="020B0604020202020204" pitchFamily="34" charset="0"/>
              </a:rPr>
              <a:t>3. </a:t>
            </a:r>
            <a:r>
              <a:rPr lang="pt-BR" b="1" i="0" u="none" strike="noStrike" dirty="0">
                <a:solidFill>
                  <a:srgbClr val="EFB121"/>
                </a:solidFill>
                <a:effectLst/>
                <a:latin typeface="Source Sans Pro" panose="020B0604020202020204" pitchFamily="34" charset="0"/>
                <a:hlinkClick r:id="rId4"/>
              </a:rPr>
              <a:t>Benefícios da Diversificação</a:t>
            </a:r>
            <a:endParaRPr lang="pt-BR" b="0" i="0" dirty="0">
              <a:solidFill>
                <a:srgbClr val="777777"/>
              </a:solidFill>
              <a:effectLst/>
              <a:latin typeface="Source Sans Pro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777777"/>
                </a:solidFill>
                <a:effectLst/>
                <a:latin typeface="Source Sans Pro" panose="020B0604020202020204" pitchFamily="34" charset="0"/>
              </a:rPr>
              <a:t>4. </a:t>
            </a:r>
            <a:r>
              <a:rPr lang="pt-BR" b="1" i="0" u="none" strike="noStrike" dirty="0">
                <a:solidFill>
                  <a:srgbClr val="EFB121"/>
                </a:solidFill>
                <a:effectLst/>
                <a:latin typeface="Source Sans Pro" panose="020B0604020202020204" pitchFamily="34" charset="0"/>
                <a:hlinkClick r:id="rId5"/>
              </a:rPr>
              <a:t>Balanceamento de Carteiras</a:t>
            </a:r>
            <a:endParaRPr lang="pt-BR" b="0" i="0" dirty="0">
              <a:solidFill>
                <a:srgbClr val="777777"/>
              </a:solidFill>
              <a:effectLst/>
              <a:latin typeface="Source Sans Pro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777777"/>
                </a:solidFill>
                <a:effectLst/>
                <a:latin typeface="Source Sans Pro" panose="020B0604020202020204" pitchFamily="34" charset="0"/>
              </a:rPr>
              <a:t>5. </a:t>
            </a:r>
            <a:r>
              <a:rPr lang="pt-BR" b="1" i="0" u="none" strike="noStrike" dirty="0">
                <a:solidFill>
                  <a:srgbClr val="EFB121"/>
                </a:solidFill>
                <a:effectLst/>
                <a:latin typeface="Source Sans Pro" panose="020B0604020202020204" pitchFamily="34" charset="0"/>
                <a:hlinkClick r:id="rId6"/>
              </a:rPr>
              <a:t>Perfil de Risco</a:t>
            </a:r>
            <a:endParaRPr lang="pt-BR" b="0" i="0" dirty="0">
              <a:solidFill>
                <a:srgbClr val="777777"/>
              </a:solidFill>
              <a:effectLst/>
              <a:latin typeface="Source Sans Pro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777777"/>
                </a:solidFill>
                <a:effectLst/>
                <a:latin typeface="Source Sans Pro" panose="020B0604020202020204" pitchFamily="34" charset="0"/>
              </a:rPr>
              <a:t>6. </a:t>
            </a:r>
            <a:r>
              <a:rPr lang="pt-BR" b="1" i="0" u="none" strike="noStrike" dirty="0">
                <a:solidFill>
                  <a:srgbClr val="EFB121"/>
                </a:solidFill>
                <a:effectLst/>
                <a:latin typeface="Source Sans Pro" panose="020B0604020202020204" pitchFamily="34" charset="0"/>
                <a:hlinkClick r:id="rId7"/>
              </a:rPr>
              <a:t>Erros ao se escolher um Investimento</a:t>
            </a:r>
            <a:endParaRPr lang="pt-BR" b="0" i="0" dirty="0">
              <a:solidFill>
                <a:srgbClr val="777777"/>
              </a:solidFill>
              <a:effectLst/>
              <a:latin typeface="Source Sans Pr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903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EFB9234-3BE8-1209-8DA4-1E6208D74863}"/>
              </a:ext>
            </a:extLst>
          </p:cNvPr>
          <p:cNvSpPr txBox="1"/>
          <p:nvPr/>
        </p:nvSpPr>
        <p:spPr>
          <a:xfrm>
            <a:off x="588796" y="771550"/>
            <a:ext cx="7560840" cy="2790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>
                <a:solidFill>
                  <a:schemeClr val="accent3"/>
                </a:solidFill>
              </a:rPr>
              <a:t>REFLEXÃO 1</a:t>
            </a:r>
          </a:p>
          <a:p>
            <a:pPr>
              <a:lnSpc>
                <a:spcPct val="150000"/>
              </a:lnSpc>
            </a:pP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Em sua carteira de investimentos, a posição que aplicou na ação XYZ caiu 30%. Qual seria sua atitude?</a:t>
            </a:r>
          </a:p>
        </p:txBody>
      </p:sp>
    </p:spTree>
    <p:extLst>
      <p:ext uri="{BB962C8B-B14F-4D97-AF65-F5344CB8AC3E}">
        <p14:creationId xmlns:p14="http://schemas.microsoft.com/office/powerpoint/2010/main" val="2787534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EFB9234-3BE8-1209-8DA4-1E6208D74863}"/>
              </a:ext>
            </a:extLst>
          </p:cNvPr>
          <p:cNvSpPr txBox="1"/>
          <p:nvPr/>
        </p:nvSpPr>
        <p:spPr>
          <a:xfrm>
            <a:off x="588796" y="771550"/>
            <a:ext cx="7560840" cy="3344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>
                <a:solidFill>
                  <a:schemeClr val="accent3"/>
                </a:solidFill>
              </a:rPr>
              <a:t>REFLEXÃO 2</a:t>
            </a:r>
          </a:p>
          <a:p>
            <a:pPr>
              <a:lnSpc>
                <a:spcPct val="150000"/>
              </a:lnSpc>
            </a:pP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Você aplicou em Tesouro Prefixado, vencimento em 5 anos. A taxa contratada é de 10% ao ano. Logo no primeiro ano, você vê seu investimento render 20%. O que você faz?</a:t>
            </a:r>
          </a:p>
        </p:txBody>
      </p:sp>
    </p:spTree>
    <p:extLst>
      <p:ext uri="{BB962C8B-B14F-4D97-AF65-F5344CB8AC3E}">
        <p14:creationId xmlns:p14="http://schemas.microsoft.com/office/powerpoint/2010/main" val="2752181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995686"/>
            <a:ext cx="7467600" cy="857250"/>
          </a:xfrm>
        </p:spPr>
        <p:txBody>
          <a:bodyPr/>
          <a:lstStyle/>
          <a:p>
            <a:r>
              <a:rPr lang="pt-BR" dirty="0"/>
              <a:t>BALANCEAMENTO DE CARTEIRAS</a:t>
            </a:r>
          </a:p>
        </p:txBody>
      </p:sp>
    </p:spTree>
    <p:extLst>
      <p:ext uri="{BB962C8B-B14F-4D97-AF65-F5344CB8AC3E}">
        <p14:creationId xmlns:p14="http://schemas.microsoft.com/office/powerpoint/2010/main" val="1854429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Caso </a:t>
            </a:r>
            <a:r>
              <a:rPr lang="pt-BR" sz="32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amanda</a:t>
            </a:r>
            <a:r>
              <a:rPr lang="pt-BR" sz="3200" dirty="0"/>
              <a:t>: 24 anos de 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Montagem de Carteira</a:t>
            </a:r>
          </a:p>
          <a:p>
            <a:pPr lvl="1">
              <a:lnSpc>
                <a:spcPct val="150000"/>
              </a:lnSpc>
            </a:pPr>
            <a:r>
              <a:rPr lang="pt-BR" dirty="0"/>
              <a:t>Ela possui R$10 mil (não fará outros depósitos)</a:t>
            </a:r>
          </a:p>
          <a:p>
            <a:pPr lvl="1">
              <a:lnSpc>
                <a:spcPct val="150000"/>
              </a:lnSpc>
            </a:pPr>
            <a:r>
              <a:rPr lang="pt-BR" dirty="0"/>
              <a:t>Vai investir para o LONGO PRAZO esse dinheiro e já analisou seu perfil de risco</a:t>
            </a:r>
          </a:p>
          <a:p>
            <a:pPr lvl="1">
              <a:lnSpc>
                <a:spcPct val="150000"/>
              </a:lnSpc>
            </a:pPr>
            <a:r>
              <a:rPr lang="pt-BR" dirty="0"/>
              <a:t>Decidiu colocar 70% em Tesouro Selic e 30% em um Fundo de Ações</a:t>
            </a:r>
          </a:p>
          <a:p>
            <a:pPr>
              <a:lnSpc>
                <a:spcPct val="150000"/>
              </a:lnSpc>
            </a:pPr>
            <a:r>
              <a:rPr lang="pt-BR" dirty="0"/>
              <a:t>Estratégia de Gerenciamento</a:t>
            </a:r>
          </a:p>
          <a:p>
            <a:pPr lvl="1">
              <a:lnSpc>
                <a:spcPct val="150000"/>
              </a:lnSpc>
            </a:pPr>
            <a:r>
              <a:rPr lang="pt-BR" dirty="0"/>
              <a:t>Balanceamento de Carteira a cada 6 meses</a:t>
            </a:r>
          </a:p>
          <a:p>
            <a:pPr lvl="1">
              <a:lnSpc>
                <a:spcPct val="150000"/>
              </a:lnSpc>
            </a:pPr>
            <a:r>
              <a:rPr lang="pt-BR" dirty="0"/>
              <a:t>Início: R$7.000,00 em Tesouro Selic e R$3.000,00 em fundos de ações</a:t>
            </a:r>
          </a:p>
        </p:txBody>
      </p:sp>
    </p:spTree>
    <p:extLst>
      <p:ext uri="{BB962C8B-B14F-4D97-AF65-F5344CB8AC3E}">
        <p14:creationId xmlns:p14="http://schemas.microsoft.com/office/powerpoint/2010/main" val="1071894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128" y="300003"/>
            <a:ext cx="4251331" cy="657037"/>
          </a:xfrm>
        </p:spPr>
        <p:txBody>
          <a:bodyPr>
            <a:normAutofit/>
          </a:bodyPr>
          <a:lstStyle/>
          <a:p>
            <a:pPr algn="ctr"/>
            <a:r>
              <a:rPr lang="pt-BR" sz="3600" dirty="0"/>
              <a:t>APÓS </a:t>
            </a:r>
            <a:r>
              <a:rPr lang="pt-BR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547664" y="1228433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Fundos de Ações</a:t>
            </a:r>
            <a:r>
              <a:rPr lang="pt-BR" dirty="0"/>
              <a:t>: R$2.800,00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547664" y="1684492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Tesouro Selic</a:t>
            </a:r>
            <a:r>
              <a:rPr lang="pt-BR" dirty="0"/>
              <a:t>: R$7.100,00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067945" y="288316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Total</a:t>
            </a:r>
            <a:r>
              <a:rPr lang="pt-BR" dirty="0"/>
              <a:t>: R$9.900,00</a:t>
            </a:r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4716016" y="3252498"/>
            <a:ext cx="43204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5148065" y="3252498"/>
            <a:ext cx="432047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17323" y="3623796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/>
              <a:t>: R$6.930,00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5580112" y="359466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30%</a:t>
            </a:r>
            <a:r>
              <a:rPr lang="pt-BR" dirty="0"/>
              <a:t>: R$2.970,00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05725" y="2452112"/>
            <a:ext cx="4078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1"/>
                </a:solidFill>
              </a:rPr>
              <a:t>REBALANCEAMENTO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827584" y="429908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RESGATA R$170,00 do Tesouro Selic e investe no Fundo de Ações</a:t>
            </a:r>
          </a:p>
        </p:txBody>
      </p:sp>
      <p:cxnSp>
        <p:nvCxnSpPr>
          <p:cNvPr id="10" name="Conector de seta reta 9"/>
          <p:cNvCxnSpPr/>
          <p:nvPr/>
        </p:nvCxnSpPr>
        <p:spPr>
          <a:xfrm>
            <a:off x="5148064" y="1419622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5148064" y="1903130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6249072" y="122843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28,28%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262191" y="16915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71,72%</a:t>
            </a:r>
          </a:p>
        </p:txBody>
      </p:sp>
    </p:spTree>
    <p:extLst>
      <p:ext uri="{BB962C8B-B14F-4D97-AF65-F5344CB8AC3E}">
        <p14:creationId xmlns:p14="http://schemas.microsoft.com/office/powerpoint/2010/main" val="195955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2" grpId="0"/>
      <p:bldP spid="13" grpId="0"/>
      <p:bldP spid="14" grpId="0"/>
      <p:bldP spid="15" grpId="0"/>
      <p:bldP spid="11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REFLEXÃO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55576" y="1995686"/>
            <a:ext cx="7169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Uma boa estratégia é aquela em que você sabe para onde irá seu dinheiro, </a:t>
            </a:r>
            <a:r>
              <a:rPr lang="pt-BR" sz="2800" b="1" dirty="0">
                <a:solidFill>
                  <a:schemeClr val="accent1"/>
                </a:solidFill>
              </a:rPr>
              <a:t>ANTES MESMO de ele chegar à sua mão</a:t>
            </a:r>
            <a:r>
              <a:rPr lang="pt-BR" sz="2800" dirty="0"/>
              <a:t>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23528" y="408391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Nesse início faremos SIMPLIFICAÇÕES como, por exemplo, a ausência de Imposto de Renda</a:t>
            </a:r>
          </a:p>
        </p:txBody>
      </p:sp>
    </p:spTree>
    <p:extLst>
      <p:ext uri="{BB962C8B-B14F-4D97-AF65-F5344CB8AC3E}">
        <p14:creationId xmlns:p14="http://schemas.microsoft.com/office/powerpoint/2010/main" val="189565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139702"/>
            <a:ext cx="7467600" cy="857250"/>
          </a:xfrm>
        </p:spPr>
        <p:txBody>
          <a:bodyPr/>
          <a:lstStyle/>
          <a:p>
            <a:r>
              <a:rPr lang="pt-BR" dirty="0"/>
              <a:t>Exercício: continue você, fazendo os cálculos do caso </a:t>
            </a:r>
            <a:r>
              <a:rPr lang="pt-BR" dirty="0" err="1"/>
              <a:t>amanda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2425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409F9-6173-6827-E1A5-B287797F6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995686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Análise das carteiras dos alunos</a:t>
            </a:r>
          </a:p>
        </p:txBody>
      </p:sp>
    </p:spTree>
    <p:extLst>
      <p:ext uri="{BB962C8B-B14F-4D97-AF65-F5344CB8AC3E}">
        <p14:creationId xmlns:p14="http://schemas.microsoft.com/office/powerpoint/2010/main" val="455494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/>
              <a:t>APÓS </a:t>
            </a:r>
            <a:r>
              <a:rPr lang="pt-BR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Fundos de Ações</a:t>
            </a:r>
            <a:r>
              <a:rPr lang="pt-BR" dirty="0"/>
              <a:t>: R$3.450,00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Tesouro Selic</a:t>
            </a:r>
            <a:r>
              <a:rPr lang="pt-BR" dirty="0"/>
              <a:t>: R$7.025,00</a:t>
            </a:r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Total</a:t>
            </a:r>
            <a:r>
              <a:rPr lang="pt-BR" dirty="0"/>
              <a:t>: R$10.475,00</a:t>
            </a:r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/>
              <a:t>: R$7.332,50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30%</a:t>
            </a:r>
            <a:r>
              <a:rPr lang="pt-BR" dirty="0"/>
              <a:t>: R$3.142,50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4476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1"/>
                </a:solidFill>
              </a:rPr>
              <a:t>REBALANCEAMENTO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RESGATA R$307,50 do Fundo de Ações e investe no Tesouro Selic</a:t>
            </a:r>
          </a:p>
        </p:txBody>
      </p:sp>
    </p:spTree>
    <p:extLst>
      <p:ext uri="{BB962C8B-B14F-4D97-AF65-F5344CB8AC3E}">
        <p14:creationId xmlns:p14="http://schemas.microsoft.com/office/powerpoint/2010/main" val="28439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/>
              <a:t>APÓS </a:t>
            </a:r>
            <a:r>
              <a:rPr lang="pt-BR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Fundos de Ações</a:t>
            </a:r>
            <a:r>
              <a:rPr lang="pt-BR" dirty="0"/>
              <a:t>: R$3.000,00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Tesouro Selic</a:t>
            </a:r>
            <a:r>
              <a:rPr lang="pt-BR" dirty="0"/>
              <a:t>: R$7.440,00</a:t>
            </a:r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Total</a:t>
            </a:r>
            <a:r>
              <a:rPr lang="pt-BR" dirty="0"/>
              <a:t>: R$10.440,00</a:t>
            </a:r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/>
              <a:t>: R$7.308,00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30%</a:t>
            </a:r>
            <a:r>
              <a:rPr lang="pt-BR" dirty="0"/>
              <a:t>: R$3.132,00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27499" y="2931790"/>
            <a:ext cx="4617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1"/>
                </a:solidFill>
              </a:rPr>
              <a:t>REBALANCEAMENTO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RESGATA R$132,00 do Tesouro Selic e investe no Fundo de Ações</a:t>
            </a:r>
          </a:p>
        </p:txBody>
      </p:sp>
    </p:spTree>
    <p:extLst>
      <p:ext uri="{BB962C8B-B14F-4D97-AF65-F5344CB8AC3E}">
        <p14:creationId xmlns:p14="http://schemas.microsoft.com/office/powerpoint/2010/main" val="44119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/>
              <a:t>APÓS </a:t>
            </a:r>
            <a:r>
              <a:rPr lang="pt-BR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Fundos de Ações</a:t>
            </a:r>
            <a:r>
              <a:rPr lang="pt-BR" dirty="0"/>
              <a:t>: R$3.900,00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Tesouro Selic</a:t>
            </a:r>
            <a:r>
              <a:rPr lang="pt-BR" dirty="0"/>
              <a:t>: R$7.445,00</a:t>
            </a:r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Total</a:t>
            </a:r>
            <a:r>
              <a:rPr lang="pt-BR" dirty="0"/>
              <a:t>: R$11.345,00</a:t>
            </a:r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/>
              <a:t>: R$7.941,50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30%</a:t>
            </a:r>
            <a:r>
              <a:rPr lang="pt-BR" dirty="0"/>
              <a:t>: R$3.403,50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483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1"/>
                </a:solidFill>
              </a:rPr>
              <a:t>REBALANCEAMENTO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RESGATA R$496,50 do Tesouro Selic e investe no Fundo de Ações</a:t>
            </a:r>
          </a:p>
        </p:txBody>
      </p:sp>
    </p:spTree>
    <p:extLst>
      <p:ext uri="{BB962C8B-B14F-4D97-AF65-F5344CB8AC3E}">
        <p14:creationId xmlns:p14="http://schemas.microsoft.com/office/powerpoint/2010/main" val="407189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PERÍODO DE REBALANCEAMENTO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/>
              <a:t>Amanda escolheu </a:t>
            </a:r>
            <a:r>
              <a:rPr lang="pt-BR" dirty="0" err="1"/>
              <a:t>rebalancear</a:t>
            </a:r>
            <a:r>
              <a:rPr lang="pt-BR" dirty="0"/>
              <a:t> por PERÍODO (6 meses)</a:t>
            </a:r>
          </a:p>
          <a:p>
            <a:pPr>
              <a:lnSpc>
                <a:spcPct val="200000"/>
              </a:lnSpc>
            </a:pPr>
            <a:r>
              <a:rPr lang="pt-BR" dirty="0"/>
              <a:t>Esse prazo também poderia variar (a cada mês, a cada ano)</a:t>
            </a:r>
          </a:p>
          <a:p>
            <a:pPr>
              <a:lnSpc>
                <a:spcPct val="200000"/>
              </a:lnSpc>
            </a:pPr>
            <a:r>
              <a:rPr lang="pt-BR" dirty="0"/>
              <a:t>Todavia, existe uma outra possibilidade que é balancear por DESVIOS PERCENTUAIS.</a:t>
            </a:r>
          </a:p>
          <a:p>
            <a:pPr>
              <a:lnSpc>
                <a:spcPct val="200000"/>
              </a:lnSpc>
            </a:pPr>
            <a:r>
              <a:rPr lang="pt-BR" dirty="0"/>
              <a:t>Vejamos um exemplo</a:t>
            </a:r>
          </a:p>
        </p:txBody>
      </p:sp>
    </p:spTree>
    <p:extLst>
      <p:ext uri="{BB962C8B-B14F-4D97-AF65-F5344CB8AC3E}">
        <p14:creationId xmlns:p14="http://schemas.microsoft.com/office/powerpoint/2010/main" val="2200844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9548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Amanda vai fazer o balanceamento SOMENTE quando houver um desvio maior que </a:t>
            </a: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5%</a:t>
            </a:r>
            <a: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pt-BR" dirty="0"/>
              <a:t>da proporção original 70/30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827585" y="1203600"/>
          <a:ext cx="7200801" cy="35283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9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4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9587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7021,0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10521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3600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8094,2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3469,0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11242,9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7467,1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3200,19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10667,3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SEGUE...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827585" y="1779662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27584" y="206769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827585" y="235572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827583" y="2643756"/>
            <a:ext cx="7200801" cy="50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827586" y="314781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827585" y="343584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827586" y="3723878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827938" y="4015942"/>
            <a:ext cx="7200801" cy="745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21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95486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John vai investir R$25 mil. Sua carteira conterá 80% de Tesouro Selic e 20% em ETF BOVA11. Sua estratégia é balancear a carteira quando ela tiver um desvio SUPERIOR a 5%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540174" y="1419622"/>
          <a:ext cx="3023714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046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20120,0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283968" y="1419260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 tabela ao lado mostra como teria sido o desempenho da carteira de John se ele </a:t>
            </a:r>
            <a:r>
              <a:rPr lang="pt-BR" b="1" dirty="0"/>
              <a:t>NÃO TIVESSE FEITO O BALANCEAMENTO.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355976" y="3089913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Descubra em </a:t>
            </a:r>
            <a:r>
              <a:rPr lang="pt-BR" b="1" dirty="0"/>
              <a:t>QUAL MÊS </a:t>
            </a:r>
            <a:r>
              <a:rPr lang="pt-BR" dirty="0"/>
              <a:t>ele precisaria fazer o balanceamento, e como ficaria a </a:t>
            </a:r>
            <a:r>
              <a:rPr lang="pt-BR" b="1" dirty="0"/>
              <a:t>NOVA CARTEIRA</a:t>
            </a:r>
          </a:p>
        </p:txBody>
      </p:sp>
    </p:spTree>
    <p:extLst>
      <p:ext uri="{BB962C8B-B14F-4D97-AF65-F5344CB8AC3E}">
        <p14:creationId xmlns:p14="http://schemas.microsoft.com/office/powerpoint/2010/main" val="42724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755575" y="1731965"/>
          <a:ext cx="7272807" cy="2567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9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5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5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7831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20060,0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24560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20120,0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24920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25680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26740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1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21840,0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5460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835694" y="69954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RESPOSTA</a:t>
            </a:r>
          </a:p>
        </p:txBody>
      </p:sp>
    </p:spTree>
    <p:extLst>
      <p:ext uri="{BB962C8B-B14F-4D97-AF65-F5344CB8AC3E}">
        <p14:creationId xmlns:p14="http://schemas.microsoft.com/office/powerpoint/2010/main" val="3474413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519E3-B5CC-B664-9728-3C2413162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3678"/>
            <a:ext cx="7467600" cy="857250"/>
          </a:xfrm>
        </p:spPr>
        <p:txBody>
          <a:bodyPr/>
          <a:lstStyle/>
          <a:p>
            <a:r>
              <a:rPr lang="pt-BR" dirty="0"/>
              <a:t>(RE)BALANCEAMENTO: com aportes mensais</a:t>
            </a:r>
          </a:p>
        </p:txBody>
      </p:sp>
    </p:spTree>
    <p:extLst>
      <p:ext uri="{BB962C8B-B14F-4D97-AF65-F5344CB8AC3E}">
        <p14:creationId xmlns:p14="http://schemas.microsoft.com/office/powerpoint/2010/main" val="35617140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2B4C5CB-4754-FCF1-02C9-BA434225927E}"/>
              </a:ext>
            </a:extLst>
          </p:cNvPr>
          <p:cNvSpPr txBox="1"/>
          <p:nvPr/>
        </p:nvSpPr>
        <p:spPr>
          <a:xfrm>
            <a:off x="611560" y="771550"/>
            <a:ext cx="7416824" cy="3593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285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dirty="0"/>
              <a:t>Alice montou uma carteira de investimentos para o longo prazo com três ativos:</a:t>
            </a:r>
          </a:p>
          <a:p>
            <a:pPr indent="-179705" algn="just">
              <a:lnSpc>
                <a:spcPct val="150000"/>
              </a:lnSpc>
              <a:spcBef>
                <a:spcPts val="565"/>
              </a:spcBef>
              <a:tabLst>
                <a:tab pos="179705" algn="l"/>
              </a:tabLst>
            </a:pPr>
            <a:r>
              <a:rPr lang="pt-BR" b="1" dirty="0">
                <a:solidFill>
                  <a:schemeClr val="accent3"/>
                </a:solidFill>
              </a:rPr>
              <a:t>•	50% em CDB.</a:t>
            </a:r>
          </a:p>
          <a:p>
            <a:pPr indent="-179705" algn="just">
              <a:lnSpc>
                <a:spcPct val="150000"/>
              </a:lnSpc>
              <a:spcBef>
                <a:spcPts val="285"/>
              </a:spcBef>
            </a:pPr>
            <a:r>
              <a:rPr lang="pt-BR" b="1" dirty="0">
                <a:solidFill>
                  <a:schemeClr val="accent3"/>
                </a:solidFill>
              </a:rPr>
              <a:t>• 30% em fundos imobiliários (FII).</a:t>
            </a:r>
          </a:p>
          <a:p>
            <a:pPr indent="-179705" algn="just">
              <a:lnSpc>
                <a:spcPct val="150000"/>
              </a:lnSpc>
              <a:spcBef>
                <a:spcPts val="285"/>
              </a:spcBef>
            </a:pPr>
            <a:r>
              <a:rPr lang="pt-BR" b="1" dirty="0">
                <a:solidFill>
                  <a:schemeClr val="accent3"/>
                </a:solidFill>
              </a:rPr>
              <a:t>• 20% em ações.</a:t>
            </a:r>
          </a:p>
          <a:p>
            <a:pPr algn="just">
              <a:lnSpc>
                <a:spcPct val="150000"/>
              </a:lnSpc>
              <a:spcBef>
                <a:spcPts val="285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dirty="0"/>
              <a:t>Inicialmente, investiu </a:t>
            </a:r>
            <a:r>
              <a:rPr lang="pt-BR" b="1" dirty="0"/>
              <a:t>R$10 mil </a:t>
            </a:r>
            <a:r>
              <a:rPr lang="pt-BR" dirty="0"/>
              <a:t>e tem a intenção de aportar </a:t>
            </a:r>
            <a:r>
              <a:rPr lang="pt-BR" b="1" dirty="0"/>
              <a:t>R$200 </a:t>
            </a:r>
            <a:r>
              <a:rPr lang="pt-BR" dirty="0"/>
              <a:t>todo mês. </a:t>
            </a:r>
          </a:p>
          <a:p>
            <a:pPr algn="just">
              <a:lnSpc>
                <a:spcPct val="150000"/>
              </a:lnSpc>
              <a:spcBef>
                <a:spcPts val="285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dirty="0"/>
              <a:t>Período de </a:t>
            </a:r>
            <a:r>
              <a:rPr lang="pt-BR" dirty="0" err="1"/>
              <a:t>rebalanceamento</a:t>
            </a:r>
            <a:r>
              <a:rPr lang="pt-BR" dirty="0"/>
              <a:t> será de um semestre.</a:t>
            </a:r>
          </a:p>
        </p:txBody>
      </p:sp>
    </p:spTree>
    <p:extLst>
      <p:ext uri="{BB962C8B-B14F-4D97-AF65-F5344CB8AC3E}">
        <p14:creationId xmlns:p14="http://schemas.microsoft.com/office/powerpoint/2010/main" val="424929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89FF096-73B5-802C-F6EB-5264924FA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69912"/>
              </p:ext>
            </p:extLst>
          </p:nvPr>
        </p:nvGraphicFramePr>
        <p:xfrm>
          <a:off x="323528" y="339502"/>
          <a:ext cx="8136904" cy="15433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34226">
                  <a:extLst>
                    <a:ext uri="{9D8B030D-6E8A-4147-A177-3AD203B41FA5}">
                      <a16:colId xmlns:a16="http://schemas.microsoft.com/office/drawing/2014/main" val="1511164219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1422967616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3701294773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151918188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CDB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FII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Ações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5658110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Mês 0, em R$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5.000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3.000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2.000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08444205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Rentabilidade, em 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1%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-1%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2%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764738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Mês 1, em R$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5.050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2.970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2.040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7622390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Proporção mês 1, em 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50,20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29,52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20,28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66093136"/>
                  </a:ext>
                </a:extLst>
              </a:tr>
            </a:tbl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A1B58631-79AD-7A68-9248-86237EAEB205}"/>
              </a:ext>
            </a:extLst>
          </p:cNvPr>
          <p:cNvSpPr/>
          <p:nvPr/>
        </p:nvSpPr>
        <p:spPr>
          <a:xfrm>
            <a:off x="323528" y="1038066"/>
            <a:ext cx="813690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D5275FC-6718-065A-10FA-052531059479}"/>
              </a:ext>
            </a:extLst>
          </p:cNvPr>
          <p:cNvSpPr/>
          <p:nvPr/>
        </p:nvSpPr>
        <p:spPr>
          <a:xfrm>
            <a:off x="334286" y="1336856"/>
            <a:ext cx="81261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17BF669-7341-BFB9-68FE-0789ACBD859F}"/>
              </a:ext>
            </a:extLst>
          </p:cNvPr>
          <p:cNvSpPr/>
          <p:nvPr/>
        </p:nvSpPr>
        <p:spPr>
          <a:xfrm>
            <a:off x="323528" y="1635646"/>
            <a:ext cx="81261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C124ACD-4CC2-A833-7CC6-98A423492680}"/>
              </a:ext>
            </a:extLst>
          </p:cNvPr>
          <p:cNvSpPr txBox="1"/>
          <p:nvPr/>
        </p:nvSpPr>
        <p:spPr>
          <a:xfrm>
            <a:off x="334286" y="2211710"/>
            <a:ext cx="811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Onde aplicar os R$200,00 do mês?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1577080-2614-00F3-9E1E-E207C08EDDC5}"/>
              </a:ext>
            </a:extLst>
          </p:cNvPr>
          <p:cNvSpPr txBox="1"/>
          <p:nvPr/>
        </p:nvSpPr>
        <p:spPr>
          <a:xfrm>
            <a:off x="307050" y="2845414"/>
            <a:ext cx="811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3"/>
                </a:solidFill>
              </a:rPr>
              <a:t>RESPOSTA</a:t>
            </a:r>
            <a:r>
              <a:rPr lang="pt-BR" dirty="0"/>
              <a:t>: no ativo com pior desempenho no período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76F78930-8AF7-5641-8D50-C62ADD836D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147832"/>
              </p:ext>
            </p:extLst>
          </p:nvPr>
        </p:nvGraphicFramePr>
        <p:xfrm>
          <a:off x="467544" y="3440272"/>
          <a:ext cx="7550080" cy="13637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15162">
                  <a:extLst>
                    <a:ext uri="{9D8B030D-6E8A-4147-A177-3AD203B41FA5}">
                      <a16:colId xmlns:a16="http://schemas.microsoft.com/office/drawing/2014/main" val="1985240673"/>
                    </a:ext>
                  </a:extLst>
                </a:gridCol>
                <a:gridCol w="1349708">
                  <a:extLst>
                    <a:ext uri="{9D8B030D-6E8A-4147-A177-3AD203B41FA5}">
                      <a16:colId xmlns:a16="http://schemas.microsoft.com/office/drawing/2014/main" val="3507628269"/>
                    </a:ext>
                  </a:extLst>
                </a:gridCol>
                <a:gridCol w="1174483">
                  <a:extLst>
                    <a:ext uri="{9D8B030D-6E8A-4147-A177-3AD203B41FA5}">
                      <a16:colId xmlns:a16="http://schemas.microsoft.com/office/drawing/2014/main" val="1837525712"/>
                    </a:ext>
                  </a:extLst>
                </a:gridCol>
                <a:gridCol w="1510727">
                  <a:extLst>
                    <a:ext uri="{9D8B030D-6E8A-4147-A177-3AD203B41FA5}">
                      <a16:colId xmlns:a16="http://schemas.microsoft.com/office/drawing/2014/main" val="2302619125"/>
                    </a:ext>
                  </a:extLst>
                </a:gridCol>
              </a:tblGrid>
              <a:tr h="595938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Aporte mensal em FII, em R$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5.050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3.170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2.040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922489293"/>
                  </a:ext>
                </a:extLst>
              </a:tr>
              <a:tr h="595938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Proporção após rebalanceamento, em %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49,22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30,90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19,88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548861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42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C0A394B-64E5-E3C1-D200-59BBA6900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2396944" y="-437770"/>
            <a:ext cx="3846056" cy="684076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9CF21BE3-AE88-C91F-17E1-882CCD098E82}"/>
              </a:ext>
            </a:extLst>
          </p:cNvPr>
          <p:cNvSpPr txBox="1"/>
          <p:nvPr/>
        </p:nvSpPr>
        <p:spPr>
          <a:xfrm>
            <a:off x="2411760" y="267494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VANESSA</a:t>
            </a:r>
          </a:p>
        </p:txBody>
      </p:sp>
    </p:spTree>
    <p:extLst>
      <p:ext uri="{BB962C8B-B14F-4D97-AF65-F5344CB8AC3E}">
        <p14:creationId xmlns:p14="http://schemas.microsoft.com/office/powerpoint/2010/main" val="4253932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60B4271-5FEC-D2EC-09E5-11D055F2C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866605"/>
              </p:ext>
            </p:extLst>
          </p:nvPr>
        </p:nvGraphicFramePr>
        <p:xfrm>
          <a:off x="179512" y="1059582"/>
          <a:ext cx="8136904" cy="260527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93700">
                  <a:extLst>
                    <a:ext uri="{9D8B030D-6E8A-4147-A177-3AD203B41FA5}">
                      <a16:colId xmlns:a16="http://schemas.microsoft.com/office/drawing/2014/main" val="3761021540"/>
                    </a:ext>
                  </a:extLst>
                </a:gridCol>
                <a:gridCol w="1037108">
                  <a:extLst>
                    <a:ext uri="{9D8B030D-6E8A-4147-A177-3AD203B41FA5}">
                      <a16:colId xmlns:a16="http://schemas.microsoft.com/office/drawing/2014/main" val="294894799"/>
                    </a:ext>
                  </a:extLst>
                </a:gridCol>
                <a:gridCol w="1334022">
                  <a:extLst>
                    <a:ext uri="{9D8B030D-6E8A-4147-A177-3AD203B41FA5}">
                      <a16:colId xmlns:a16="http://schemas.microsoft.com/office/drawing/2014/main" val="1012347404"/>
                    </a:ext>
                  </a:extLst>
                </a:gridCol>
                <a:gridCol w="1772074">
                  <a:extLst>
                    <a:ext uri="{9D8B030D-6E8A-4147-A177-3AD203B41FA5}">
                      <a16:colId xmlns:a16="http://schemas.microsoft.com/office/drawing/2014/main" val="809651724"/>
                    </a:ext>
                  </a:extLst>
                </a:gridCol>
              </a:tblGrid>
              <a:tr h="372359">
                <a:tc>
                  <a:txBody>
                    <a:bodyPr/>
                    <a:lstStyle/>
                    <a:p>
                      <a:endParaRPr lang="pt-B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CDB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FII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Ações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282203112"/>
                  </a:ext>
                </a:extLst>
              </a:tr>
              <a:tr h="33704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Mês 1 </a:t>
                      </a:r>
                      <a:r>
                        <a:rPr lang="pt-BR" sz="1600" dirty="0" err="1">
                          <a:effectLst/>
                        </a:rPr>
                        <a:t>rebalanceado</a:t>
                      </a:r>
                      <a:r>
                        <a:rPr lang="pt-BR" sz="1600" dirty="0">
                          <a:effectLst/>
                        </a:rPr>
                        <a:t>, em R$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5.050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3.170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2.040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503403311"/>
                  </a:ext>
                </a:extLst>
              </a:tr>
              <a:tr h="33704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Rentabilidade, em 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1%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2%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-3%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365995261"/>
                  </a:ext>
                </a:extLst>
              </a:tr>
              <a:tr h="33704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Mês 2, em R$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5.101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3.233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1.979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731650329"/>
                  </a:ext>
                </a:extLst>
              </a:tr>
              <a:tr h="33704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Proporção mês 1, em 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49,46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31,35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19,19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736336146"/>
                  </a:ext>
                </a:extLst>
              </a:tr>
              <a:tr h="33704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Aporte mensal de R$200 em ações, em R$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5.101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3.233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2.179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536625463"/>
                  </a:ext>
                </a:extLst>
              </a:tr>
              <a:tr h="333593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Proporção após </a:t>
                      </a:r>
                      <a:r>
                        <a:rPr lang="pt-BR" sz="1600" dirty="0" err="1">
                          <a:effectLst/>
                        </a:rPr>
                        <a:t>rebalanceamento</a:t>
                      </a:r>
                      <a:r>
                        <a:rPr lang="pt-BR" sz="1600" dirty="0">
                          <a:effectLst/>
                        </a:rPr>
                        <a:t>, em 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48,52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30,76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20,73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252570058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0E5F1021-DD1E-53C8-15C6-23A5C92EA1F6}"/>
              </a:ext>
            </a:extLst>
          </p:cNvPr>
          <p:cNvSpPr txBox="1"/>
          <p:nvPr/>
        </p:nvSpPr>
        <p:spPr>
          <a:xfrm>
            <a:off x="1043608" y="195486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2º MÊS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7114C55-3C49-1072-DCC5-6DC520B8B15F}"/>
              </a:ext>
            </a:extLst>
          </p:cNvPr>
          <p:cNvSpPr/>
          <p:nvPr/>
        </p:nvSpPr>
        <p:spPr>
          <a:xfrm>
            <a:off x="179512" y="1923678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3BB6EEC-2F1A-F496-7B11-FD94AA4076FD}"/>
              </a:ext>
            </a:extLst>
          </p:cNvPr>
          <p:cNvSpPr/>
          <p:nvPr/>
        </p:nvSpPr>
        <p:spPr>
          <a:xfrm>
            <a:off x="179512" y="2283718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30D45B5A-9338-441A-803B-98F442CB9E2D}"/>
              </a:ext>
            </a:extLst>
          </p:cNvPr>
          <p:cNvSpPr/>
          <p:nvPr/>
        </p:nvSpPr>
        <p:spPr>
          <a:xfrm>
            <a:off x="179512" y="2643758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56627A7-FB9D-D05D-059A-8E7C5025CF4B}"/>
              </a:ext>
            </a:extLst>
          </p:cNvPr>
          <p:cNvSpPr/>
          <p:nvPr/>
        </p:nvSpPr>
        <p:spPr>
          <a:xfrm>
            <a:off x="179512" y="3003798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C79C3C5-9843-C9CD-CE67-9C6399170DA8}"/>
              </a:ext>
            </a:extLst>
          </p:cNvPr>
          <p:cNvSpPr/>
          <p:nvPr/>
        </p:nvSpPr>
        <p:spPr>
          <a:xfrm>
            <a:off x="179512" y="3363838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03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6BE8A-F48E-A826-A8F5-AC01C634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995686"/>
            <a:ext cx="7467600" cy="857250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pt-BR" dirty="0"/>
              <a:t>BALANCEAMENTO DENTRO DE UMA MESMA CLASSE DE ATIVOS</a:t>
            </a:r>
          </a:p>
        </p:txBody>
      </p:sp>
    </p:spTree>
    <p:extLst>
      <p:ext uri="{BB962C8B-B14F-4D97-AF65-F5344CB8AC3E}">
        <p14:creationId xmlns:p14="http://schemas.microsoft.com/office/powerpoint/2010/main" val="286289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CBF2E38-2899-89CC-05D4-CD7FA5B08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151777"/>
              </p:ext>
            </p:extLst>
          </p:nvPr>
        </p:nvGraphicFramePr>
        <p:xfrm>
          <a:off x="323528" y="1275607"/>
          <a:ext cx="7704856" cy="22647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7883">
                  <a:extLst>
                    <a:ext uri="{9D8B030D-6E8A-4147-A177-3AD203B41FA5}">
                      <a16:colId xmlns:a16="http://schemas.microsoft.com/office/drawing/2014/main" val="3210252886"/>
                    </a:ext>
                  </a:extLst>
                </a:gridCol>
                <a:gridCol w="1371095">
                  <a:extLst>
                    <a:ext uri="{9D8B030D-6E8A-4147-A177-3AD203B41FA5}">
                      <a16:colId xmlns:a16="http://schemas.microsoft.com/office/drawing/2014/main" val="4005001074"/>
                    </a:ext>
                  </a:extLst>
                </a:gridCol>
                <a:gridCol w="2277896">
                  <a:extLst>
                    <a:ext uri="{9D8B030D-6E8A-4147-A177-3AD203B41FA5}">
                      <a16:colId xmlns:a16="http://schemas.microsoft.com/office/drawing/2014/main" val="3944755328"/>
                    </a:ext>
                  </a:extLst>
                </a:gridCol>
                <a:gridCol w="1677982">
                  <a:extLst>
                    <a:ext uri="{9D8B030D-6E8A-4147-A177-3AD203B41FA5}">
                      <a16:colId xmlns:a16="http://schemas.microsoft.com/office/drawing/2014/main" val="1540936027"/>
                    </a:ext>
                  </a:extLst>
                </a:gridCol>
              </a:tblGrid>
              <a:tr h="376509">
                <a:tc>
                  <a:txBody>
                    <a:bodyPr/>
                    <a:lstStyle/>
                    <a:p>
                      <a:endParaRPr lang="pt-BR" sz="2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LCA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Fundo multimercado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FII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815735864"/>
                  </a:ext>
                </a:extLst>
              </a:tr>
              <a:tr h="61345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Proporção desejada, em %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 dirty="0">
                          <a:effectLst/>
                        </a:rPr>
                        <a:t>50%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 dirty="0">
                          <a:effectLst/>
                        </a:rPr>
                        <a:t>25%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 dirty="0">
                          <a:effectLst/>
                        </a:rPr>
                        <a:t>25%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135566088"/>
                  </a:ext>
                </a:extLst>
              </a:tr>
              <a:tr h="56499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Saldo atual, em R$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51.320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25.280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24.145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53652146"/>
                  </a:ext>
                </a:extLst>
              </a:tr>
              <a:tr h="61345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Proporção atual, em %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 dirty="0">
                          <a:effectLst/>
                        </a:rPr>
                        <a:t>50,94%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 dirty="0">
                          <a:effectLst/>
                        </a:rPr>
                        <a:t>25,09%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 dirty="0">
                          <a:effectLst/>
                        </a:rPr>
                        <a:t>23,97%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007736889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875DBE4F-D5E7-C6D1-2070-292B302A32EA}"/>
              </a:ext>
            </a:extLst>
          </p:cNvPr>
          <p:cNvSpPr txBox="1"/>
          <p:nvPr/>
        </p:nvSpPr>
        <p:spPr>
          <a:xfrm>
            <a:off x="323528" y="267494"/>
            <a:ext cx="80527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Após um mês de montar sua carteira de investimentos, Caio se deparou com a seguinte situação. Ele fará aportes mensais de R$700/mês.</a:t>
            </a:r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A666CD9-D997-2A55-0553-752D008F7CD7}"/>
              </a:ext>
            </a:extLst>
          </p:cNvPr>
          <p:cNvSpPr/>
          <p:nvPr/>
        </p:nvSpPr>
        <p:spPr>
          <a:xfrm>
            <a:off x="323528" y="2355726"/>
            <a:ext cx="7704856" cy="595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58FA8F0-2454-3CE0-2D37-E9F3E417D35E}"/>
              </a:ext>
            </a:extLst>
          </p:cNvPr>
          <p:cNvSpPr/>
          <p:nvPr/>
        </p:nvSpPr>
        <p:spPr>
          <a:xfrm>
            <a:off x="323528" y="2931790"/>
            <a:ext cx="7704856" cy="595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3C37796-0B7B-849D-75FF-482C5F07FB71}"/>
              </a:ext>
            </a:extLst>
          </p:cNvPr>
          <p:cNvSpPr txBox="1"/>
          <p:nvPr/>
        </p:nvSpPr>
        <p:spPr>
          <a:xfrm>
            <a:off x="323528" y="401191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Conforme vimos, os R$700 deverá ir para </a:t>
            </a:r>
            <a:r>
              <a:rPr lang="pt-BR" dirty="0" err="1"/>
              <a:t>FIIs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5821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76777BC-923C-74E8-3348-9FB754BF5F40}"/>
              </a:ext>
            </a:extLst>
          </p:cNvPr>
          <p:cNvSpPr txBox="1"/>
          <p:nvPr/>
        </p:nvSpPr>
        <p:spPr>
          <a:xfrm>
            <a:off x="467544" y="26749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novidade é que Caio possui uma CARTEIRA de </a:t>
            </a:r>
            <a:r>
              <a:rPr lang="pt-BR" dirty="0" err="1"/>
              <a:t>FIIs</a:t>
            </a:r>
            <a:endParaRPr lang="pt-BR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8E1C2E4-6AF7-F48A-C242-786EA7AC0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935195"/>
              </p:ext>
            </p:extLst>
          </p:nvPr>
        </p:nvGraphicFramePr>
        <p:xfrm>
          <a:off x="446522" y="843558"/>
          <a:ext cx="7467600" cy="1510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314464965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3428398858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851807082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3331057877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1703357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FII 1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FII 2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FII 3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FII 4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1547071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Saldo atual, em R$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6.050,20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6.250,70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6.432,15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5.411,95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2403190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Proporção, em 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25,06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25,89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26,64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22,41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511250254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BA3A50C7-7D76-BF3D-4547-FD629FA08C54}"/>
              </a:ext>
            </a:extLst>
          </p:cNvPr>
          <p:cNvSpPr txBox="1"/>
          <p:nvPr/>
        </p:nvSpPr>
        <p:spPr>
          <a:xfrm>
            <a:off x="467544" y="2789658"/>
            <a:ext cx="7704856" cy="1715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285"/>
              </a:spcBef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Sabendo que o balanceamento inicial dentro da carteira de </a:t>
            </a:r>
            <a:r>
              <a:rPr lang="pt-BR" sz="1800" dirty="0" err="1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FIIs</a:t>
            </a: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 era de 25% para cada ativo, é possível notar que o FII 4 foi o ativo que apresentou a pior performance dentro do período analisado. Dessa forma, faz todo sentido que o aporte de R$700 desse mês seja para a compra somente do ativo FII4.</a:t>
            </a:r>
          </a:p>
        </p:txBody>
      </p:sp>
    </p:spTree>
    <p:extLst>
      <p:ext uri="{BB962C8B-B14F-4D97-AF65-F5344CB8AC3E}">
        <p14:creationId xmlns:p14="http://schemas.microsoft.com/office/powerpoint/2010/main" val="354664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CEEB573-934F-3CC7-8322-10C3A91F0562}"/>
              </a:ext>
            </a:extLst>
          </p:cNvPr>
          <p:cNvSpPr txBox="1"/>
          <p:nvPr/>
        </p:nvSpPr>
        <p:spPr>
          <a:xfrm>
            <a:off x="128784" y="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que leva a uma nova carteira de </a:t>
            </a:r>
            <a:r>
              <a:rPr lang="pt-BR" dirty="0" err="1"/>
              <a:t>FIIs</a:t>
            </a:r>
            <a:endParaRPr lang="pt-BR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429EF7AE-F283-7D6E-128B-B0E0017B2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088963"/>
              </p:ext>
            </p:extLst>
          </p:nvPr>
        </p:nvGraphicFramePr>
        <p:xfrm>
          <a:off x="582064" y="380385"/>
          <a:ext cx="7467600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4600">
                  <a:extLst>
                    <a:ext uri="{9D8B030D-6E8A-4147-A177-3AD203B41FA5}">
                      <a16:colId xmlns:a16="http://schemas.microsoft.com/office/drawing/2014/main" val="3441076475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3802768734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419318527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47063621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59214978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1612503757"/>
                    </a:ext>
                  </a:extLst>
                </a:gridCol>
              </a:tblGrid>
              <a:tr h="252552">
                <a:tc>
                  <a:txBody>
                    <a:bodyPr/>
                    <a:lstStyle/>
                    <a:p>
                      <a:endParaRPr lang="pt-BR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FII 1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FII 2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FII 3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FII 4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Total da carteira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3624058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Saldo atual, em R$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6.050,20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6.250,70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6.432,15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6.111,95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24.845,00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3178110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Proporção, em 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24,35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25,16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25,89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24,60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100,00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168815207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B0251F56-DE0C-D819-E7C2-B2FE3EAC7C86}"/>
              </a:ext>
            </a:extLst>
          </p:cNvPr>
          <p:cNvSpPr txBox="1"/>
          <p:nvPr/>
        </p:nvSpPr>
        <p:spPr>
          <a:xfrm>
            <a:off x="251520" y="238708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 uma nova carteira geral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F87AA73-392A-981D-00FB-369EB9EDE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893022"/>
              </p:ext>
            </p:extLst>
          </p:nvPr>
        </p:nvGraphicFramePr>
        <p:xfrm>
          <a:off x="583428" y="2855207"/>
          <a:ext cx="7466235" cy="1802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8601">
                  <a:extLst>
                    <a:ext uri="{9D8B030D-6E8A-4147-A177-3AD203B41FA5}">
                      <a16:colId xmlns:a16="http://schemas.microsoft.com/office/drawing/2014/main" val="1199027399"/>
                    </a:ext>
                  </a:extLst>
                </a:gridCol>
                <a:gridCol w="1655878">
                  <a:extLst>
                    <a:ext uri="{9D8B030D-6E8A-4147-A177-3AD203B41FA5}">
                      <a16:colId xmlns:a16="http://schemas.microsoft.com/office/drawing/2014/main" val="3240098981"/>
                    </a:ext>
                  </a:extLst>
                </a:gridCol>
                <a:gridCol w="1655878">
                  <a:extLst>
                    <a:ext uri="{9D8B030D-6E8A-4147-A177-3AD203B41FA5}">
                      <a16:colId xmlns:a16="http://schemas.microsoft.com/office/drawing/2014/main" val="2728404291"/>
                    </a:ext>
                  </a:extLst>
                </a:gridCol>
                <a:gridCol w="1655878">
                  <a:extLst>
                    <a:ext uri="{9D8B030D-6E8A-4147-A177-3AD203B41FA5}">
                      <a16:colId xmlns:a16="http://schemas.microsoft.com/office/drawing/2014/main" val="22221072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LCA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Fundo multimercado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FII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6493234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Proporção antes do aporte, em 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50,94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25,09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23,97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2377577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Saldo com aporte em FII, em R$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51.320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25.280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24.845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466394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Proporção após o aporte, em 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50,59%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24,92%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24,49%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81614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57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24D71-8890-B265-6D2A-6225E52F6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995686"/>
            <a:ext cx="7467600" cy="857250"/>
          </a:xfrm>
        </p:spPr>
        <p:txBody>
          <a:bodyPr/>
          <a:lstStyle/>
          <a:p>
            <a:r>
              <a:rPr lang="pt-BR" dirty="0"/>
              <a:t>BENEFÍCIOS DO MÉTODO</a:t>
            </a:r>
          </a:p>
        </p:txBody>
      </p:sp>
    </p:spTree>
    <p:extLst>
      <p:ext uri="{BB962C8B-B14F-4D97-AF65-F5344CB8AC3E}">
        <p14:creationId xmlns:p14="http://schemas.microsoft.com/office/powerpoint/2010/main" val="208484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1B7BB77-F360-CFA6-6B63-D64944DB91FE}"/>
              </a:ext>
            </a:extLst>
          </p:cNvPr>
          <p:cNvSpPr txBox="1"/>
          <p:nvPr/>
        </p:nvSpPr>
        <p:spPr>
          <a:xfrm>
            <a:off x="467544" y="411510"/>
            <a:ext cx="7488832" cy="4127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9705" algn="just">
              <a:lnSpc>
                <a:spcPct val="200000"/>
              </a:lnSpc>
              <a:spcBef>
                <a:spcPts val="285"/>
              </a:spcBef>
              <a:tabLst>
                <a:tab pos="43180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Benefício nº 1: clareza nas tomadas de decisão.</a:t>
            </a:r>
          </a:p>
          <a:p>
            <a:pPr indent="179705" algn="just">
              <a:lnSpc>
                <a:spcPct val="200000"/>
              </a:lnSpc>
              <a:spcBef>
                <a:spcPts val="285"/>
              </a:spcBef>
              <a:tabLst>
                <a:tab pos="43180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Benefício nº 2: manutenção do perfil de risco.</a:t>
            </a:r>
          </a:p>
          <a:p>
            <a:pPr indent="179705" algn="just">
              <a:lnSpc>
                <a:spcPct val="200000"/>
              </a:lnSpc>
              <a:spcBef>
                <a:spcPts val="285"/>
              </a:spcBef>
              <a:tabLst>
                <a:tab pos="43180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Benefício nº 3: ter um bom plano.</a:t>
            </a:r>
          </a:p>
          <a:p>
            <a:pPr indent="179705" algn="just">
              <a:lnSpc>
                <a:spcPct val="200000"/>
              </a:lnSpc>
              <a:spcBef>
                <a:spcPts val="285"/>
              </a:spcBef>
              <a:tabLst>
                <a:tab pos="43180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Benefício nº 4: baixo custo de gerenciamento.</a:t>
            </a:r>
          </a:p>
          <a:p>
            <a:pPr indent="179705" algn="just">
              <a:lnSpc>
                <a:spcPct val="200000"/>
              </a:lnSpc>
              <a:spcBef>
                <a:spcPts val="285"/>
              </a:spcBef>
              <a:tabLst>
                <a:tab pos="43180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Benefício nº 5: baseia-se em diversificação.</a:t>
            </a:r>
          </a:p>
          <a:p>
            <a:pPr indent="179705" algn="just">
              <a:lnSpc>
                <a:spcPct val="200000"/>
              </a:lnSpc>
              <a:spcBef>
                <a:spcPts val="285"/>
              </a:spcBef>
              <a:tabLst>
                <a:tab pos="43180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Benefício nº 6: rentabilidade deixa de ser protagonista.</a:t>
            </a:r>
          </a:p>
          <a:p>
            <a:pPr indent="179705" algn="just">
              <a:lnSpc>
                <a:spcPct val="200000"/>
              </a:lnSpc>
              <a:spcBef>
                <a:spcPts val="285"/>
              </a:spcBef>
              <a:tabLst>
                <a:tab pos="43180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Benefício nº 7: permite comprar na baixa e vender na alta.</a:t>
            </a:r>
          </a:p>
        </p:txBody>
      </p:sp>
    </p:spTree>
    <p:extLst>
      <p:ext uri="{BB962C8B-B14F-4D97-AF65-F5344CB8AC3E}">
        <p14:creationId xmlns:p14="http://schemas.microsoft.com/office/powerpoint/2010/main" val="3022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COM BALANCEAMENTO</a:t>
            </a:r>
            <a:br>
              <a:rPr lang="pt-BR" dirty="0"/>
            </a:br>
            <a:r>
              <a:rPr lang="pt-BR" dirty="0"/>
              <a:t>X</a:t>
            </a:r>
            <a:br>
              <a:rPr lang="pt-BR" dirty="0"/>
            </a:br>
            <a:r>
              <a:rPr lang="pt-BR" dirty="0"/>
              <a:t>SEM BALANCEAMENTO</a:t>
            </a:r>
          </a:p>
        </p:txBody>
      </p:sp>
    </p:spTree>
    <p:extLst>
      <p:ext uri="{BB962C8B-B14F-4D97-AF65-F5344CB8AC3E}">
        <p14:creationId xmlns:p14="http://schemas.microsoft.com/office/powerpoint/2010/main" val="5781971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8048"/>
              </p:ext>
            </p:extLst>
          </p:nvPr>
        </p:nvGraphicFramePr>
        <p:xfrm>
          <a:off x="539550" y="339505"/>
          <a:ext cx="7704855" cy="237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1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0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10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10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64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7100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-6,7%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6930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2970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3450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16,2%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10475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7332,5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3142,5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-4,5%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3131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11345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39550" y="987574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5436095" y="987574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75310"/>
              </p:ext>
            </p:extLst>
          </p:nvPr>
        </p:nvGraphicFramePr>
        <p:xfrm>
          <a:off x="2843806" y="3219822"/>
          <a:ext cx="5184577" cy="1806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3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7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2800,0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9900,0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7197,3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3252,5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10449,9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7302,8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3105,0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10407,9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7439,8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3867,7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11307,4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2519769" y="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Com BALANCEAMENTO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79512" y="3651870"/>
            <a:ext cx="2519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Sem BALANCEAMENTO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39552" y="1419622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5436097" y="1419622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39552" y="1851670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5436097" y="1851670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39552" y="2283718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5436097" y="2283718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48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565063B-BF3B-D522-9C63-D7372B7EC244}"/>
              </a:ext>
            </a:extLst>
          </p:cNvPr>
          <p:cNvSpPr txBox="1"/>
          <p:nvPr/>
        </p:nvSpPr>
        <p:spPr>
          <a:xfrm>
            <a:off x="251520" y="987574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CONHECER</a:t>
            </a:r>
          </a:p>
          <a:p>
            <a:pPr marL="285750" indent="-285750">
              <a:buFontTx/>
              <a:buChar char="-"/>
            </a:pPr>
            <a:r>
              <a:rPr lang="pt-BR" dirty="0"/>
              <a:t>Renda Fixa: tesouro direto, CDB, LCI/LCA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r>
              <a:rPr lang="pt-BR" dirty="0"/>
              <a:t>ESCOLHER</a:t>
            </a:r>
          </a:p>
          <a:p>
            <a:pPr marL="285750" indent="-285750">
              <a:buFontTx/>
              <a:buChar char="-"/>
            </a:pPr>
            <a:r>
              <a:rPr lang="pt-BR" dirty="0"/>
              <a:t>Defina seus objetivos</a:t>
            </a:r>
          </a:p>
          <a:p>
            <a:pPr marL="285750" indent="-285750">
              <a:buFontTx/>
              <a:buChar char="-"/>
            </a:pPr>
            <a:r>
              <a:rPr lang="pt-BR" dirty="0"/>
              <a:t>Para cada objetivo escolha os investimentos, com base no perfil de risco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r>
              <a:rPr lang="pt-BR" dirty="0"/>
              <a:t>GERENCIAR</a:t>
            </a:r>
          </a:p>
          <a:p>
            <a:r>
              <a:rPr lang="pt-BR" dirty="0"/>
              <a:t>- Mantenha sua carteira no nível de risco desejado (para cada objetivo)</a:t>
            </a:r>
          </a:p>
        </p:txBody>
      </p:sp>
    </p:spTree>
    <p:extLst>
      <p:ext uri="{BB962C8B-B14F-4D97-AF65-F5344CB8AC3E}">
        <p14:creationId xmlns:p14="http://schemas.microsoft.com/office/powerpoint/2010/main" val="96949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5AC9FFF-9BF3-86A6-32A1-8A6D91BDDC9D}"/>
              </a:ext>
            </a:extLst>
          </p:cNvPr>
          <p:cNvSpPr txBox="1"/>
          <p:nvPr/>
        </p:nvSpPr>
        <p:spPr>
          <a:xfrm>
            <a:off x="2411760" y="267494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VANIA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4286805-7F4F-C3EE-F0F8-210E645D53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852269"/>
            <a:ext cx="5035726" cy="418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479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BAECF-0AF6-78B3-1EF9-D7DC73C5D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355726"/>
            <a:ext cx="7467600" cy="857250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pt-BR" dirty="0"/>
              <a:t>QUAL O FUTURO DA ECONOMIA?</a:t>
            </a:r>
            <a:br>
              <a:rPr lang="pt-BR" dirty="0"/>
            </a:br>
            <a:r>
              <a:rPr lang="pt-BR" dirty="0"/>
              <a:t>BOLETIM FOCUS</a:t>
            </a:r>
          </a:p>
        </p:txBody>
      </p:sp>
    </p:spTree>
    <p:extLst>
      <p:ext uri="{BB962C8B-B14F-4D97-AF65-F5344CB8AC3E}">
        <p14:creationId xmlns:p14="http://schemas.microsoft.com/office/powerpoint/2010/main" val="1408070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E37E016-5D3A-C44E-B677-7E33EE68A803}"/>
              </a:ext>
            </a:extLst>
          </p:cNvPr>
          <p:cNvSpPr txBox="1"/>
          <p:nvPr/>
        </p:nvSpPr>
        <p:spPr>
          <a:xfrm>
            <a:off x="0" y="1962459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ANGELITA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F29E347-A562-FEA1-3A1A-700B72E34A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1470"/>
            <a:ext cx="380297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3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F5D35FA-F72F-674C-AB4C-8FC4D5E72F42}"/>
              </a:ext>
            </a:extLst>
          </p:cNvPr>
          <p:cNvSpPr txBox="1"/>
          <p:nvPr/>
        </p:nvSpPr>
        <p:spPr>
          <a:xfrm>
            <a:off x="2411760" y="267494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AILTON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3B54134-5DEE-001C-5BFA-6ECEEA2EF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39571"/>
            <a:ext cx="7452320" cy="4191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68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864157B-E627-0F67-6DCA-7941FBB3628D}"/>
              </a:ext>
            </a:extLst>
          </p:cNvPr>
          <p:cNvSpPr txBox="1"/>
          <p:nvPr/>
        </p:nvSpPr>
        <p:spPr>
          <a:xfrm>
            <a:off x="4355976" y="1851670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THIAGO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17C42A7-2BF2-B28F-1DE7-EA1C318486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9" y="11241"/>
            <a:ext cx="374577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36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D04A015-4DD6-0F68-C71D-F26ABBFC48E5}"/>
              </a:ext>
            </a:extLst>
          </p:cNvPr>
          <p:cNvSpPr txBox="1"/>
          <p:nvPr/>
        </p:nvSpPr>
        <p:spPr>
          <a:xfrm>
            <a:off x="2411760" y="267494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CARLINHOS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10CC39E-CC79-A8C1-C43F-EDD757FA44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86"/>
          <a:stretch/>
        </p:blipFill>
        <p:spPr>
          <a:xfrm rot="-5400000">
            <a:off x="3239851" y="-1194261"/>
            <a:ext cx="2088232" cy="7748045"/>
          </a:xfrm>
          <a:prstGeom prst="rect">
            <a:avLst/>
          </a:prstGeom>
          <a:scene3d>
            <a:camera prst="orthographicFront">
              <a:rot lat="21299997" lon="21299988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722388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D3F659B-EC7F-C34C-DB11-C2E0541DFAF9}"/>
              </a:ext>
            </a:extLst>
          </p:cNvPr>
          <p:cNvSpPr txBox="1"/>
          <p:nvPr/>
        </p:nvSpPr>
        <p:spPr>
          <a:xfrm>
            <a:off x="1547664" y="339502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3"/>
                </a:solidFill>
              </a:rPr>
              <a:t>Nosso Método: em 3 passos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4802CA5-EA6D-F4C5-B366-D8407E563B82}"/>
              </a:ext>
            </a:extLst>
          </p:cNvPr>
          <p:cNvSpPr txBox="1"/>
          <p:nvPr/>
        </p:nvSpPr>
        <p:spPr>
          <a:xfrm>
            <a:off x="395536" y="1275606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Passo 1</a:t>
            </a:r>
            <a:r>
              <a:rPr lang="pt-BR" sz="2800" dirty="0"/>
              <a:t>: CONHECER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7824DA-31C8-C5E9-576A-3F65E6B44B76}"/>
              </a:ext>
            </a:extLst>
          </p:cNvPr>
          <p:cNvSpPr txBox="1"/>
          <p:nvPr/>
        </p:nvSpPr>
        <p:spPr>
          <a:xfrm>
            <a:off x="971600" y="221171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RENDA FIXA</a:t>
            </a:r>
            <a:r>
              <a:rPr lang="pt-BR" dirty="0"/>
              <a:t>: Tesouro Direto, CDBs, </a:t>
            </a:r>
            <a:r>
              <a:rPr lang="pt-BR" dirty="0" err="1"/>
              <a:t>LCIs</a:t>
            </a:r>
            <a:r>
              <a:rPr lang="pt-BR" dirty="0"/>
              <a:t>/</a:t>
            </a:r>
            <a:r>
              <a:rPr lang="pt-BR" dirty="0" err="1"/>
              <a:t>LCAs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DDA6B9A-2C6A-A629-08C3-9AF13DA5878B}"/>
              </a:ext>
            </a:extLst>
          </p:cNvPr>
          <p:cNvSpPr txBox="1"/>
          <p:nvPr/>
        </p:nvSpPr>
        <p:spPr>
          <a:xfrm>
            <a:off x="1011334" y="3160009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RENDA VARIÁVEL</a:t>
            </a:r>
            <a:r>
              <a:rPr lang="pt-BR" dirty="0"/>
              <a:t>: ações e fundos imobiliários</a:t>
            </a:r>
          </a:p>
        </p:txBody>
      </p:sp>
    </p:spTree>
    <p:extLst>
      <p:ext uri="{BB962C8B-B14F-4D97-AF65-F5344CB8AC3E}">
        <p14:creationId xmlns:p14="http://schemas.microsoft.com/office/powerpoint/2010/main" val="294876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15693</TotalTime>
  <Words>1541</Words>
  <Application>Microsoft Office PowerPoint</Application>
  <PresentationFormat>Apresentação na tela (16:9)</PresentationFormat>
  <Paragraphs>440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51" baseType="lpstr">
      <vt:lpstr>Adobe Garamond Pro</vt:lpstr>
      <vt:lpstr>Arial</vt:lpstr>
      <vt:lpstr>Calibri</vt:lpstr>
      <vt:lpstr>Century Schoolbook</vt:lpstr>
      <vt:lpstr>Myriad Pro Cond</vt:lpstr>
      <vt:lpstr>Myriad Pro Light Cond</vt:lpstr>
      <vt:lpstr>Source Sans Pro</vt:lpstr>
      <vt:lpstr>Times New Roman</vt:lpstr>
      <vt:lpstr>Wingdings</vt:lpstr>
      <vt:lpstr>Wingdings 2</vt:lpstr>
      <vt:lpstr>Balcão Envidraçado</vt:lpstr>
      <vt:lpstr>Aula 6:  (RE)Balanceamento de carteiras</vt:lpstr>
      <vt:lpstr>Análise das carteiras dos alunos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BALANCEAMENTO DE CARTEIRAS</vt:lpstr>
      <vt:lpstr>Caso amanda: 24 anos de idade</vt:lpstr>
      <vt:lpstr>APÓS 6 MESES</vt:lpstr>
      <vt:lpstr>REFLEXÃO</vt:lpstr>
      <vt:lpstr>Exercício: continue você, fazendo os cálculos do caso amanda</vt:lpstr>
      <vt:lpstr>APÓS 6 MESES</vt:lpstr>
      <vt:lpstr>APÓS 6 MESES</vt:lpstr>
      <vt:lpstr>APÓS 6 MESES</vt:lpstr>
      <vt:lpstr>SOBRE PERÍODO DE REBALANCEAMENTO</vt:lpstr>
      <vt:lpstr>Apresentação do PowerPoint</vt:lpstr>
      <vt:lpstr>Apresentação do PowerPoint</vt:lpstr>
      <vt:lpstr>Apresentação do PowerPoint</vt:lpstr>
      <vt:lpstr>(RE)BALANCEAMENTO: com aportes mensais</vt:lpstr>
      <vt:lpstr>Apresentação do PowerPoint</vt:lpstr>
      <vt:lpstr>Apresentação do PowerPoint</vt:lpstr>
      <vt:lpstr>Apresentação do PowerPoint</vt:lpstr>
      <vt:lpstr>BALANCEAMENTO DENTRO DE UMA MESMA CLASSE DE ATIVOS</vt:lpstr>
      <vt:lpstr>Apresentação do PowerPoint</vt:lpstr>
      <vt:lpstr>Apresentação do PowerPoint</vt:lpstr>
      <vt:lpstr>Apresentação do PowerPoint</vt:lpstr>
      <vt:lpstr>BENEFÍCIOS DO MÉTODO</vt:lpstr>
      <vt:lpstr>Apresentação do PowerPoint</vt:lpstr>
      <vt:lpstr>COM BALANCEAMENTO X SEM BALANCEAMENTO</vt:lpstr>
      <vt:lpstr>Apresentação do PowerPoint</vt:lpstr>
      <vt:lpstr>Apresentação do PowerPoint</vt:lpstr>
      <vt:lpstr>QUAL O FUTURO DA ECONOMIA? BOLETIM FOCUS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 andrade</cp:lastModifiedBy>
  <cp:revision>165</cp:revision>
  <dcterms:created xsi:type="dcterms:W3CDTF">2014-03-20T11:04:22Z</dcterms:created>
  <dcterms:modified xsi:type="dcterms:W3CDTF">2024-01-24T23:50:21Z</dcterms:modified>
</cp:coreProperties>
</file>